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charts/chart1.xml" ContentType="application/vnd.openxmlformats-officedocument.drawingml.chart+xml"/>
  <Override PartName="/ppt/charts/chart2.xml" ContentType="application/vnd.openxmlformats-officedocument.drawingml.chart+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3.xml" ContentType="application/vnd.openxmlformats-officedocument.drawingml.chart+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Lst>
  <p:notesMasterIdLst>
    <p:notesMasterId r:id="rId86"/>
  </p:notesMasterIdLst>
  <p:handoutMasterIdLst>
    <p:handoutMasterId r:id="rId87"/>
  </p:handoutMasterIdLst>
  <p:sldIdLst>
    <p:sldId id="262" r:id="rId2"/>
    <p:sldId id="416" r:id="rId3"/>
    <p:sldId id="625" r:id="rId4"/>
    <p:sldId id="266" r:id="rId5"/>
    <p:sldId id="615" r:id="rId6"/>
    <p:sldId id="616" r:id="rId7"/>
    <p:sldId id="502" r:id="rId8"/>
    <p:sldId id="367" r:id="rId9"/>
    <p:sldId id="503" r:id="rId10"/>
    <p:sldId id="410" r:id="rId11"/>
    <p:sldId id="617" r:id="rId12"/>
    <p:sldId id="470" r:id="rId13"/>
    <p:sldId id="574" r:id="rId14"/>
    <p:sldId id="670" r:id="rId15"/>
    <p:sldId id="626" r:id="rId16"/>
    <p:sldId id="627" r:id="rId17"/>
    <p:sldId id="624" r:id="rId18"/>
    <p:sldId id="632" r:id="rId19"/>
    <p:sldId id="653" r:id="rId20"/>
    <p:sldId id="690" r:id="rId21"/>
    <p:sldId id="654" r:id="rId22"/>
    <p:sldId id="671" r:id="rId23"/>
    <p:sldId id="633" r:id="rId24"/>
    <p:sldId id="672" r:id="rId25"/>
    <p:sldId id="630" r:id="rId26"/>
    <p:sldId id="631" r:id="rId27"/>
    <p:sldId id="576" r:id="rId28"/>
    <p:sldId id="629" r:id="rId29"/>
    <p:sldId id="634" r:id="rId30"/>
    <p:sldId id="641" r:id="rId31"/>
    <p:sldId id="679" r:id="rId32"/>
    <p:sldId id="635" r:id="rId33"/>
    <p:sldId id="636" r:id="rId34"/>
    <p:sldId id="637" r:id="rId35"/>
    <p:sldId id="638" r:id="rId36"/>
    <p:sldId id="639" r:id="rId37"/>
    <p:sldId id="640" r:id="rId38"/>
    <p:sldId id="673" r:id="rId39"/>
    <p:sldId id="368" r:id="rId40"/>
    <p:sldId id="661" r:id="rId41"/>
    <p:sldId id="669" r:id="rId42"/>
    <p:sldId id="662" r:id="rId43"/>
    <p:sldId id="618" r:id="rId44"/>
    <p:sldId id="622" r:id="rId45"/>
    <p:sldId id="675" r:id="rId46"/>
    <p:sldId id="660" r:id="rId47"/>
    <p:sldId id="584" r:id="rId48"/>
    <p:sldId id="509" r:id="rId49"/>
    <p:sldId id="504" r:id="rId50"/>
    <p:sldId id="374" r:id="rId51"/>
    <p:sldId id="361" r:id="rId52"/>
    <p:sldId id="621" r:id="rId53"/>
    <p:sldId id="619" r:id="rId54"/>
    <p:sldId id="674" r:id="rId55"/>
    <p:sldId id="642" r:id="rId56"/>
    <p:sldId id="398" r:id="rId57"/>
    <p:sldId id="556" r:id="rId58"/>
    <p:sldId id="538" r:id="rId59"/>
    <p:sldId id="539" r:id="rId60"/>
    <p:sldId id="547" r:id="rId61"/>
    <p:sldId id="543" r:id="rId62"/>
    <p:sldId id="546" r:id="rId63"/>
    <p:sldId id="548" r:id="rId64"/>
    <p:sldId id="680" r:id="rId65"/>
    <p:sldId id="664" r:id="rId66"/>
    <p:sldId id="688" r:id="rId67"/>
    <p:sldId id="689" r:id="rId68"/>
    <p:sldId id="684" r:id="rId69"/>
    <p:sldId id="685" r:id="rId70"/>
    <p:sldId id="686" r:id="rId71"/>
    <p:sldId id="559" r:id="rId72"/>
    <p:sldId id="677" r:id="rId73"/>
    <p:sldId id="415" r:id="rId74"/>
    <p:sldId id="678" r:id="rId75"/>
    <p:sldId id="665" r:id="rId76"/>
    <p:sldId id="666" r:id="rId77"/>
    <p:sldId id="668" r:id="rId78"/>
    <p:sldId id="569" r:id="rId79"/>
    <p:sldId id="557" r:id="rId80"/>
    <p:sldId id="655" r:id="rId81"/>
    <p:sldId id="656" r:id="rId82"/>
    <p:sldId id="657" r:id="rId83"/>
    <p:sldId id="658" r:id="rId84"/>
    <p:sldId id="659" r:id="rId85"/>
  </p:sldIdLst>
  <p:sldSz cx="9144000" cy="5143500" type="screen16x9"/>
  <p:notesSz cx="6797675" cy="9926638"/>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3126">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96FD7"/>
    <a:srgbClr val="130AC2"/>
    <a:srgbClr val="008FFA"/>
    <a:srgbClr val="FFFFFF"/>
    <a:srgbClr val="F2F2F2"/>
    <a:srgbClr val="FBDDDE"/>
    <a:srgbClr val="FF9900"/>
    <a:srgbClr val="DEF5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F1AB2-1976-4502-BF36-3FF5EA218861}" styleName="Estilo medio 4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D113A9D2-9D6B-4929-AA2D-F23B5EE8CBE7}" styleName="Estilo temático 2 - Énfasis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433" autoAdjust="0"/>
    <p:restoredTop sz="84928" autoAdjust="0"/>
  </p:normalViewPr>
  <p:slideViewPr>
    <p:cSldViewPr>
      <p:cViewPr varScale="1">
        <p:scale>
          <a:sx n="96" d="100"/>
          <a:sy n="96" d="100"/>
        </p:scale>
        <p:origin x="485" y="72"/>
      </p:cViewPr>
      <p:guideLst>
        <p:guide orient="horz" pos="1620"/>
        <p:guide pos="2880"/>
      </p:guideLst>
    </p:cSldViewPr>
  </p:slideViewPr>
  <p:notesTextViewPr>
    <p:cViewPr>
      <p:scale>
        <a:sx n="100" d="100"/>
        <a:sy n="100" d="100"/>
      </p:scale>
      <p:origin x="0" y="0"/>
    </p:cViewPr>
  </p:notesTextViewPr>
  <p:sorterViewPr>
    <p:cViewPr>
      <p:scale>
        <a:sx n="100" d="100"/>
        <a:sy n="100" d="100"/>
      </p:scale>
      <p:origin x="0" y="2058"/>
    </p:cViewPr>
  </p:sorterViewPr>
  <p:notesViewPr>
    <p:cSldViewPr>
      <p:cViewPr>
        <p:scale>
          <a:sx n="100" d="100"/>
          <a:sy n="100" d="100"/>
        </p:scale>
        <p:origin x="-2586" y="2196"/>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viewProps" Target="view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theme" Target="theme/theme1.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microsoft.com/office/2016/11/relationships/changesInfo" Target="changesInfos/changesInfo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handoutMaster" Target="handoutMasters/handoutMaster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eresa Benadero Torres" userId="35a7024a-06fa-4bc0-9b44-78f3ce0e5892" providerId="ADAL" clId="{5B1C7ED7-603A-4BFB-B041-1060ABE0DA77}"/>
    <pc:docChg chg="custSel modSld">
      <pc:chgData name="Teresa Benadero Torres" userId="35a7024a-06fa-4bc0-9b44-78f3ce0e5892" providerId="ADAL" clId="{5B1C7ED7-603A-4BFB-B041-1060ABE0DA77}" dt="2023-02-13T11:28:43.497" v="0" actId="21"/>
      <pc:docMkLst>
        <pc:docMk/>
      </pc:docMkLst>
      <pc:sldChg chg="delSp mod">
        <pc:chgData name="Teresa Benadero Torres" userId="35a7024a-06fa-4bc0-9b44-78f3ce0e5892" providerId="ADAL" clId="{5B1C7ED7-603A-4BFB-B041-1060ABE0DA77}" dt="2023-02-13T11:28:43.497" v="0" actId="21"/>
        <pc:sldMkLst>
          <pc:docMk/>
          <pc:sldMk cId="0" sldId="631"/>
        </pc:sldMkLst>
        <pc:picChg chg="del">
          <ac:chgData name="Teresa Benadero Torres" userId="35a7024a-06fa-4bc0-9b44-78f3ce0e5892" providerId="ADAL" clId="{5B1C7ED7-603A-4BFB-B041-1060ABE0DA77}" dt="2023-02-13T11:28:43.497" v="0" actId="21"/>
          <ac:picMkLst>
            <pc:docMk/>
            <pc:sldMk cId="0" sldId="631"/>
            <ac:picMk id="16391" creationId="{00000000-0000-0000-0000-000000000000}"/>
          </ac:picMkLst>
        </pc:picChg>
      </pc:sldChg>
    </pc:docChg>
  </pc:docChgLst>
</pc:chgInfo>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oleObject" Target="Libro1"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Libro1"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areaChart>
        <c:grouping val="standard"/>
        <c:varyColors val="0"/>
        <c:ser>
          <c:idx val="0"/>
          <c:order val="0"/>
          <c:tx>
            <c:strRef>
              <c:f>Sheet1!$B$1</c:f>
              <c:strCache>
                <c:ptCount val="1"/>
                <c:pt idx="0">
                  <c:v>GFCF at 2013 prices (@22%)</c:v>
                </c:pt>
              </c:strCache>
            </c:strRef>
          </c:tx>
          <c:spPr>
            <a:solidFill>
              <a:srgbClr val="CAE3FA"/>
            </a:solidFill>
            <a:ln>
              <a:noFill/>
            </a:ln>
          </c:spPr>
          <c:cat>
            <c:numRef>
              <c:f>Sheet1!$A$2:$A$20</c:f>
              <c:numCache>
                <c:formatCode>General</c:formatCode>
                <c:ptCount val="19"/>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numCache>
            </c:numRef>
          </c:cat>
          <c:val>
            <c:numRef>
              <c:f>Sheet1!$B$2:$B$20</c:f>
              <c:numCache>
                <c:formatCode>General</c:formatCode>
                <c:ptCount val="19"/>
                <c:pt idx="0">
                  <c:v>2418.0979581131551</c:v>
                </c:pt>
                <c:pt idx="1">
                  <c:v>2489.8735961535726</c:v>
                </c:pt>
                <c:pt idx="2">
                  <c:v>2554.8048534846457</c:v>
                </c:pt>
                <c:pt idx="3">
                  <c:v>2608.6301266256651</c:v>
                </c:pt>
                <c:pt idx="4">
                  <c:v>2672.8810372497755</c:v>
                </c:pt>
                <c:pt idx="5">
                  <c:v>2734.2046402013307</c:v>
                </c:pt>
                <c:pt idx="6">
                  <c:v>2779.4464744984798</c:v>
                </c:pt>
                <c:pt idx="7">
                  <c:v>2850.8944664828218</c:v>
                </c:pt>
                <c:pt idx="8">
                  <c:v>2942.9308103991061</c:v>
                </c:pt>
                <c:pt idx="9">
                  <c:v>2943.0216711290423</c:v>
                </c:pt>
                <c:pt idx="10">
                  <c:v>2841.2081773244531</c:v>
                </c:pt>
                <c:pt idx="11">
                  <c:v>2912.983664751564</c:v>
                </c:pt>
                <c:pt idx="12">
                  <c:v>2959.4897484368607</c:v>
                </c:pt>
                <c:pt idx="13">
                  <c:v>2948.0953394925177</c:v>
                </c:pt>
                <c:pt idx="14">
                  <c:v>2972.5097271037398</c:v>
                </c:pt>
                <c:pt idx="15">
                  <c:v>3016.9957200000022</c:v>
                </c:pt>
                <c:pt idx="16">
                  <c:v>3058.7873460000001</c:v>
                </c:pt>
                <c:pt idx="17">
                  <c:v>3116.8445740000002</c:v>
                </c:pt>
                <c:pt idx="18">
                  <c:v>3161.3009580000012</c:v>
                </c:pt>
              </c:numCache>
            </c:numRef>
          </c:val>
          <c:extLst>
            <c:ext xmlns:c16="http://schemas.microsoft.com/office/drawing/2014/chart" uri="{C3380CC4-5D6E-409C-BE32-E72D297353CC}">
              <c16:uniqueId val="{00000000-0CDC-4442-94BE-04DC096245D1}"/>
            </c:ext>
          </c:extLst>
        </c:ser>
        <c:ser>
          <c:idx val="1"/>
          <c:order val="1"/>
          <c:tx>
            <c:strRef>
              <c:f>Sheet1!$C$1</c:f>
              <c:strCache>
                <c:ptCount val="1"/>
                <c:pt idx="0">
                  <c:v>GFCF at 2013 prices (@21%)</c:v>
                </c:pt>
              </c:strCache>
            </c:strRef>
          </c:tx>
          <c:spPr>
            <a:solidFill>
              <a:schemeClr val="bg1"/>
            </a:solidFill>
            <a:ln w="38100">
              <a:noFill/>
            </a:ln>
          </c:spPr>
          <c:cat>
            <c:numRef>
              <c:f>Sheet1!$A$2:$A$20</c:f>
              <c:numCache>
                <c:formatCode>General</c:formatCode>
                <c:ptCount val="19"/>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numCache>
            </c:numRef>
          </c:cat>
          <c:val>
            <c:numRef>
              <c:f>Sheet1!$C$2:$C$20</c:f>
              <c:numCache>
                <c:formatCode>General</c:formatCode>
                <c:ptCount val="19"/>
                <c:pt idx="0">
                  <c:v>2308.1844145625569</c:v>
                </c:pt>
                <c:pt idx="1">
                  <c:v>2376.6975236011262</c:v>
                </c:pt>
                <c:pt idx="2">
                  <c:v>2438.6773601444352</c:v>
                </c:pt>
                <c:pt idx="3">
                  <c:v>2490.0560299608587</c:v>
                </c:pt>
                <c:pt idx="4">
                  <c:v>2551.386444647504</c:v>
                </c:pt>
                <c:pt idx="5">
                  <c:v>2609.9226111012699</c:v>
                </c:pt>
                <c:pt idx="6">
                  <c:v>2653.1079983849118</c:v>
                </c:pt>
                <c:pt idx="7">
                  <c:v>2721.3083543699659</c:v>
                </c:pt>
                <c:pt idx="8">
                  <c:v>2809.1612281082357</c:v>
                </c:pt>
                <c:pt idx="9">
                  <c:v>2809.2479588050032</c:v>
                </c:pt>
                <c:pt idx="10">
                  <c:v>2712.0623510824321</c:v>
                </c:pt>
                <c:pt idx="11">
                  <c:v>2780.5753163537756</c:v>
                </c:pt>
                <c:pt idx="12">
                  <c:v>2824.9674871442767</c:v>
                </c:pt>
                <c:pt idx="13">
                  <c:v>2814.0910058792228</c:v>
                </c:pt>
                <c:pt idx="14">
                  <c:v>2837.3956485990252</c:v>
                </c:pt>
                <c:pt idx="15">
                  <c:v>2879.8595510000077</c:v>
                </c:pt>
                <c:pt idx="16">
                  <c:v>2919.7515580000022</c:v>
                </c:pt>
                <c:pt idx="17">
                  <c:v>2975.1698209999913</c:v>
                </c:pt>
                <c:pt idx="18">
                  <c:v>3017.6054599999998</c:v>
                </c:pt>
              </c:numCache>
            </c:numRef>
          </c:val>
          <c:extLst>
            <c:ext xmlns:c16="http://schemas.microsoft.com/office/drawing/2014/chart" uri="{C3380CC4-5D6E-409C-BE32-E72D297353CC}">
              <c16:uniqueId val="{00000001-0CDC-4442-94BE-04DC096245D1}"/>
            </c:ext>
          </c:extLst>
        </c:ser>
        <c:ser>
          <c:idx val="2"/>
          <c:order val="2"/>
          <c:tx>
            <c:strRef>
              <c:f>Sheet1!$D$1</c:f>
              <c:strCache>
                <c:ptCount val="1"/>
                <c:pt idx="0">
                  <c:v>Scenario (high point)</c:v>
                </c:pt>
              </c:strCache>
            </c:strRef>
          </c:tx>
          <c:spPr>
            <a:noFill/>
            <a:ln w="38100">
              <a:solidFill>
                <a:srgbClr val="7030A0"/>
              </a:solidFill>
            </a:ln>
          </c:spPr>
          <c:cat>
            <c:numRef>
              <c:f>Sheet1!$A$2:$A$20</c:f>
              <c:numCache>
                <c:formatCode>General</c:formatCode>
                <c:ptCount val="19"/>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numCache>
            </c:numRef>
          </c:cat>
          <c:val>
            <c:numRef>
              <c:f>Sheet1!$D$2:$D$20</c:f>
              <c:numCache>
                <c:formatCode>General</c:formatCode>
                <c:ptCount val="19"/>
                <c:pt idx="0">
                  <c:v>2416.256230352898</c:v>
                </c:pt>
                <c:pt idx="1">
                  <c:v>2526.5632012850142</c:v>
                </c:pt>
                <c:pt idx="2">
                  <c:v>2542.8322418717662</c:v>
                </c:pt>
                <c:pt idx="3">
                  <c:v>2527.5460466050799</c:v>
                </c:pt>
                <c:pt idx="4">
                  <c:v>2567.4915309115163</c:v>
                </c:pt>
                <c:pt idx="5">
                  <c:v>2640.3098507404802</c:v>
                </c:pt>
                <c:pt idx="6">
                  <c:v>2716.6227726464272</c:v>
                </c:pt>
                <c:pt idx="7">
                  <c:v>2869.3114218094743</c:v>
                </c:pt>
                <c:pt idx="8">
                  <c:v>3039.3983758871709</c:v>
                </c:pt>
                <c:pt idx="9">
                  <c:v>3020.9540375340621</c:v>
                </c:pt>
                <c:pt idx="10">
                  <c:v>2656.895912209739</c:v>
                </c:pt>
                <c:pt idx="11">
                  <c:v>2658.7032003764762</c:v>
                </c:pt>
                <c:pt idx="12">
                  <c:v>2714.060945095589</c:v>
                </c:pt>
                <c:pt idx="13">
                  <c:v>2646.9062430937897</c:v>
                </c:pt>
                <c:pt idx="14">
                  <c:v>2605.5639999999999</c:v>
                </c:pt>
                <c:pt idx="15">
                  <c:v>2678.7512200000001</c:v>
                </c:pt>
                <c:pt idx="16">
                  <c:v>2896.6063160000012</c:v>
                </c:pt>
                <c:pt idx="17">
                  <c:v>3046.8356690000001</c:v>
                </c:pt>
                <c:pt idx="18">
                  <c:v>3109.2009039999998</c:v>
                </c:pt>
              </c:numCache>
            </c:numRef>
          </c:val>
          <c:extLst>
            <c:ext xmlns:c16="http://schemas.microsoft.com/office/drawing/2014/chart" uri="{C3380CC4-5D6E-409C-BE32-E72D297353CC}">
              <c16:uniqueId val="{00000002-0CDC-4442-94BE-04DC096245D1}"/>
            </c:ext>
          </c:extLst>
        </c:ser>
        <c:ser>
          <c:idx val="3"/>
          <c:order val="3"/>
          <c:tx>
            <c:strRef>
              <c:f>Sheet1!$E$1</c:f>
              <c:strCache>
                <c:ptCount val="1"/>
                <c:pt idx="0">
                  <c:v>Scenario (low point)</c:v>
                </c:pt>
              </c:strCache>
            </c:strRef>
          </c:tx>
          <c:spPr>
            <a:noFill/>
            <a:ln w="38100">
              <a:solidFill>
                <a:srgbClr val="7030A0"/>
              </a:solidFill>
              <a:prstDash val="solid"/>
            </a:ln>
          </c:spPr>
          <c:cat>
            <c:numRef>
              <c:f>Sheet1!$A$2:$A$20</c:f>
              <c:numCache>
                <c:formatCode>General</c:formatCode>
                <c:ptCount val="19"/>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numCache>
            </c:numRef>
          </c:cat>
          <c:val>
            <c:numRef>
              <c:f>Sheet1!$E$2:$E$20</c:f>
              <c:numCache>
                <c:formatCode>General</c:formatCode>
                <c:ptCount val="19"/>
                <c:pt idx="0">
                  <c:v>2416.256230352898</c:v>
                </c:pt>
                <c:pt idx="1">
                  <c:v>2526.5632012850142</c:v>
                </c:pt>
                <c:pt idx="2">
                  <c:v>2542.8322418717662</c:v>
                </c:pt>
                <c:pt idx="3">
                  <c:v>2527.5460466050799</c:v>
                </c:pt>
                <c:pt idx="4">
                  <c:v>2567.4915309115163</c:v>
                </c:pt>
                <c:pt idx="5">
                  <c:v>2640.3098507404802</c:v>
                </c:pt>
                <c:pt idx="6">
                  <c:v>2716.6227726464272</c:v>
                </c:pt>
                <c:pt idx="7">
                  <c:v>2869.3114218094743</c:v>
                </c:pt>
                <c:pt idx="8">
                  <c:v>3039.3983758871709</c:v>
                </c:pt>
                <c:pt idx="9">
                  <c:v>3020.9540375340621</c:v>
                </c:pt>
                <c:pt idx="10">
                  <c:v>2656.895912209739</c:v>
                </c:pt>
                <c:pt idx="11">
                  <c:v>2658.7032003764762</c:v>
                </c:pt>
                <c:pt idx="12">
                  <c:v>2714.060945095589</c:v>
                </c:pt>
                <c:pt idx="13">
                  <c:v>2646.9062430937897</c:v>
                </c:pt>
                <c:pt idx="14">
                  <c:v>2605.5639999999999</c:v>
                </c:pt>
                <c:pt idx="15">
                  <c:v>2678.7512200000001</c:v>
                </c:pt>
                <c:pt idx="16">
                  <c:v>2879.8038489999999</c:v>
                </c:pt>
                <c:pt idx="17">
                  <c:v>3032.2387960000001</c:v>
                </c:pt>
                <c:pt idx="18">
                  <c:v>3060.2474360000001</c:v>
                </c:pt>
              </c:numCache>
            </c:numRef>
          </c:val>
          <c:extLst>
            <c:ext xmlns:c16="http://schemas.microsoft.com/office/drawing/2014/chart" uri="{C3380CC4-5D6E-409C-BE32-E72D297353CC}">
              <c16:uniqueId val="{00000003-0CDC-4442-94BE-04DC096245D1}"/>
            </c:ext>
          </c:extLst>
        </c:ser>
        <c:ser>
          <c:idx val="4"/>
          <c:order val="4"/>
          <c:tx>
            <c:strRef>
              <c:f>Sheet1!$F$1</c:f>
              <c:strCache>
                <c:ptCount val="1"/>
                <c:pt idx="0">
                  <c:v>GFCF at 2013 prices (real trend)</c:v>
                </c:pt>
              </c:strCache>
            </c:strRef>
          </c:tx>
          <c:spPr>
            <a:noFill/>
            <a:ln w="38100">
              <a:solidFill>
                <a:srgbClr val="0F5494"/>
              </a:solidFill>
            </a:ln>
          </c:spPr>
          <c:cat>
            <c:numRef>
              <c:f>Sheet1!$A$2:$A$20</c:f>
              <c:numCache>
                <c:formatCode>General</c:formatCode>
                <c:ptCount val="19"/>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numCache>
            </c:numRef>
          </c:cat>
          <c:val>
            <c:numRef>
              <c:f>Sheet1!$F$2:$F$20</c:f>
              <c:numCache>
                <c:formatCode>General</c:formatCode>
                <c:ptCount val="19"/>
                <c:pt idx="0">
                  <c:v>2416.256230352898</c:v>
                </c:pt>
                <c:pt idx="1">
                  <c:v>2526.5632012850142</c:v>
                </c:pt>
                <c:pt idx="2">
                  <c:v>2542.8322418717662</c:v>
                </c:pt>
                <c:pt idx="3">
                  <c:v>2527.5460466050799</c:v>
                </c:pt>
                <c:pt idx="4">
                  <c:v>2567.4915309115163</c:v>
                </c:pt>
                <c:pt idx="5">
                  <c:v>2640.3098507404802</c:v>
                </c:pt>
                <c:pt idx="6">
                  <c:v>2716.6227726464272</c:v>
                </c:pt>
                <c:pt idx="7">
                  <c:v>2869.3114218094743</c:v>
                </c:pt>
                <c:pt idx="8">
                  <c:v>3039.3983758871709</c:v>
                </c:pt>
                <c:pt idx="9">
                  <c:v>3020.9540375340621</c:v>
                </c:pt>
                <c:pt idx="10">
                  <c:v>2656.895912209739</c:v>
                </c:pt>
                <c:pt idx="11">
                  <c:v>2658.7032003764762</c:v>
                </c:pt>
                <c:pt idx="12">
                  <c:v>2714.060945095589</c:v>
                </c:pt>
                <c:pt idx="13">
                  <c:v>2646.9062430937897</c:v>
                </c:pt>
                <c:pt idx="14">
                  <c:v>2605.5639999999999</c:v>
                </c:pt>
                <c:pt idx="15">
                  <c:v>2678.7512200000001</c:v>
                </c:pt>
                <c:pt idx="16">
                  <c:v>2748.6744739999999</c:v>
                </c:pt>
                <c:pt idx="17">
                  <c:v>2864.7092989999987</c:v>
                </c:pt>
                <c:pt idx="18">
                  <c:v>2940.1482589999987</c:v>
                </c:pt>
              </c:numCache>
            </c:numRef>
          </c:val>
          <c:extLst>
            <c:ext xmlns:c16="http://schemas.microsoft.com/office/drawing/2014/chart" uri="{C3380CC4-5D6E-409C-BE32-E72D297353CC}">
              <c16:uniqueId val="{00000004-0CDC-4442-94BE-04DC096245D1}"/>
            </c:ext>
          </c:extLst>
        </c:ser>
        <c:dLbls>
          <c:showLegendKey val="0"/>
          <c:showVal val="0"/>
          <c:showCatName val="0"/>
          <c:showSerName val="0"/>
          <c:showPercent val="0"/>
          <c:showBubbleSize val="0"/>
        </c:dLbls>
        <c:axId val="119634560"/>
        <c:axId val="119656832"/>
      </c:areaChart>
      <c:catAx>
        <c:axId val="119634560"/>
        <c:scaling>
          <c:orientation val="minMax"/>
        </c:scaling>
        <c:delete val="0"/>
        <c:axPos val="b"/>
        <c:numFmt formatCode="General" sourceLinked="1"/>
        <c:majorTickMark val="out"/>
        <c:minorTickMark val="none"/>
        <c:tickLblPos val="nextTo"/>
        <c:spPr>
          <a:ln>
            <a:solidFill>
              <a:schemeClr val="tx1"/>
            </a:solidFill>
          </a:ln>
        </c:spPr>
        <c:crossAx val="119656832"/>
        <c:crosses val="autoZero"/>
        <c:auto val="1"/>
        <c:lblAlgn val="ctr"/>
        <c:lblOffset val="100"/>
        <c:noMultiLvlLbl val="0"/>
      </c:catAx>
      <c:valAx>
        <c:axId val="119656832"/>
        <c:scaling>
          <c:orientation val="minMax"/>
          <c:max val="3200"/>
          <c:min val="2200"/>
        </c:scaling>
        <c:delete val="1"/>
        <c:axPos val="l"/>
        <c:numFmt formatCode="General" sourceLinked="1"/>
        <c:majorTickMark val="out"/>
        <c:minorTickMark val="none"/>
        <c:tickLblPos val="none"/>
        <c:crossAx val="119634560"/>
        <c:crosses val="autoZero"/>
        <c:crossBetween val="midCat"/>
      </c:valAx>
    </c:plotArea>
    <c:plotVisOnly val="1"/>
    <c:dispBlanksAs val="zero"/>
    <c:showDLblsOverMax val="0"/>
  </c:chart>
  <c:txPr>
    <a:bodyPr/>
    <a:lstStyle/>
    <a:p>
      <a:pPr>
        <a:defRPr sz="1000"/>
      </a:pPr>
      <a:endParaRPr lang="es-E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776932578929306"/>
          <c:y val="0.14975641407852971"/>
          <c:w val="0.72139659166978465"/>
          <c:h val="0.75831074394389264"/>
        </c:manualLayout>
      </c:layout>
      <c:areaChart>
        <c:grouping val="standard"/>
        <c:varyColors val="0"/>
        <c:ser>
          <c:idx val="0"/>
          <c:order val="0"/>
          <c:tx>
            <c:v>EXPORTACIONES MILLONES DE EUROS</c:v>
          </c:tx>
          <c:spPr>
            <a:gradFill>
              <a:gsLst>
                <a:gs pos="0">
                  <a:srgbClr val="5E9EFF"/>
                </a:gs>
                <a:gs pos="39999">
                  <a:srgbClr val="85C2FF"/>
                </a:gs>
                <a:gs pos="70000">
                  <a:srgbClr val="C4D6EB"/>
                </a:gs>
                <a:gs pos="100000">
                  <a:srgbClr val="FFEBFA"/>
                </a:gs>
              </a:gsLst>
              <a:lin ang="10800000" scaled="0"/>
            </a:gradFill>
            <a:ln cmpd="sng"/>
          </c:spPr>
          <c:cat>
            <c:numRef>
              <c:f>Hoja1!$G$7:$G$17</c:f>
              <c:numCache>
                <c:formatCode>General</c:formatCode>
                <c:ptCount val="11"/>
                <c:pt idx="0">
                  <c:v>2005</c:v>
                </c:pt>
                <c:pt idx="1">
                  <c:v>2006</c:v>
                </c:pt>
                <c:pt idx="2">
                  <c:v>2007</c:v>
                </c:pt>
                <c:pt idx="3">
                  <c:v>2008</c:v>
                </c:pt>
                <c:pt idx="4">
                  <c:v>2009</c:v>
                </c:pt>
                <c:pt idx="5">
                  <c:v>2010</c:v>
                </c:pt>
                <c:pt idx="6">
                  <c:v>2011</c:v>
                </c:pt>
                <c:pt idx="7">
                  <c:v>2012</c:v>
                </c:pt>
                <c:pt idx="8">
                  <c:v>2013</c:v>
                </c:pt>
                <c:pt idx="9">
                  <c:v>2014</c:v>
                </c:pt>
                <c:pt idx="10">
                  <c:v>2015</c:v>
                </c:pt>
              </c:numCache>
            </c:numRef>
          </c:cat>
          <c:val>
            <c:numRef>
              <c:f>Hoja1!$H$7:$H$17</c:f>
              <c:numCache>
                <c:formatCode>#,##0.00\ "€"</c:formatCode>
                <c:ptCount val="11"/>
                <c:pt idx="0">
                  <c:v>154815</c:v>
                </c:pt>
                <c:pt idx="1">
                  <c:v>170211</c:v>
                </c:pt>
                <c:pt idx="2">
                  <c:v>184821</c:v>
                </c:pt>
                <c:pt idx="3">
                  <c:v>191388</c:v>
                </c:pt>
                <c:pt idx="4">
                  <c:v>162990</c:v>
                </c:pt>
                <c:pt idx="5">
                  <c:v>191910</c:v>
                </c:pt>
                <c:pt idx="6">
                  <c:v>220223</c:v>
                </c:pt>
                <c:pt idx="7">
                  <c:v>229802</c:v>
                </c:pt>
                <c:pt idx="8">
                  <c:v>239314</c:v>
                </c:pt>
                <c:pt idx="9">
                  <c:v>244287</c:v>
                </c:pt>
                <c:pt idx="10">
                  <c:v>255441</c:v>
                </c:pt>
              </c:numCache>
            </c:numRef>
          </c:val>
          <c:extLst>
            <c:ext xmlns:c16="http://schemas.microsoft.com/office/drawing/2014/chart" uri="{C3380CC4-5D6E-409C-BE32-E72D297353CC}">
              <c16:uniqueId val="{00000000-6EC3-45A1-9A4F-C13EE69271DE}"/>
            </c:ext>
          </c:extLst>
        </c:ser>
        <c:dLbls>
          <c:showLegendKey val="0"/>
          <c:showVal val="0"/>
          <c:showCatName val="0"/>
          <c:showSerName val="0"/>
          <c:showPercent val="0"/>
          <c:showBubbleSize val="0"/>
        </c:dLbls>
        <c:axId val="70634496"/>
        <c:axId val="77792000"/>
      </c:areaChart>
      <c:lineChart>
        <c:grouping val="standard"/>
        <c:varyColors val="0"/>
        <c:ser>
          <c:idx val="1"/>
          <c:order val="1"/>
          <c:tx>
            <c:v>PESO SOBRE PIB</c:v>
          </c:tx>
          <c:spPr>
            <a:ln w="63500"/>
            <a:effectLst>
              <a:outerShdw blurRad="50800" dist="88900" dir="5400000" algn="ctr" rotWithShape="0">
                <a:prstClr val="white">
                  <a:lumMod val="65000"/>
                </a:prstClr>
              </a:outerShdw>
            </a:effectLst>
          </c:spPr>
          <c:marker>
            <c:symbol val="none"/>
          </c:marker>
          <c:cat>
            <c:numRef>
              <c:f>Hoja1!$G$7:$G$17</c:f>
              <c:numCache>
                <c:formatCode>General</c:formatCode>
                <c:ptCount val="11"/>
                <c:pt idx="0">
                  <c:v>2005</c:v>
                </c:pt>
                <c:pt idx="1">
                  <c:v>2006</c:v>
                </c:pt>
                <c:pt idx="2">
                  <c:v>2007</c:v>
                </c:pt>
                <c:pt idx="3">
                  <c:v>2008</c:v>
                </c:pt>
                <c:pt idx="4">
                  <c:v>2009</c:v>
                </c:pt>
                <c:pt idx="5">
                  <c:v>2010</c:v>
                </c:pt>
                <c:pt idx="6">
                  <c:v>2011</c:v>
                </c:pt>
                <c:pt idx="7">
                  <c:v>2012</c:v>
                </c:pt>
                <c:pt idx="8">
                  <c:v>2013</c:v>
                </c:pt>
                <c:pt idx="9">
                  <c:v>2014</c:v>
                </c:pt>
                <c:pt idx="10">
                  <c:v>2015</c:v>
                </c:pt>
              </c:numCache>
            </c:numRef>
          </c:cat>
          <c:val>
            <c:numRef>
              <c:f>Hoja1!$I$7:$I$17</c:f>
              <c:numCache>
                <c:formatCode>0.00%</c:formatCode>
                <c:ptCount val="11"/>
                <c:pt idx="0">
                  <c:v>0.16640000000000052</c:v>
                </c:pt>
                <c:pt idx="1">
                  <c:v>0.16890000000000058</c:v>
                </c:pt>
                <c:pt idx="2">
                  <c:v>0.17100000000000001</c:v>
                </c:pt>
                <c:pt idx="3">
                  <c:v>0.17150000000000001</c:v>
                </c:pt>
                <c:pt idx="4">
                  <c:v>0.15110000000000001</c:v>
                </c:pt>
                <c:pt idx="5">
                  <c:v>0.17750000000000021</c:v>
                </c:pt>
                <c:pt idx="6">
                  <c:v>0.20569999999999999</c:v>
                </c:pt>
                <c:pt idx="7">
                  <c:v>0.22040000000000048</c:v>
                </c:pt>
                <c:pt idx="8">
                  <c:v>0.2321</c:v>
                </c:pt>
                <c:pt idx="9">
                  <c:v>0.2346</c:v>
                </c:pt>
                <c:pt idx="10">
                  <c:v>0.23630000000000001</c:v>
                </c:pt>
              </c:numCache>
            </c:numRef>
          </c:val>
          <c:smooth val="1"/>
          <c:extLst>
            <c:ext xmlns:c16="http://schemas.microsoft.com/office/drawing/2014/chart" uri="{C3380CC4-5D6E-409C-BE32-E72D297353CC}">
              <c16:uniqueId val="{00000001-6EC3-45A1-9A4F-C13EE69271DE}"/>
            </c:ext>
          </c:extLst>
        </c:ser>
        <c:dLbls>
          <c:showLegendKey val="0"/>
          <c:showVal val="0"/>
          <c:showCatName val="0"/>
          <c:showSerName val="0"/>
          <c:showPercent val="0"/>
          <c:showBubbleSize val="0"/>
        </c:dLbls>
        <c:marker val="1"/>
        <c:smooth val="0"/>
        <c:axId val="77799424"/>
        <c:axId val="77793536"/>
      </c:lineChart>
      <c:catAx>
        <c:axId val="70634496"/>
        <c:scaling>
          <c:orientation val="minMax"/>
        </c:scaling>
        <c:delete val="0"/>
        <c:axPos val="b"/>
        <c:numFmt formatCode="General" sourceLinked="1"/>
        <c:majorTickMark val="out"/>
        <c:minorTickMark val="none"/>
        <c:tickLblPos val="nextTo"/>
        <c:crossAx val="77792000"/>
        <c:crosses val="autoZero"/>
        <c:auto val="1"/>
        <c:lblAlgn val="ctr"/>
        <c:lblOffset val="100"/>
        <c:noMultiLvlLbl val="0"/>
      </c:catAx>
      <c:valAx>
        <c:axId val="77792000"/>
        <c:scaling>
          <c:orientation val="minMax"/>
          <c:max val="300000"/>
          <c:min val="100000"/>
        </c:scaling>
        <c:delete val="0"/>
        <c:axPos val="l"/>
        <c:numFmt formatCode="#,##0\ &quot;€&quot;" sourceLinked="0"/>
        <c:majorTickMark val="out"/>
        <c:minorTickMark val="none"/>
        <c:tickLblPos val="nextTo"/>
        <c:crossAx val="70634496"/>
        <c:crosses val="autoZero"/>
        <c:crossBetween val="between"/>
      </c:valAx>
      <c:valAx>
        <c:axId val="77793536"/>
        <c:scaling>
          <c:orientation val="minMax"/>
          <c:max val="0.25"/>
          <c:min val="0.1"/>
        </c:scaling>
        <c:delete val="0"/>
        <c:axPos val="r"/>
        <c:numFmt formatCode="0%" sourceLinked="0"/>
        <c:majorTickMark val="out"/>
        <c:minorTickMark val="none"/>
        <c:tickLblPos val="nextTo"/>
        <c:crossAx val="77799424"/>
        <c:crosses val="max"/>
        <c:crossBetween val="between"/>
      </c:valAx>
      <c:catAx>
        <c:axId val="77799424"/>
        <c:scaling>
          <c:orientation val="minMax"/>
        </c:scaling>
        <c:delete val="1"/>
        <c:axPos val="b"/>
        <c:numFmt formatCode="General" sourceLinked="1"/>
        <c:majorTickMark val="out"/>
        <c:minorTickMark val="none"/>
        <c:tickLblPos val="none"/>
        <c:crossAx val="77793536"/>
        <c:crosses val="autoZero"/>
        <c:auto val="1"/>
        <c:lblAlgn val="ctr"/>
        <c:lblOffset val="100"/>
        <c:noMultiLvlLbl val="0"/>
      </c:catAx>
    </c:plotArea>
    <c:legend>
      <c:legendPos val="r"/>
      <c:layout>
        <c:manualLayout>
          <c:xMode val="edge"/>
          <c:yMode val="edge"/>
          <c:x val="0.15765997293495837"/>
          <c:y val="0.15180821773670294"/>
          <c:w val="0.50222557870041806"/>
          <c:h val="0.17915858513231547"/>
        </c:manualLayout>
      </c:layout>
      <c:overlay val="0"/>
      <c:txPr>
        <a:bodyPr/>
        <a:lstStyle/>
        <a:p>
          <a:pPr>
            <a:defRPr sz="1050"/>
          </a:pPr>
          <a:endParaRPr lang="es-ES"/>
        </a:p>
      </c:txPr>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es-ES" sz="1100" b="0">
                <a:solidFill>
                  <a:schemeClr val="accent1">
                    <a:lumMod val="50000"/>
                  </a:schemeClr>
                </a:solidFill>
              </a:defRPr>
            </a:pPr>
            <a:r>
              <a:rPr lang="es-ES" sz="1100" b="0" dirty="0">
                <a:solidFill>
                  <a:schemeClr val="accent1">
                    <a:lumMod val="50000"/>
                  </a:schemeClr>
                </a:solidFill>
              </a:rPr>
              <a:t>Cobertura por temas</a:t>
            </a:r>
          </a:p>
        </c:rich>
      </c:tx>
      <c:overlay val="0"/>
    </c:title>
    <c:autoTitleDeleted val="0"/>
    <c:plotArea>
      <c:layout>
        <c:manualLayout>
          <c:layoutTarget val="inner"/>
          <c:xMode val="edge"/>
          <c:yMode val="edge"/>
          <c:x val="0.11510680423688498"/>
          <c:y val="0.16719244647953743"/>
          <c:w val="0.61388517186795721"/>
          <c:h val="0.52749404668788469"/>
        </c:manualLayout>
      </c:layout>
      <c:doughnutChart>
        <c:varyColors val="1"/>
        <c:ser>
          <c:idx val="0"/>
          <c:order val="0"/>
          <c:dLbls>
            <c:spPr>
              <a:noFill/>
              <a:ln>
                <a:noFill/>
              </a:ln>
              <a:effectLst/>
            </c:spPr>
            <c:txPr>
              <a:bodyPr/>
              <a:lstStyle/>
              <a:p>
                <a:pPr>
                  <a:defRPr>
                    <a:solidFill>
                      <a:schemeClr val="bg1"/>
                    </a:solidFill>
                  </a:defRPr>
                </a:pPr>
                <a:endParaRPr lang="es-ES"/>
              </a:p>
            </c:txPr>
            <c:showLegendKey val="0"/>
            <c:showVal val="0"/>
            <c:showCatName val="0"/>
            <c:showSerName val="0"/>
            <c:showPercent val="1"/>
            <c:showBubbleSize val="0"/>
            <c:showLeaderLines val="0"/>
            <c:extLst>
              <c:ext xmlns:c15="http://schemas.microsoft.com/office/drawing/2012/chart" uri="{CE6537A1-D6FC-4f65-9D91-7224C49458BB}"/>
            </c:extLst>
          </c:dLbls>
          <c:cat>
            <c:strRef>
              <c:f>Hoja1!$A$26:$A$33</c:f>
              <c:strCache>
                <c:ptCount val="8"/>
                <c:pt idx="0">
                  <c:v>Céntimo sanitario</c:v>
                </c:pt>
                <c:pt idx="1">
                  <c:v>Régimen de módulos</c:v>
                </c:pt>
                <c:pt idx="2">
                  <c:v>Tasas en RU</c:v>
                </c:pt>
                <c:pt idx="3">
                  <c:v>Legislación francesa</c:v>
                </c:pt>
                <c:pt idx="4">
                  <c:v>Robo de combustible</c:v>
                </c:pt>
                <c:pt idx="5">
                  <c:v>Transporte en las Europeas</c:v>
                </c:pt>
                <c:pt idx="6">
                  <c:v>Ranking Europeo</c:v>
                </c:pt>
                <c:pt idx="7">
                  <c:v>Asuntos Internos ASTIC</c:v>
                </c:pt>
              </c:strCache>
            </c:strRef>
          </c:cat>
          <c:val>
            <c:numRef>
              <c:f>Hoja1!$B$26:$B$33</c:f>
              <c:numCache>
                <c:formatCode>General</c:formatCode>
                <c:ptCount val="8"/>
                <c:pt idx="0">
                  <c:v>47</c:v>
                </c:pt>
                <c:pt idx="1">
                  <c:v>9</c:v>
                </c:pt>
                <c:pt idx="2">
                  <c:v>23</c:v>
                </c:pt>
                <c:pt idx="3">
                  <c:v>14</c:v>
                </c:pt>
                <c:pt idx="4">
                  <c:v>12</c:v>
                </c:pt>
                <c:pt idx="5">
                  <c:v>4</c:v>
                </c:pt>
                <c:pt idx="6">
                  <c:v>5</c:v>
                </c:pt>
                <c:pt idx="7">
                  <c:v>34</c:v>
                </c:pt>
              </c:numCache>
            </c:numRef>
          </c:val>
          <c:extLst>
            <c:ext xmlns:c16="http://schemas.microsoft.com/office/drawing/2014/chart" uri="{C3380CC4-5D6E-409C-BE32-E72D297353CC}">
              <c16:uniqueId val="{00000000-F0C0-4F27-A93B-745C5D247F8C}"/>
            </c:ext>
          </c:extLst>
        </c:ser>
        <c:dLbls>
          <c:showLegendKey val="0"/>
          <c:showVal val="0"/>
          <c:showCatName val="0"/>
          <c:showSerName val="0"/>
          <c:showPercent val="1"/>
          <c:showBubbleSize val="0"/>
          <c:showLeaderLines val="0"/>
        </c:dLbls>
        <c:firstSliceAng val="0"/>
        <c:holeSize val="26"/>
      </c:doughnutChart>
    </c:plotArea>
    <c:legend>
      <c:legendPos val="r"/>
      <c:layout>
        <c:manualLayout>
          <c:xMode val="edge"/>
          <c:yMode val="edge"/>
          <c:x val="0.64212227544101563"/>
          <c:y val="0.16674186128675134"/>
          <c:w val="0.30808584416405355"/>
          <c:h val="0.49996665028793336"/>
        </c:manualLayout>
      </c:layout>
      <c:overlay val="1"/>
      <c:txPr>
        <a:bodyPr/>
        <a:lstStyle/>
        <a:p>
          <a:pPr>
            <a:defRPr lang="es-ES" sz="900"/>
          </a:pPr>
          <a:endParaRPr lang="es-ES"/>
        </a:p>
      </c:txPr>
    </c:legend>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4" y="0"/>
            <a:ext cx="2946400" cy="496888"/>
          </a:xfrm>
          <a:prstGeom prst="rect">
            <a:avLst/>
          </a:prstGeom>
        </p:spPr>
        <p:txBody>
          <a:bodyPr vert="horz" lIns="91400" tIns="45704" rIns="91400" bIns="45704" rtlCol="0"/>
          <a:lstStyle>
            <a:lvl1pPr algn="l">
              <a:defRPr sz="1200"/>
            </a:lvl1pPr>
          </a:lstStyle>
          <a:p>
            <a:endParaRPr lang="es-ES"/>
          </a:p>
        </p:txBody>
      </p:sp>
      <p:sp>
        <p:nvSpPr>
          <p:cNvPr id="3" name="2 Marcador de fecha"/>
          <p:cNvSpPr>
            <a:spLocks noGrp="1"/>
          </p:cNvSpPr>
          <p:nvPr>
            <p:ph type="dt" sz="quarter" idx="1"/>
          </p:nvPr>
        </p:nvSpPr>
        <p:spPr>
          <a:xfrm>
            <a:off x="3849688" y="0"/>
            <a:ext cx="2946400" cy="496888"/>
          </a:xfrm>
          <a:prstGeom prst="rect">
            <a:avLst/>
          </a:prstGeom>
        </p:spPr>
        <p:txBody>
          <a:bodyPr vert="horz" lIns="91400" tIns="45704" rIns="91400" bIns="45704" rtlCol="0"/>
          <a:lstStyle>
            <a:lvl1pPr algn="r">
              <a:defRPr sz="1200"/>
            </a:lvl1pPr>
          </a:lstStyle>
          <a:p>
            <a:fld id="{6C0E53B7-5061-4D24-A46D-2C0D8E8866C4}" type="datetimeFigureOut">
              <a:rPr lang="es-ES" smtClean="0"/>
              <a:pPr/>
              <a:t>13/02/2023</a:t>
            </a:fld>
            <a:endParaRPr lang="es-ES"/>
          </a:p>
        </p:txBody>
      </p:sp>
      <p:sp>
        <p:nvSpPr>
          <p:cNvPr id="4" name="3 Marcador de pie de página"/>
          <p:cNvSpPr>
            <a:spLocks noGrp="1"/>
          </p:cNvSpPr>
          <p:nvPr>
            <p:ph type="ftr" sz="quarter" idx="2"/>
          </p:nvPr>
        </p:nvSpPr>
        <p:spPr>
          <a:xfrm>
            <a:off x="4" y="9428168"/>
            <a:ext cx="2946400" cy="496887"/>
          </a:xfrm>
          <a:prstGeom prst="rect">
            <a:avLst/>
          </a:prstGeom>
        </p:spPr>
        <p:txBody>
          <a:bodyPr vert="horz" lIns="91400" tIns="45704" rIns="91400" bIns="45704" rtlCol="0" anchor="b"/>
          <a:lstStyle>
            <a:lvl1pPr algn="l">
              <a:defRPr sz="1200"/>
            </a:lvl1pPr>
          </a:lstStyle>
          <a:p>
            <a:endParaRPr lang="es-ES"/>
          </a:p>
        </p:txBody>
      </p:sp>
      <p:sp>
        <p:nvSpPr>
          <p:cNvPr id="5" name="4 Marcador de número de diapositiva"/>
          <p:cNvSpPr>
            <a:spLocks noGrp="1"/>
          </p:cNvSpPr>
          <p:nvPr>
            <p:ph type="sldNum" sz="quarter" idx="3"/>
          </p:nvPr>
        </p:nvSpPr>
        <p:spPr>
          <a:xfrm>
            <a:off x="3849688" y="9428168"/>
            <a:ext cx="2946400" cy="496887"/>
          </a:xfrm>
          <a:prstGeom prst="rect">
            <a:avLst/>
          </a:prstGeom>
        </p:spPr>
        <p:txBody>
          <a:bodyPr vert="horz" lIns="91400" tIns="45704" rIns="91400" bIns="45704" rtlCol="0" anchor="b"/>
          <a:lstStyle>
            <a:lvl1pPr algn="r">
              <a:defRPr sz="1200"/>
            </a:lvl1pPr>
          </a:lstStyle>
          <a:p>
            <a:fld id="{DD328FF6-0C95-4327-B175-1665EECD021B}" type="slidenum">
              <a:rPr lang="es-ES" smtClean="0"/>
              <a:pPr/>
              <a:t>‹Nº›</a:t>
            </a:fld>
            <a:endParaRPr lang="es-E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6" y="0"/>
            <a:ext cx="2945659" cy="496332"/>
          </a:xfrm>
          <a:prstGeom prst="rect">
            <a:avLst/>
          </a:prstGeom>
        </p:spPr>
        <p:txBody>
          <a:bodyPr vert="horz" lIns="95513" tIns="47756" rIns="95513" bIns="47756" rtlCol="0"/>
          <a:lstStyle>
            <a:lvl1pPr algn="l">
              <a:defRPr sz="1300"/>
            </a:lvl1pPr>
          </a:lstStyle>
          <a:p>
            <a:endParaRPr lang="es-ES"/>
          </a:p>
        </p:txBody>
      </p:sp>
      <p:sp>
        <p:nvSpPr>
          <p:cNvPr id="3" name="2 Marcador de fecha"/>
          <p:cNvSpPr>
            <a:spLocks noGrp="1"/>
          </p:cNvSpPr>
          <p:nvPr>
            <p:ph type="dt" idx="1"/>
          </p:nvPr>
        </p:nvSpPr>
        <p:spPr>
          <a:xfrm>
            <a:off x="3850449" y="0"/>
            <a:ext cx="2945659" cy="496332"/>
          </a:xfrm>
          <a:prstGeom prst="rect">
            <a:avLst/>
          </a:prstGeom>
        </p:spPr>
        <p:txBody>
          <a:bodyPr vert="horz" lIns="95513" tIns="47756" rIns="95513" bIns="47756" rtlCol="0"/>
          <a:lstStyle>
            <a:lvl1pPr algn="r">
              <a:defRPr sz="1300"/>
            </a:lvl1pPr>
          </a:lstStyle>
          <a:p>
            <a:fld id="{66B871EA-AA54-48AC-9538-0E8FC1B29CC2}" type="datetimeFigureOut">
              <a:rPr lang="es-ES" smtClean="0"/>
              <a:pPr/>
              <a:t>13/02/2023</a:t>
            </a:fld>
            <a:endParaRPr lang="es-ES"/>
          </a:p>
        </p:txBody>
      </p:sp>
      <p:sp>
        <p:nvSpPr>
          <p:cNvPr id="4" name="3 Marcador de imagen de diapositiva"/>
          <p:cNvSpPr>
            <a:spLocks noGrp="1" noRot="1" noChangeAspect="1"/>
          </p:cNvSpPr>
          <p:nvPr>
            <p:ph type="sldImg" idx="2"/>
          </p:nvPr>
        </p:nvSpPr>
        <p:spPr>
          <a:xfrm>
            <a:off x="92075" y="744538"/>
            <a:ext cx="6613525" cy="3721100"/>
          </a:xfrm>
          <a:prstGeom prst="rect">
            <a:avLst/>
          </a:prstGeom>
          <a:noFill/>
          <a:ln w="12700">
            <a:solidFill>
              <a:prstClr val="black"/>
            </a:solidFill>
          </a:ln>
        </p:spPr>
        <p:txBody>
          <a:bodyPr vert="horz" lIns="95513" tIns="47756" rIns="95513" bIns="47756" rtlCol="0" anchor="ctr"/>
          <a:lstStyle/>
          <a:p>
            <a:endParaRPr lang="es-ES"/>
          </a:p>
        </p:txBody>
      </p:sp>
      <p:sp>
        <p:nvSpPr>
          <p:cNvPr id="5" name="4 Marcador de notas"/>
          <p:cNvSpPr>
            <a:spLocks noGrp="1"/>
          </p:cNvSpPr>
          <p:nvPr>
            <p:ph type="body" sz="quarter" idx="3"/>
          </p:nvPr>
        </p:nvSpPr>
        <p:spPr>
          <a:xfrm>
            <a:off x="679768" y="4715158"/>
            <a:ext cx="5438140" cy="4466987"/>
          </a:xfrm>
          <a:prstGeom prst="rect">
            <a:avLst/>
          </a:prstGeom>
        </p:spPr>
        <p:txBody>
          <a:bodyPr vert="horz" lIns="95513" tIns="47756" rIns="95513" bIns="47756"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5 Marcador de pie de página"/>
          <p:cNvSpPr>
            <a:spLocks noGrp="1"/>
          </p:cNvSpPr>
          <p:nvPr>
            <p:ph type="ftr" sz="quarter" idx="4"/>
          </p:nvPr>
        </p:nvSpPr>
        <p:spPr>
          <a:xfrm>
            <a:off x="6" y="9428583"/>
            <a:ext cx="2945659" cy="496332"/>
          </a:xfrm>
          <a:prstGeom prst="rect">
            <a:avLst/>
          </a:prstGeom>
        </p:spPr>
        <p:txBody>
          <a:bodyPr vert="horz" lIns="95513" tIns="47756" rIns="95513" bIns="47756" rtlCol="0" anchor="b"/>
          <a:lstStyle>
            <a:lvl1pPr algn="l">
              <a:defRPr sz="1300"/>
            </a:lvl1pPr>
          </a:lstStyle>
          <a:p>
            <a:endParaRPr lang="es-ES"/>
          </a:p>
        </p:txBody>
      </p:sp>
      <p:sp>
        <p:nvSpPr>
          <p:cNvPr id="7" name="6 Marcador de número de diapositiva"/>
          <p:cNvSpPr>
            <a:spLocks noGrp="1"/>
          </p:cNvSpPr>
          <p:nvPr>
            <p:ph type="sldNum" sz="quarter" idx="5"/>
          </p:nvPr>
        </p:nvSpPr>
        <p:spPr>
          <a:xfrm>
            <a:off x="3850449" y="9428583"/>
            <a:ext cx="2945659" cy="496332"/>
          </a:xfrm>
          <a:prstGeom prst="rect">
            <a:avLst/>
          </a:prstGeom>
        </p:spPr>
        <p:txBody>
          <a:bodyPr vert="horz" lIns="95513" tIns="47756" rIns="95513" bIns="47756" rtlCol="0" anchor="b"/>
          <a:lstStyle>
            <a:lvl1pPr algn="r">
              <a:defRPr sz="1300"/>
            </a:lvl1pPr>
          </a:lstStyle>
          <a:p>
            <a:fld id="{4C6B5473-70A1-478F-B1BF-B593661EFEBD}" type="slidenum">
              <a:rPr lang="es-ES" smtClean="0"/>
              <a:pPr/>
              <a:t>‹Nº›</a:t>
            </a:fld>
            <a:endParaRPr lang="es-E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400" kern="1200">
        <a:solidFill>
          <a:schemeClr val="tx1">
            <a:lumMod val="65000"/>
            <a:lumOff val="35000"/>
          </a:schemeClr>
        </a:solidFill>
        <a:latin typeface="+mn-lt"/>
        <a:ea typeface="+mn-ea"/>
        <a:cs typeface="+mn-cs"/>
      </a:defRPr>
    </a:lvl1pPr>
    <a:lvl2pPr marL="457200" algn="l" defTabSz="914400" rtl="0" eaLnBrk="1" latinLnBrk="0" hangingPunct="1">
      <a:defRPr sz="1400" kern="1200">
        <a:solidFill>
          <a:schemeClr val="tx1">
            <a:lumMod val="65000"/>
            <a:lumOff val="35000"/>
          </a:schemeClr>
        </a:solidFill>
        <a:latin typeface="+mn-lt"/>
        <a:ea typeface="+mn-ea"/>
        <a:cs typeface="+mn-cs"/>
      </a:defRPr>
    </a:lvl2pPr>
    <a:lvl3pPr marL="914400" algn="l" defTabSz="914400" rtl="0" eaLnBrk="1" latinLnBrk="0" hangingPunct="1">
      <a:defRPr sz="1400" kern="1200">
        <a:solidFill>
          <a:schemeClr val="tx1">
            <a:lumMod val="65000"/>
            <a:lumOff val="35000"/>
          </a:schemeClr>
        </a:solidFill>
        <a:latin typeface="+mn-lt"/>
        <a:ea typeface="+mn-ea"/>
        <a:cs typeface="+mn-cs"/>
      </a:defRPr>
    </a:lvl3pPr>
    <a:lvl4pPr marL="1371600" algn="l" defTabSz="914400" rtl="0" eaLnBrk="1" latinLnBrk="0" hangingPunct="1">
      <a:defRPr sz="1400" kern="1200">
        <a:solidFill>
          <a:schemeClr val="tx1">
            <a:lumMod val="65000"/>
            <a:lumOff val="35000"/>
          </a:schemeClr>
        </a:solidFill>
        <a:latin typeface="+mn-lt"/>
        <a:ea typeface="+mn-ea"/>
        <a:cs typeface="+mn-cs"/>
      </a:defRPr>
    </a:lvl4pPr>
    <a:lvl5pPr marL="1828800" algn="l" defTabSz="914400" rtl="0" eaLnBrk="1" latinLnBrk="0" hangingPunct="1">
      <a:defRPr sz="1400" kern="1200">
        <a:solidFill>
          <a:schemeClr val="tx1">
            <a:lumMod val="65000"/>
            <a:lumOff val="35000"/>
          </a:schemeClr>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image" Target="../media/image60.emf"/><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92075" y="744538"/>
            <a:ext cx="6613525" cy="3721100"/>
          </a:xfrm>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4C6B5473-70A1-478F-B1BF-B593661EFEBD}" type="slidenum">
              <a:rPr lang="es-ES" smtClean="0"/>
              <a:pPr/>
              <a:t>1</a:t>
            </a:fld>
            <a:endParaRPr lang="es-E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92075" y="744538"/>
            <a:ext cx="6613525" cy="3721100"/>
          </a:xfrm>
        </p:spPr>
      </p:sp>
      <p:sp>
        <p:nvSpPr>
          <p:cNvPr id="3" name="2 Marcador de notas"/>
          <p:cNvSpPr>
            <a:spLocks noGrp="1"/>
          </p:cNvSpPr>
          <p:nvPr>
            <p:ph type="body" idx="1"/>
          </p:nvPr>
        </p:nvSpPr>
        <p:spPr/>
        <p:txBody>
          <a:bodyPr>
            <a:normAutofit/>
          </a:bodyPr>
          <a:lstStyle/>
          <a:p>
            <a:r>
              <a:rPr lang="es-ES" dirty="0"/>
              <a:t> </a:t>
            </a:r>
          </a:p>
          <a:p>
            <a:r>
              <a:rPr lang="es-ES" dirty="0"/>
              <a:t>El gráfico evidencia que se ha experimentado una recuperación muy notable, la cual no nos sitúa en un rango de beneficio exagerado, pero sirve para estabilizar la balanza económica de la Asociación. </a:t>
            </a:r>
          </a:p>
          <a:p>
            <a:endParaRPr lang="es-ES" dirty="0"/>
          </a:p>
        </p:txBody>
      </p:sp>
      <p:sp>
        <p:nvSpPr>
          <p:cNvPr id="4" name="3 Marcador de número de diapositiva"/>
          <p:cNvSpPr>
            <a:spLocks noGrp="1"/>
          </p:cNvSpPr>
          <p:nvPr>
            <p:ph type="sldNum" sz="quarter" idx="10"/>
          </p:nvPr>
        </p:nvSpPr>
        <p:spPr/>
        <p:txBody>
          <a:bodyPr/>
          <a:lstStyle/>
          <a:p>
            <a:fld id="{4C6B5473-70A1-478F-B1BF-B593661EFEBD}" type="slidenum">
              <a:rPr lang="es-ES" smtClean="0"/>
              <a:pPr/>
              <a:t>16</a:t>
            </a:fld>
            <a:endParaRPr lang="es-E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D0AA0185-8D16-413B-AAB7-D0BAB53D07F2}" type="slidenum">
              <a:rPr lang="en-GB" smtClean="0">
                <a:cs typeface="Arial" charset="0"/>
              </a:rPr>
              <a:pPr/>
              <a:t>18</a:t>
            </a:fld>
            <a:endParaRPr lang="en-GB">
              <a:cs typeface="Arial" charset="0"/>
            </a:endParaRPr>
          </a:p>
        </p:txBody>
      </p:sp>
      <p:sp>
        <p:nvSpPr>
          <p:cNvPr id="24579" name="Rectangle 2"/>
          <p:cNvSpPr>
            <a:spLocks noGrp="1" noRot="1" noChangeAspect="1" noChangeArrowheads="1" noTextEdit="1"/>
          </p:cNvSpPr>
          <p:nvPr>
            <p:ph type="sldImg"/>
          </p:nvPr>
        </p:nvSpPr>
        <p:spPr>
          <a:xfrm>
            <a:off x="92075" y="744538"/>
            <a:ext cx="6613525" cy="3721100"/>
          </a:xfrm>
          <a:ln/>
        </p:spPr>
      </p:sp>
      <p:sp>
        <p:nvSpPr>
          <p:cNvPr id="24580" name="Rectangle 3"/>
          <p:cNvSpPr>
            <a:spLocks noGrp="1" noChangeArrowheads="1"/>
          </p:cNvSpPr>
          <p:nvPr>
            <p:ph type="body" idx="1"/>
          </p:nvPr>
        </p:nvSpPr>
        <p:spPr>
          <a:noFill/>
          <a:ln/>
        </p:spPr>
        <p:txBody>
          <a:bodyPr/>
          <a:lstStyle/>
          <a:p>
            <a:pPr eaLnBrk="1" hangingPunct="1"/>
            <a:endParaRPr lang="es-E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92075" y="744538"/>
            <a:ext cx="6613525" cy="3721100"/>
          </a:xfrm>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4C6B5473-70A1-478F-B1BF-B593661EFEBD}" type="slidenum">
              <a:rPr lang="es-ES" smtClean="0"/>
              <a:pPr/>
              <a:t>21</a:t>
            </a:fld>
            <a:endParaRPr lang="es-E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6612846C-0A74-433D-80FE-3EAE2FE6EC8C}" type="slidenum">
              <a:rPr lang="en-GB" smtClean="0">
                <a:cs typeface="Arial" charset="0"/>
              </a:rPr>
              <a:pPr/>
              <a:t>25</a:t>
            </a:fld>
            <a:endParaRPr lang="en-GB">
              <a:cs typeface="Arial" charset="0"/>
            </a:endParaRPr>
          </a:p>
        </p:txBody>
      </p:sp>
      <p:sp>
        <p:nvSpPr>
          <p:cNvPr id="22531" name="Rectangle 2"/>
          <p:cNvSpPr>
            <a:spLocks noGrp="1" noRot="1" noChangeAspect="1" noChangeArrowheads="1" noTextEdit="1"/>
          </p:cNvSpPr>
          <p:nvPr>
            <p:ph type="sldImg"/>
          </p:nvPr>
        </p:nvSpPr>
        <p:spPr>
          <a:xfrm>
            <a:off x="92075" y="744538"/>
            <a:ext cx="6613525" cy="3721100"/>
          </a:xfrm>
          <a:ln/>
        </p:spPr>
      </p:sp>
      <p:sp>
        <p:nvSpPr>
          <p:cNvPr id="22532" name="Rectangle 3"/>
          <p:cNvSpPr>
            <a:spLocks noGrp="1" noChangeArrowheads="1"/>
          </p:cNvSpPr>
          <p:nvPr>
            <p:ph type="body" idx="1"/>
          </p:nvPr>
        </p:nvSpPr>
        <p:spPr>
          <a:noFill/>
          <a:ln/>
        </p:spPr>
        <p:txBody>
          <a:bodyPr/>
          <a:lstStyle/>
          <a:p>
            <a:r>
              <a:rPr lang="es-ES" dirty="0"/>
              <a:t>5 reuniones de los órganos de gobierno</a:t>
            </a:r>
          </a:p>
          <a:p>
            <a:endParaRPr lang="es-ES" dirty="0"/>
          </a:p>
          <a:p>
            <a:r>
              <a:rPr lang="es-ES" dirty="0"/>
              <a:t>10 encuentros de la UOTC</a:t>
            </a:r>
          </a:p>
          <a:p>
            <a:endParaRPr lang="es-ES" dirty="0"/>
          </a:p>
          <a:p>
            <a:r>
              <a:rPr lang="es-ES" dirty="0"/>
              <a:t>4 jornadas de trabajo del CPTMF (Centro de Promoción del Transporte de Mercancías por Ferrocarril)</a:t>
            </a:r>
          </a:p>
          <a:p>
            <a:endParaRPr lang="es-ES" dirty="0"/>
          </a:p>
          <a:p>
            <a:r>
              <a:rPr lang="es-ES" dirty="0"/>
              <a:t>38 encuentros con el Ministerio de Fomento y administraciones nacionales: Observatorio de costes, Reforma de la LOTT, reuniones con cargadores, CNTC, Consejo Nacional.</a:t>
            </a:r>
          </a:p>
          <a:p>
            <a:endParaRPr lang="es-ES" dirty="0"/>
          </a:p>
          <a:p>
            <a:r>
              <a:rPr lang="es-ES" dirty="0"/>
              <a:t>82 encuentros con otras instituciones y organismos: Juntas Directivas de CEOE, Comisiones de Fiscalidad de CEOE, reuniones de Secretarios Generales de CEOE, Comisión Social de CEOE, Asamblea General de </a:t>
            </a:r>
            <a:r>
              <a:rPr lang="es-ES" dirty="0" err="1"/>
              <a:t>Transfrigoroute</a:t>
            </a:r>
            <a:r>
              <a:rPr lang="es-ES" dirty="0"/>
              <a:t>.</a:t>
            </a:r>
          </a:p>
          <a:p>
            <a:pPr eaLnBrk="1" hangingPunct="1"/>
            <a:endParaRPr lang="es-E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56F0DF8C-7C91-44CF-BFD1-8F0A0AD5DD15}" type="slidenum">
              <a:rPr lang="en-GB" smtClean="0">
                <a:cs typeface="Arial" charset="0"/>
              </a:rPr>
              <a:pPr/>
              <a:t>26</a:t>
            </a:fld>
            <a:endParaRPr lang="en-GB">
              <a:cs typeface="Arial" charset="0"/>
            </a:endParaRPr>
          </a:p>
        </p:txBody>
      </p:sp>
      <p:sp>
        <p:nvSpPr>
          <p:cNvPr id="23555" name="Rectangle 2"/>
          <p:cNvSpPr>
            <a:spLocks noGrp="1" noRot="1" noChangeAspect="1" noChangeArrowheads="1" noTextEdit="1"/>
          </p:cNvSpPr>
          <p:nvPr>
            <p:ph type="sldImg"/>
          </p:nvPr>
        </p:nvSpPr>
        <p:spPr>
          <a:xfrm>
            <a:off x="92075" y="744538"/>
            <a:ext cx="6613525" cy="3721100"/>
          </a:xfrm>
          <a:ln/>
        </p:spPr>
      </p:sp>
      <p:sp>
        <p:nvSpPr>
          <p:cNvPr id="23556" name="Rectangle 3"/>
          <p:cNvSpPr>
            <a:spLocks noGrp="1" noChangeArrowheads="1"/>
          </p:cNvSpPr>
          <p:nvPr>
            <p:ph type="body" idx="1"/>
          </p:nvPr>
        </p:nvSpPr>
        <p:spPr>
          <a:noFill/>
          <a:ln/>
        </p:spPr>
        <p:txBody>
          <a:bodyPr/>
          <a:lstStyle/>
          <a:p>
            <a:pPr eaLnBrk="1" hangingPunct="1"/>
            <a:endParaRPr lang="es-E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92075" y="744538"/>
            <a:ext cx="6613525" cy="3721100"/>
          </a:xfrm>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4C6B5473-70A1-478F-B1BF-B593661EFEBD}" type="slidenum">
              <a:rPr lang="es-ES" smtClean="0"/>
              <a:pPr/>
              <a:t>28</a:t>
            </a:fld>
            <a:endParaRPr lang="es-E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92075" y="744538"/>
            <a:ext cx="6613525" cy="3721100"/>
          </a:xfrm>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4C6B5473-70A1-478F-B1BF-B593661EFEBD}" type="slidenum">
              <a:rPr lang="es-ES" smtClean="0"/>
              <a:pPr/>
              <a:t>31</a:t>
            </a:fld>
            <a:endParaRPr lang="es-E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92075" y="744538"/>
            <a:ext cx="6613525" cy="3721100"/>
          </a:xfrm>
        </p:spPr>
      </p:sp>
      <p:sp>
        <p:nvSpPr>
          <p:cNvPr id="3" name="2 Marcador de notas"/>
          <p:cNvSpPr>
            <a:spLocks noGrp="1"/>
          </p:cNvSpPr>
          <p:nvPr>
            <p:ph type="body" idx="1"/>
          </p:nvPr>
        </p:nvSpPr>
        <p:spPr/>
        <p:txBody>
          <a:bodyPr>
            <a:normAutofit/>
          </a:bodyPr>
          <a:lstStyle/>
          <a:p>
            <a:r>
              <a:rPr lang="es-ES" dirty="0"/>
              <a:t>• Se trata de actualizar, modernizar el logo actual que ya tiene mas de 14 años de vida.</a:t>
            </a:r>
          </a:p>
          <a:p>
            <a:r>
              <a:rPr lang="es-ES" dirty="0"/>
              <a:t>• Aprovecharemos sus puntos fuertes.</a:t>
            </a:r>
          </a:p>
          <a:p>
            <a:r>
              <a:rPr lang="es-ES" dirty="0"/>
              <a:t>• El nuevo logo  debe traer un recuerdo  del anterior siendo , a la vez, diferente.</a:t>
            </a:r>
          </a:p>
          <a:p>
            <a:r>
              <a:rPr lang="es-ES" dirty="0"/>
              <a:t>• Igual que la entidad, el logo sigue evolucionando</a:t>
            </a:r>
          </a:p>
          <a:p>
            <a:endParaRPr lang="es-ES" dirty="0"/>
          </a:p>
          <a:p>
            <a:r>
              <a:rPr lang="es-ES" dirty="0"/>
              <a:t>El color azul, simboliza la tecnología, lo conservamos personalizándolo a la marca.</a:t>
            </a:r>
          </a:p>
          <a:p>
            <a:r>
              <a:rPr lang="es-ES" dirty="0"/>
              <a:t>Elaboramos un planteamiento gráfico más sencillo, adaptado a las propuestas gráficas actuales.</a:t>
            </a:r>
          </a:p>
          <a:p>
            <a:r>
              <a:rPr lang="es-ES" dirty="0"/>
              <a:t>Para que perdure en el tiempo.</a:t>
            </a:r>
          </a:p>
          <a:p>
            <a:r>
              <a:rPr lang="es-ES" dirty="0"/>
              <a:t>Incluyendo la identificación de la organización española y europea-</a:t>
            </a:r>
          </a:p>
        </p:txBody>
      </p:sp>
      <p:sp>
        <p:nvSpPr>
          <p:cNvPr id="4" name="3 Marcador de número de diapositiva"/>
          <p:cNvSpPr>
            <a:spLocks noGrp="1"/>
          </p:cNvSpPr>
          <p:nvPr>
            <p:ph type="sldNum" sz="quarter" idx="10"/>
          </p:nvPr>
        </p:nvSpPr>
        <p:spPr/>
        <p:txBody>
          <a:bodyPr/>
          <a:lstStyle/>
          <a:p>
            <a:fld id="{4C6B5473-70A1-478F-B1BF-B593661EFEBD}" type="slidenum">
              <a:rPr lang="es-ES" smtClean="0"/>
              <a:pPr/>
              <a:t>35</a:t>
            </a:fld>
            <a:endParaRPr lang="es-E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92075" y="744538"/>
            <a:ext cx="6613525" cy="3721100"/>
          </a:xfrm>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4C6B5473-70A1-478F-B1BF-B593661EFEBD}" type="slidenum">
              <a:rPr lang="es-ES" smtClean="0"/>
              <a:pPr/>
              <a:t>36</a:t>
            </a:fld>
            <a:endParaRPr lang="es-ES"/>
          </a:p>
        </p:txBody>
      </p:sp>
    </p:spTree>
    <p:extLst>
      <p:ext uri="{BB962C8B-B14F-4D97-AF65-F5344CB8AC3E}">
        <p14:creationId xmlns:p14="http://schemas.microsoft.com/office/powerpoint/2010/main" val="31402813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92075" y="744538"/>
            <a:ext cx="6613525" cy="3721100"/>
          </a:xfrm>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4C6B5473-70A1-478F-B1BF-B593661EFEBD}" type="slidenum">
              <a:rPr lang="es-ES" smtClean="0"/>
              <a:pPr/>
              <a:t>37</a:t>
            </a:fld>
            <a:endParaRPr lang="es-E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92075" y="744538"/>
            <a:ext cx="6613525" cy="3721100"/>
          </a:xfrm>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4C6B5473-70A1-478F-B1BF-B593661EFEBD}" type="slidenum">
              <a:rPr lang="es-ES" smtClean="0"/>
              <a:pPr/>
              <a:t>2</a:t>
            </a:fld>
            <a:endParaRPr lang="es-E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92075" y="744538"/>
            <a:ext cx="6613525" cy="3721100"/>
          </a:xfrm>
        </p:spPr>
      </p:sp>
      <p:sp>
        <p:nvSpPr>
          <p:cNvPr id="3" name="2 Marcador de notas"/>
          <p:cNvSpPr>
            <a:spLocks noGrp="1"/>
          </p:cNvSpPr>
          <p:nvPr>
            <p:ph type="body" idx="1"/>
          </p:nvPr>
        </p:nvSpPr>
        <p:spPr/>
        <p:txBody>
          <a:bodyPr>
            <a:normAutofit/>
          </a:bodyPr>
          <a:lstStyle/>
          <a:p>
            <a:pPr algn="just">
              <a:lnSpc>
                <a:spcPct val="115000"/>
              </a:lnSpc>
              <a:spcAft>
                <a:spcPts val="991"/>
              </a:spcAft>
            </a:pPr>
            <a:endParaRPr lang="es-ES" dirty="0"/>
          </a:p>
        </p:txBody>
      </p:sp>
      <p:sp>
        <p:nvSpPr>
          <p:cNvPr id="4" name="3 Marcador de número de diapositiva"/>
          <p:cNvSpPr>
            <a:spLocks noGrp="1"/>
          </p:cNvSpPr>
          <p:nvPr>
            <p:ph type="sldNum" sz="quarter" idx="10"/>
          </p:nvPr>
        </p:nvSpPr>
        <p:spPr/>
        <p:txBody>
          <a:bodyPr/>
          <a:lstStyle/>
          <a:p>
            <a:fld id="{4C6B5473-70A1-478F-B1BF-B593661EFEBD}" type="slidenum">
              <a:rPr lang="es-ES" smtClean="0"/>
              <a:pPr/>
              <a:t>39</a:t>
            </a:fld>
            <a:endParaRPr lang="es-E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92075" y="744538"/>
            <a:ext cx="6613525" cy="3721100"/>
          </a:xfrm>
        </p:spPr>
      </p:sp>
      <p:sp>
        <p:nvSpPr>
          <p:cNvPr id="3" name="2 Marcador de notas"/>
          <p:cNvSpPr>
            <a:spLocks noGrp="1"/>
          </p:cNvSpPr>
          <p:nvPr>
            <p:ph type="body" idx="1"/>
          </p:nvPr>
        </p:nvSpPr>
        <p:spPr>
          <a:xfrm>
            <a:off x="622298" y="4677486"/>
            <a:ext cx="5438140" cy="4466987"/>
          </a:xfrm>
        </p:spPr>
        <p:txBody>
          <a:bodyPr>
            <a:normAutofit/>
          </a:bodyPr>
          <a:lstStyle/>
          <a:p>
            <a:endParaRPr lang="es-ES" dirty="0"/>
          </a:p>
          <a:p>
            <a:endParaRPr lang="es-ES" dirty="0"/>
          </a:p>
        </p:txBody>
      </p:sp>
      <p:sp>
        <p:nvSpPr>
          <p:cNvPr id="4" name="3 Marcador de número de diapositiva"/>
          <p:cNvSpPr>
            <a:spLocks noGrp="1"/>
          </p:cNvSpPr>
          <p:nvPr>
            <p:ph type="sldNum" sz="quarter" idx="10"/>
          </p:nvPr>
        </p:nvSpPr>
        <p:spPr/>
        <p:txBody>
          <a:bodyPr/>
          <a:lstStyle/>
          <a:p>
            <a:fld id="{4C6B5473-70A1-478F-B1BF-B593661EFEBD}" type="slidenum">
              <a:rPr lang="es-ES" smtClean="0"/>
              <a:pPr/>
              <a:t>50</a:t>
            </a:fld>
            <a:endParaRPr lang="es-ES"/>
          </a:p>
        </p:txBody>
      </p:sp>
      <p:pic>
        <p:nvPicPr>
          <p:cNvPr id="5" name="Picture 5"/>
          <p:cNvPicPr>
            <a:picLocks noChangeAspect="1" noChangeArrowheads="1"/>
          </p:cNvPicPr>
          <p:nvPr/>
        </p:nvPicPr>
        <p:blipFill>
          <a:blip r:embed="rId3" cstate="print"/>
          <a:srcRect/>
          <a:stretch>
            <a:fillRect/>
          </a:stretch>
        </p:blipFill>
        <p:spPr bwMode="auto">
          <a:xfrm>
            <a:off x="551105" y="5963754"/>
            <a:ext cx="5339498" cy="215034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92075" y="744538"/>
            <a:ext cx="6613525" cy="3721100"/>
          </a:xfrm>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4C6B5473-70A1-478F-B1BF-B593661EFEBD}" type="slidenum">
              <a:rPr lang="es-ES" smtClean="0"/>
              <a:pPr/>
              <a:t>51</a:t>
            </a:fld>
            <a:endParaRPr lang="es-E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92075" y="744538"/>
            <a:ext cx="6613525" cy="3721100"/>
          </a:xfrm>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4C6B5473-70A1-478F-B1BF-B593661EFEBD}" type="slidenum">
              <a:rPr lang="es-ES" smtClean="0"/>
              <a:pPr/>
              <a:t>55</a:t>
            </a:fld>
            <a:endParaRPr lang="es-E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92075" y="744538"/>
            <a:ext cx="6613525" cy="3721100"/>
          </a:xfrm>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4C6B5473-70A1-478F-B1BF-B593661EFEBD}" type="slidenum">
              <a:rPr lang="es-ES" smtClean="0"/>
              <a:pPr/>
              <a:t>56</a:t>
            </a:fld>
            <a:endParaRPr lang="es-E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92075" y="744538"/>
            <a:ext cx="6613525" cy="3721100"/>
          </a:xfrm>
        </p:spPr>
      </p:sp>
      <p:sp>
        <p:nvSpPr>
          <p:cNvPr id="3" name="2 Marcador de notas"/>
          <p:cNvSpPr>
            <a:spLocks noGrp="1"/>
          </p:cNvSpPr>
          <p:nvPr>
            <p:ph type="body" idx="1"/>
          </p:nvPr>
        </p:nvSpPr>
        <p:spPr/>
        <p:txBody>
          <a:bodyPr>
            <a:normAutofit fontScale="40000" lnSpcReduction="20000"/>
          </a:bodyPr>
          <a:lstStyle/>
          <a:p>
            <a:r>
              <a:rPr lang="es-ES" dirty="0"/>
              <a:t>Dando respuesta al requerimiento que nos hacéis y a modo de borrador de trabajo, sin mayores detalles cualitativos o cuantitativos, enumeraremos algunos de los aspectos que consideramos en ASTIC más significativos en torno a la competitividad del transporte, concepto que no puede en nuestros tiempos y en nuestro entorno geográfico separarse de la sostenibilidad, considerada eso sí en su completa acepción, es decir sostenibilidad económica, social y medioambiental. En ese orden.</a:t>
            </a:r>
          </a:p>
          <a:p>
            <a:r>
              <a:rPr lang="es-ES" dirty="0"/>
              <a:t> </a:t>
            </a:r>
          </a:p>
          <a:p>
            <a:r>
              <a:rPr lang="es-ES" dirty="0"/>
              <a:t>En este sentido, como nos corresponde dado nuestro nombre y nuestra historia debemos centrarnos en la carretera y en la </a:t>
            </a:r>
            <a:r>
              <a:rPr lang="es-ES" dirty="0" err="1"/>
              <a:t>intermodalidad</a:t>
            </a:r>
            <a:r>
              <a:rPr lang="es-ES" dirty="0"/>
              <a:t> que dicho modo de transporte puede establecer con otros modos como el ferroviario, el marítimo y el aéreo, siempre desde la perspectiva doble, internacional y española.</a:t>
            </a:r>
          </a:p>
          <a:p>
            <a:r>
              <a:rPr lang="es-ES" dirty="0"/>
              <a:t> </a:t>
            </a:r>
          </a:p>
          <a:p>
            <a:r>
              <a:rPr lang="es-ES" dirty="0"/>
              <a:t>Dicho lo cual, no a modo de preámbulo sino como base fundamental de nuestra argumentación, proponemos los siguientes aspectos para la discusión dentro del grupo de trabajo:</a:t>
            </a:r>
          </a:p>
          <a:p>
            <a:r>
              <a:rPr lang="es-ES" dirty="0"/>
              <a:t> </a:t>
            </a:r>
          </a:p>
          <a:p>
            <a:r>
              <a:rPr lang="es-ES" dirty="0"/>
              <a:t>- Aprovechamiento máximo de las inversiones públicas y privadas:</a:t>
            </a:r>
          </a:p>
          <a:p>
            <a:r>
              <a:rPr lang="es-ES" dirty="0"/>
              <a:t>            </a:t>
            </a:r>
          </a:p>
          <a:p>
            <a:r>
              <a:rPr lang="es-ES" dirty="0"/>
              <a:t>            - Eliminación de las restricciones al tránsito de vehículos de transporte por carretera, al menos en las vías de alta capacidad que vertebran España y nos comunican con nuestros vecinos</a:t>
            </a:r>
          </a:p>
          <a:p>
            <a:r>
              <a:rPr lang="es-ES" dirty="0"/>
              <a:t>            - Flexibilización de las normativas de tiempos de conducción y descanso para evitar que los vehículos estén "bloqueados" sin producir varios días cada mes en las rutas de larga distancia debido a la rigidez de los descansos semanales.</a:t>
            </a:r>
          </a:p>
          <a:p>
            <a:r>
              <a:rPr lang="es-ES" dirty="0"/>
              <a:t>            - Incentivación real para el uso profesional de las autopistas de peaje.</a:t>
            </a:r>
          </a:p>
          <a:p>
            <a:r>
              <a:rPr lang="es-ES" dirty="0"/>
              <a:t>            - Incentivación de la aplicación de las TIC al transporte y la logística para disminución drástica de los tiempos muertos en cargas/descargas y de los kilómetros en vacío.</a:t>
            </a:r>
          </a:p>
          <a:p>
            <a:r>
              <a:rPr lang="es-ES" dirty="0"/>
              <a:t>            </a:t>
            </a:r>
          </a:p>
          <a:p>
            <a:r>
              <a:rPr lang="es-ES" dirty="0"/>
              <a:t> </a:t>
            </a:r>
          </a:p>
          <a:p>
            <a:r>
              <a:rPr lang="es-ES" dirty="0"/>
              <a:t>- Unificación de mercado</a:t>
            </a:r>
          </a:p>
          <a:p>
            <a:r>
              <a:rPr lang="es-ES" dirty="0"/>
              <a:t>            </a:t>
            </a:r>
          </a:p>
          <a:p>
            <a:r>
              <a:rPr lang="es-ES" dirty="0"/>
              <a:t>            - Normativa europea homogénea sobre pesos y dimensiones. Hay que evitar que existan normas dispares que conlleven a la necesidad de diversificar las flotas. Los vehículos deben ser utilizables en todos los        trayectos dentro de la UE ya sean interestatales o </a:t>
            </a:r>
            <a:r>
              <a:rPr lang="es-ES" dirty="0" err="1"/>
              <a:t>intraestatales</a:t>
            </a:r>
            <a:r>
              <a:rPr lang="es-ES" dirty="0"/>
              <a:t>.</a:t>
            </a:r>
          </a:p>
          <a:p>
            <a:r>
              <a:rPr lang="es-ES" dirty="0"/>
              <a:t>            - Facilitación para el diseño de vehículos más eficientes desde el punto de vista de la aerodinámica y la seguridad activa y pasiva, propia y respecto a terceros (parte ya se ha conseguido a nivel europeo)</a:t>
            </a:r>
          </a:p>
          <a:p>
            <a:r>
              <a:rPr lang="es-ES" dirty="0"/>
              <a:t>            - Derogación de las normas locales de carácter "proteccionista" que restringen de facto la libre prestación de servicios y de circulación de personas y bienes.</a:t>
            </a:r>
          </a:p>
          <a:p>
            <a:r>
              <a:rPr lang="es-ES" dirty="0"/>
              <a:t>            - Derogación total de las normas fiscales y sociales que distorsionan los costes de las empresas en función de su forma jurídica.</a:t>
            </a:r>
          </a:p>
          <a:p>
            <a:r>
              <a:rPr lang="es-ES" dirty="0"/>
              <a:t> </a:t>
            </a:r>
          </a:p>
          <a:p>
            <a:r>
              <a:rPr lang="es-ES" dirty="0"/>
              <a:t>- Infraestructuras e impuestos</a:t>
            </a:r>
          </a:p>
          <a:p>
            <a:r>
              <a:rPr lang="es-ES" dirty="0"/>
              <a:t> </a:t>
            </a:r>
          </a:p>
          <a:p>
            <a:r>
              <a:rPr lang="es-ES" dirty="0"/>
              <a:t>            - Revisión del modelo impositivo sobre el consumo de energía (y emisiones de GEI) para una adecuada tarificación de pago por uso que no suponga un repago.</a:t>
            </a:r>
          </a:p>
          <a:p>
            <a:r>
              <a:rPr lang="es-ES" dirty="0"/>
              <a:t>            - Dotación de áreas de descanso adecuadas en número y situación para el transporte por carretera atendiendo al confort y la seguridad de las personas, vehículos y carga.</a:t>
            </a:r>
          </a:p>
          <a:p>
            <a:r>
              <a:rPr lang="es-ES" dirty="0"/>
              <a:t>            - Adecuación de los nodos de conexión entre carretera y otros modos de transporte con la óptica de la mayor agilidad y seguridad en las transiciones de la carga.</a:t>
            </a:r>
          </a:p>
          <a:p>
            <a:r>
              <a:rPr lang="es-ES" dirty="0"/>
              <a:t> </a:t>
            </a:r>
          </a:p>
          <a:p>
            <a:r>
              <a:rPr lang="es-ES" dirty="0"/>
              <a:t>- Varios</a:t>
            </a:r>
          </a:p>
          <a:p>
            <a:r>
              <a:rPr lang="es-ES" dirty="0"/>
              <a:t> </a:t>
            </a:r>
          </a:p>
          <a:p>
            <a:r>
              <a:rPr lang="es-ES" dirty="0"/>
              <a:t>            - Inclusión en el cuerpo legal español de las correspondientes sanciones por incumplimiento de lo dispuesto en las leyes contra la morosidad.</a:t>
            </a:r>
          </a:p>
          <a:p>
            <a:r>
              <a:rPr lang="es-ES" dirty="0"/>
              <a:t>            - Reglamentación de la llamada "acción directa" que elimine, en beneficio de todos, las actuales incertidumbres de aplicación de la misma.</a:t>
            </a:r>
          </a:p>
          <a:p>
            <a:r>
              <a:rPr lang="es-ES" dirty="0"/>
              <a:t>            - Favorecer desde todos los puntos de vista derivados de la legislación el crecimiento de las empresas para que la atomización actual pueda desaparecer y  deje de impedir que se alcancen las sinergias       propias de las economías de escala y  se favorezca el que las empresas de transporte tengan la capacidad económica, técnica y humana para realizar las inversiones necesarias en medios y en recursos.</a:t>
            </a:r>
          </a:p>
          <a:p>
            <a:r>
              <a:rPr lang="es-ES" dirty="0"/>
              <a:t>            - Disminución efectiva de las cargas sociales de modo que la creación de empleo en nuestro entorno sea más atractiva que la deslocalización</a:t>
            </a:r>
          </a:p>
        </p:txBody>
      </p:sp>
      <p:sp>
        <p:nvSpPr>
          <p:cNvPr id="4" name="3 Marcador de número de diapositiva"/>
          <p:cNvSpPr>
            <a:spLocks noGrp="1"/>
          </p:cNvSpPr>
          <p:nvPr>
            <p:ph type="sldNum" sz="quarter" idx="10"/>
          </p:nvPr>
        </p:nvSpPr>
        <p:spPr/>
        <p:txBody>
          <a:bodyPr/>
          <a:lstStyle/>
          <a:p>
            <a:fld id="{4C6B5473-70A1-478F-B1BF-B593661EFEBD}" type="slidenum">
              <a:rPr lang="es-ES" smtClean="0"/>
              <a:pPr/>
              <a:t>57</a:t>
            </a:fld>
            <a:endParaRPr lang="es-E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92075" y="744538"/>
            <a:ext cx="6613525" cy="3721100"/>
          </a:xfrm>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4C6B5473-70A1-478F-B1BF-B593661EFEBD}" type="slidenum">
              <a:rPr lang="es-ES" smtClean="0"/>
              <a:pPr/>
              <a:t>64</a:t>
            </a:fld>
            <a:endParaRPr lang="es-E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92075" y="744538"/>
            <a:ext cx="6613525" cy="3721100"/>
          </a:xfrm>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4C6B5473-70A1-478F-B1BF-B593661EFEBD}" type="slidenum">
              <a:rPr lang="es-ES" smtClean="0"/>
              <a:pPr/>
              <a:t>65</a:t>
            </a:fld>
            <a:endParaRPr lang="es-E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92075" y="744538"/>
            <a:ext cx="6613525" cy="3721100"/>
          </a:xfrm>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4C6B5473-70A1-478F-B1BF-B593661EFEBD}" type="slidenum">
              <a:rPr lang="es-ES" smtClean="0"/>
              <a:pPr/>
              <a:t>67</a:t>
            </a:fld>
            <a:endParaRPr lang="es-E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92075" y="744538"/>
            <a:ext cx="6613525" cy="3721100"/>
          </a:xfrm>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4C6B5473-70A1-478F-B1BF-B593661EFEBD}" type="slidenum">
              <a:rPr lang="es-ES" smtClean="0"/>
              <a:pPr/>
              <a:t>72</a:t>
            </a:fld>
            <a:endParaRPr lang="es-E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92075" y="744538"/>
            <a:ext cx="6613525" cy="3721100"/>
          </a:xfrm>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4C6B5473-70A1-478F-B1BF-B593661EFEBD}" type="slidenum">
              <a:rPr lang="es-ES" smtClean="0"/>
              <a:pPr/>
              <a:t>3</a:t>
            </a:fld>
            <a:endParaRPr lang="es-E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92075" y="744538"/>
            <a:ext cx="6613525" cy="3721100"/>
          </a:xfrm>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4C6B5473-70A1-478F-B1BF-B593661EFEBD}" type="slidenum">
              <a:rPr lang="es-ES" smtClean="0"/>
              <a:pPr/>
              <a:t>73</a:t>
            </a:fld>
            <a:endParaRPr lang="es-E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92075" y="744538"/>
            <a:ext cx="6613525" cy="3721100"/>
          </a:xfrm>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4C6B5473-70A1-478F-B1BF-B593661EFEBD}" type="slidenum">
              <a:rPr lang="es-ES" smtClean="0"/>
              <a:pPr/>
              <a:t>74</a:t>
            </a:fld>
            <a:endParaRPr lang="es-E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92075" y="744538"/>
            <a:ext cx="6613525" cy="3721100"/>
          </a:xfrm>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4C6B5473-70A1-478F-B1BF-B593661EFEBD}" type="slidenum">
              <a:rPr lang="es-ES" smtClean="0"/>
              <a:pPr/>
              <a:t>76</a:t>
            </a:fld>
            <a:endParaRPr lang="es-E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92075" y="744538"/>
            <a:ext cx="6613525" cy="3721100"/>
          </a:xfrm>
        </p:spPr>
      </p:sp>
      <p:sp>
        <p:nvSpPr>
          <p:cNvPr id="3" name="2 Marcador de notas"/>
          <p:cNvSpPr>
            <a:spLocks noGrp="1"/>
          </p:cNvSpPr>
          <p:nvPr>
            <p:ph type="body" idx="1"/>
          </p:nvPr>
        </p:nvSpPr>
        <p:spPr/>
        <p:txBody>
          <a:bodyPr>
            <a:normAutofit/>
          </a:bodyPr>
          <a:lstStyle/>
          <a:p>
            <a:r>
              <a:rPr lang="es-ES" dirty="0"/>
              <a:t>• Se trata de actualizar, modernizar el logo actual que ya tiene mas de 14 años de vida.</a:t>
            </a:r>
          </a:p>
          <a:p>
            <a:r>
              <a:rPr lang="es-ES" dirty="0"/>
              <a:t>• Aprovecharemos sus puntos fuertes.</a:t>
            </a:r>
          </a:p>
          <a:p>
            <a:r>
              <a:rPr lang="es-ES" dirty="0"/>
              <a:t>• El nuevo logo  debe traer un recuerdo  del anterior siendo , a la vez, diferente.</a:t>
            </a:r>
          </a:p>
          <a:p>
            <a:r>
              <a:rPr lang="es-ES" dirty="0"/>
              <a:t>• Igual que la entidad, el logo sigue evolucionando</a:t>
            </a:r>
          </a:p>
          <a:p>
            <a:endParaRPr lang="es-ES" dirty="0"/>
          </a:p>
          <a:p>
            <a:r>
              <a:rPr lang="es-ES" dirty="0"/>
              <a:t>El color azul, simboliza la tecnología, lo conservamos personalizándolo a la marca.</a:t>
            </a:r>
          </a:p>
          <a:p>
            <a:r>
              <a:rPr lang="es-ES" dirty="0"/>
              <a:t>Elaboramos un planteamiento gráfico más sencillo, adaptado a las propuestas gráficas actuales.</a:t>
            </a:r>
          </a:p>
          <a:p>
            <a:r>
              <a:rPr lang="es-ES" dirty="0"/>
              <a:t>Para que perdure en el tiempo.</a:t>
            </a:r>
          </a:p>
          <a:p>
            <a:r>
              <a:rPr lang="es-ES" dirty="0"/>
              <a:t>Incluyendo la identificación de la organización española y europea-</a:t>
            </a:r>
          </a:p>
        </p:txBody>
      </p:sp>
      <p:sp>
        <p:nvSpPr>
          <p:cNvPr id="4" name="3 Marcador de número de diapositiva"/>
          <p:cNvSpPr>
            <a:spLocks noGrp="1"/>
          </p:cNvSpPr>
          <p:nvPr>
            <p:ph type="sldNum" sz="quarter" idx="10"/>
          </p:nvPr>
        </p:nvSpPr>
        <p:spPr/>
        <p:txBody>
          <a:bodyPr/>
          <a:lstStyle/>
          <a:p>
            <a:fld id="{4C6B5473-70A1-478F-B1BF-B593661EFEBD}" type="slidenum">
              <a:rPr lang="es-ES" smtClean="0"/>
              <a:pPr/>
              <a:t>78</a:t>
            </a:fld>
            <a:endParaRPr lang="es-E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92075" y="744538"/>
            <a:ext cx="6613525" cy="3721100"/>
          </a:xfrm>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4C6B5473-70A1-478F-B1BF-B593661EFEBD}" type="slidenum">
              <a:rPr lang="es-ES" smtClean="0"/>
              <a:pPr/>
              <a:t>79</a:t>
            </a:fld>
            <a:endParaRPr lang="es-E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92075" y="744538"/>
            <a:ext cx="6613525" cy="3721100"/>
          </a:xfrm>
        </p:spPr>
      </p:sp>
      <p:sp>
        <p:nvSpPr>
          <p:cNvPr id="3" name="2 Marcador de notas"/>
          <p:cNvSpPr>
            <a:spLocks noGrp="1"/>
          </p:cNvSpPr>
          <p:nvPr>
            <p:ph type="body" idx="1"/>
          </p:nvPr>
        </p:nvSpPr>
        <p:spPr/>
        <p:txBody>
          <a:bodyPr>
            <a:normAutofit/>
          </a:bodyPr>
          <a:lstStyle/>
          <a:p>
            <a:r>
              <a:rPr lang="es-ES" dirty="0"/>
              <a:t>• Se trata de actualizar, modernizar el logo actual que ya tiene mas de 14 años de vida.</a:t>
            </a:r>
          </a:p>
          <a:p>
            <a:r>
              <a:rPr lang="es-ES" dirty="0"/>
              <a:t>• Aprovecharemos sus puntos fuertes.</a:t>
            </a:r>
          </a:p>
          <a:p>
            <a:r>
              <a:rPr lang="es-ES" dirty="0"/>
              <a:t>• El nuevo logo  debe traer un recuerdo  del anterior siendo , a la vez, diferente.</a:t>
            </a:r>
          </a:p>
          <a:p>
            <a:r>
              <a:rPr lang="es-ES" dirty="0"/>
              <a:t>• Igual que la entidad, el logo sigue evolucionando</a:t>
            </a:r>
          </a:p>
          <a:p>
            <a:endParaRPr lang="es-ES" dirty="0"/>
          </a:p>
          <a:p>
            <a:r>
              <a:rPr lang="es-ES" dirty="0"/>
              <a:t>El color azul, simboliza la tecnología, lo conservamos personalizándolo a la marca.</a:t>
            </a:r>
          </a:p>
          <a:p>
            <a:r>
              <a:rPr lang="es-ES" dirty="0"/>
              <a:t>Elaboramos un planteamiento gráfico más sencillo, adaptado a las propuestas gráficas actuales.</a:t>
            </a:r>
          </a:p>
          <a:p>
            <a:r>
              <a:rPr lang="es-ES" dirty="0"/>
              <a:t>Para que perdure en el tiempo.</a:t>
            </a:r>
          </a:p>
          <a:p>
            <a:r>
              <a:rPr lang="es-ES" dirty="0"/>
              <a:t>Incluyendo la identificación de la organización española y europea-</a:t>
            </a:r>
          </a:p>
        </p:txBody>
      </p:sp>
      <p:sp>
        <p:nvSpPr>
          <p:cNvPr id="4" name="3 Marcador de número de diapositiva"/>
          <p:cNvSpPr>
            <a:spLocks noGrp="1"/>
          </p:cNvSpPr>
          <p:nvPr>
            <p:ph type="sldNum" sz="quarter" idx="10"/>
          </p:nvPr>
        </p:nvSpPr>
        <p:spPr/>
        <p:txBody>
          <a:bodyPr/>
          <a:lstStyle/>
          <a:p>
            <a:fld id="{4C6B5473-70A1-478F-B1BF-B593661EFEBD}" type="slidenum">
              <a:rPr lang="es-ES" smtClean="0"/>
              <a:pPr/>
              <a:t>80</a:t>
            </a:fld>
            <a:endParaRPr lang="es-E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92075" y="744538"/>
            <a:ext cx="6613525" cy="3721100"/>
          </a:xfrm>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4C6B5473-70A1-478F-B1BF-B593661EFEBD}" type="slidenum">
              <a:rPr lang="es-ES" smtClean="0"/>
              <a:pPr/>
              <a:t>81</a:t>
            </a:fld>
            <a:endParaRPr lang="es-E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92075" y="744538"/>
            <a:ext cx="6613525" cy="3721100"/>
          </a:xfrm>
        </p:spPr>
      </p:sp>
      <p:sp>
        <p:nvSpPr>
          <p:cNvPr id="3" name="2 Marcador de notas"/>
          <p:cNvSpPr>
            <a:spLocks noGrp="1"/>
          </p:cNvSpPr>
          <p:nvPr>
            <p:ph type="body" idx="1"/>
          </p:nvPr>
        </p:nvSpPr>
        <p:spPr/>
        <p:txBody>
          <a:bodyPr>
            <a:normAutofit/>
          </a:bodyPr>
          <a:lstStyle/>
          <a:p>
            <a:r>
              <a:rPr lang="es-ES" dirty="0"/>
              <a:t>• Se trata de actualizar, modernizar el logo actual que ya tiene mas de 14 años de vida.</a:t>
            </a:r>
          </a:p>
          <a:p>
            <a:r>
              <a:rPr lang="es-ES" dirty="0"/>
              <a:t>• Aprovecharemos sus puntos fuertes.</a:t>
            </a:r>
          </a:p>
          <a:p>
            <a:r>
              <a:rPr lang="es-ES" dirty="0"/>
              <a:t>• El nuevo logo  debe traer un recuerdo  del anterior siendo , a la vez, diferente.</a:t>
            </a:r>
          </a:p>
          <a:p>
            <a:r>
              <a:rPr lang="es-ES" dirty="0"/>
              <a:t>• Igual que la entidad, el logo sigue evolucionando</a:t>
            </a:r>
          </a:p>
          <a:p>
            <a:endParaRPr lang="es-ES" dirty="0"/>
          </a:p>
          <a:p>
            <a:r>
              <a:rPr lang="es-ES" dirty="0"/>
              <a:t>El color azul, simboliza la tecnología, lo conservamos personalizándolo a la marca.</a:t>
            </a:r>
          </a:p>
          <a:p>
            <a:r>
              <a:rPr lang="es-ES" dirty="0"/>
              <a:t>Elaboramos un planteamiento gráfico más sencillo, adaptado a las propuestas gráficas actuales.</a:t>
            </a:r>
          </a:p>
          <a:p>
            <a:r>
              <a:rPr lang="es-ES" dirty="0"/>
              <a:t>Para que perdure en el tiempo.</a:t>
            </a:r>
          </a:p>
          <a:p>
            <a:r>
              <a:rPr lang="es-ES" dirty="0"/>
              <a:t>Incluyendo la identificación de la organización española y europea-</a:t>
            </a:r>
          </a:p>
        </p:txBody>
      </p:sp>
      <p:sp>
        <p:nvSpPr>
          <p:cNvPr id="4" name="3 Marcador de número de diapositiva"/>
          <p:cNvSpPr>
            <a:spLocks noGrp="1"/>
          </p:cNvSpPr>
          <p:nvPr>
            <p:ph type="sldNum" sz="quarter" idx="10"/>
          </p:nvPr>
        </p:nvSpPr>
        <p:spPr/>
        <p:txBody>
          <a:bodyPr/>
          <a:lstStyle/>
          <a:p>
            <a:fld id="{4C6B5473-70A1-478F-B1BF-B593661EFEBD}" type="slidenum">
              <a:rPr lang="es-ES" smtClean="0"/>
              <a:pPr/>
              <a:t>82</a:t>
            </a:fld>
            <a:endParaRPr lang="es-E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92075" y="744538"/>
            <a:ext cx="6613525" cy="3721100"/>
          </a:xfrm>
        </p:spPr>
      </p:sp>
      <p:sp>
        <p:nvSpPr>
          <p:cNvPr id="3" name="2 Marcador de notas"/>
          <p:cNvSpPr>
            <a:spLocks noGrp="1"/>
          </p:cNvSpPr>
          <p:nvPr>
            <p:ph type="body" idx="1"/>
          </p:nvPr>
        </p:nvSpPr>
        <p:spPr/>
        <p:txBody>
          <a:bodyPr>
            <a:normAutofit/>
          </a:bodyPr>
          <a:lstStyle/>
          <a:p>
            <a:r>
              <a:rPr lang="es-ES" dirty="0"/>
              <a:t>• Se trata de actualizar, modernizar el logo actual que ya tiene mas de 14 años de vida.</a:t>
            </a:r>
          </a:p>
          <a:p>
            <a:r>
              <a:rPr lang="es-ES" dirty="0"/>
              <a:t>• Aprovecharemos sus puntos fuertes.</a:t>
            </a:r>
          </a:p>
          <a:p>
            <a:r>
              <a:rPr lang="es-ES" dirty="0"/>
              <a:t>• El nuevo logo  debe traer un recuerdo  del anterior siendo , a la vez, diferente.</a:t>
            </a:r>
          </a:p>
          <a:p>
            <a:r>
              <a:rPr lang="es-ES" dirty="0"/>
              <a:t>• Igual que la entidad, el logo sigue evolucionando</a:t>
            </a:r>
          </a:p>
          <a:p>
            <a:endParaRPr lang="es-ES" dirty="0"/>
          </a:p>
          <a:p>
            <a:r>
              <a:rPr lang="es-ES" dirty="0"/>
              <a:t>El color azul, simboliza la tecnología, lo conservamos personalizándolo a la marca.</a:t>
            </a:r>
          </a:p>
          <a:p>
            <a:r>
              <a:rPr lang="es-ES" dirty="0"/>
              <a:t>Elaboramos un planteamiento gráfico más sencillo, adaptado a las propuestas gráficas actuales.</a:t>
            </a:r>
          </a:p>
          <a:p>
            <a:r>
              <a:rPr lang="es-ES" dirty="0"/>
              <a:t>Para que perdure en el tiempo.</a:t>
            </a:r>
          </a:p>
          <a:p>
            <a:r>
              <a:rPr lang="es-ES" dirty="0"/>
              <a:t>Incluyendo la identificación de la organización española y europea-</a:t>
            </a:r>
          </a:p>
        </p:txBody>
      </p:sp>
      <p:sp>
        <p:nvSpPr>
          <p:cNvPr id="4" name="3 Marcador de número de diapositiva"/>
          <p:cNvSpPr>
            <a:spLocks noGrp="1"/>
          </p:cNvSpPr>
          <p:nvPr>
            <p:ph type="sldNum" sz="quarter" idx="10"/>
          </p:nvPr>
        </p:nvSpPr>
        <p:spPr/>
        <p:txBody>
          <a:bodyPr/>
          <a:lstStyle/>
          <a:p>
            <a:fld id="{4C6B5473-70A1-478F-B1BF-B593661EFEBD}" type="slidenum">
              <a:rPr lang="es-ES" smtClean="0"/>
              <a:pPr/>
              <a:t>84</a:t>
            </a:fld>
            <a:endParaRPr lang="es-E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92075" y="744538"/>
            <a:ext cx="6613525" cy="3721100"/>
          </a:xfrm>
        </p:spPr>
      </p:sp>
      <p:sp>
        <p:nvSpPr>
          <p:cNvPr id="3" name="2 Marcador de notas"/>
          <p:cNvSpPr>
            <a:spLocks noGrp="1"/>
          </p:cNvSpPr>
          <p:nvPr>
            <p:ph type="body" idx="1"/>
          </p:nvPr>
        </p:nvSpPr>
        <p:spPr>
          <a:xfrm>
            <a:off x="195138" y="4606022"/>
            <a:ext cx="6407398" cy="5216540"/>
          </a:xfrm>
        </p:spPr>
        <p:txBody>
          <a:bodyPr>
            <a:noAutofit/>
          </a:bodyPr>
          <a:lstStyle/>
          <a:p>
            <a:pPr lvl="0"/>
            <a:endParaRPr lang="es-ES" sz="1000" dirty="0"/>
          </a:p>
        </p:txBody>
      </p:sp>
      <p:sp>
        <p:nvSpPr>
          <p:cNvPr id="4" name="3 Marcador de número de diapositiva"/>
          <p:cNvSpPr>
            <a:spLocks noGrp="1"/>
          </p:cNvSpPr>
          <p:nvPr>
            <p:ph type="sldNum" sz="quarter" idx="10"/>
          </p:nvPr>
        </p:nvSpPr>
        <p:spPr/>
        <p:txBody>
          <a:bodyPr/>
          <a:lstStyle/>
          <a:p>
            <a:fld id="{4C6B5473-70A1-478F-B1BF-B593661EFEBD}" type="slidenum">
              <a:rPr lang="es-ES" smtClean="0"/>
              <a:pPr/>
              <a:t>4</a:t>
            </a:fld>
            <a:endParaRPr lang="es-E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92075" y="744538"/>
            <a:ext cx="6613525" cy="3721100"/>
          </a:xfrm>
        </p:spPr>
      </p:sp>
      <p:sp>
        <p:nvSpPr>
          <p:cNvPr id="3" name="2 Marcador de notas"/>
          <p:cNvSpPr>
            <a:spLocks noGrp="1"/>
          </p:cNvSpPr>
          <p:nvPr>
            <p:ph type="body" idx="1"/>
          </p:nvPr>
        </p:nvSpPr>
        <p:spPr>
          <a:xfrm>
            <a:off x="195138" y="4606022"/>
            <a:ext cx="6407398" cy="5216540"/>
          </a:xfrm>
        </p:spPr>
        <p:txBody>
          <a:bodyPr>
            <a:noAutofit/>
          </a:bodyPr>
          <a:lstStyle/>
          <a:p>
            <a:pPr lvl="0"/>
            <a:endParaRPr lang="es-ES" sz="1000" dirty="0"/>
          </a:p>
        </p:txBody>
      </p:sp>
      <p:sp>
        <p:nvSpPr>
          <p:cNvPr id="4" name="3 Marcador de número de diapositiva"/>
          <p:cNvSpPr>
            <a:spLocks noGrp="1"/>
          </p:cNvSpPr>
          <p:nvPr>
            <p:ph type="sldNum" sz="quarter" idx="10"/>
          </p:nvPr>
        </p:nvSpPr>
        <p:spPr/>
        <p:txBody>
          <a:bodyPr/>
          <a:lstStyle/>
          <a:p>
            <a:fld id="{4C6B5473-70A1-478F-B1BF-B593661EFEBD}" type="slidenum">
              <a:rPr lang="es-ES" smtClean="0"/>
              <a:pPr/>
              <a:t>5</a:t>
            </a:fld>
            <a:endParaRPr lang="es-E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92075" y="744538"/>
            <a:ext cx="6613525" cy="3721100"/>
          </a:xfrm>
        </p:spPr>
      </p:sp>
      <p:sp>
        <p:nvSpPr>
          <p:cNvPr id="3" name="2 Marcador de notas"/>
          <p:cNvSpPr>
            <a:spLocks noGrp="1"/>
          </p:cNvSpPr>
          <p:nvPr>
            <p:ph type="body" idx="1"/>
          </p:nvPr>
        </p:nvSpPr>
        <p:spPr>
          <a:xfrm>
            <a:off x="195138" y="4606022"/>
            <a:ext cx="6407398" cy="5216540"/>
          </a:xfrm>
        </p:spPr>
        <p:txBody>
          <a:bodyPr>
            <a:noAutofit/>
          </a:bodyPr>
          <a:lstStyle/>
          <a:p>
            <a:pPr lvl="0"/>
            <a:endParaRPr lang="es-ES" sz="1000" dirty="0"/>
          </a:p>
        </p:txBody>
      </p:sp>
      <p:sp>
        <p:nvSpPr>
          <p:cNvPr id="4" name="3 Marcador de número de diapositiva"/>
          <p:cNvSpPr>
            <a:spLocks noGrp="1"/>
          </p:cNvSpPr>
          <p:nvPr>
            <p:ph type="sldNum" sz="quarter" idx="10"/>
          </p:nvPr>
        </p:nvSpPr>
        <p:spPr/>
        <p:txBody>
          <a:bodyPr/>
          <a:lstStyle/>
          <a:p>
            <a:fld id="{4C6B5473-70A1-478F-B1BF-B593661EFEBD}" type="slidenum">
              <a:rPr lang="es-ES" smtClean="0"/>
              <a:pPr/>
              <a:t>6</a:t>
            </a:fld>
            <a:endParaRPr lang="es-E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92075" y="744538"/>
            <a:ext cx="6613525" cy="3721100"/>
          </a:xfrm>
        </p:spPr>
      </p:sp>
      <p:sp>
        <p:nvSpPr>
          <p:cNvPr id="3" name="2 Marcador de notas"/>
          <p:cNvSpPr>
            <a:spLocks noGrp="1"/>
          </p:cNvSpPr>
          <p:nvPr>
            <p:ph type="body" idx="1"/>
          </p:nvPr>
        </p:nvSpPr>
        <p:spPr>
          <a:xfrm>
            <a:off x="679769" y="4715158"/>
            <a:ext cx="5780381" cy="4466987"/>
          </a:xfrm>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4C6B5473-70A1-478F-B1BF-B593661EFEBD}" type="slidenum">
              <a:rPr lang="es-ES" smtClean="0"/>
              <a:pPr/>
              <a:t>8</a:t>
            </a:fld>
            <a:endParaRPr lang="es-E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92075" y="744538"/>
            <a:ext cx="6613525" cy="3721100"/>
          </a:xfrm>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4C6B5473-70A1-478F-B1BF-B593661EFEBD}" type="slidenum">
              <a:rPr lang="es-ES" smtClean="0"/>
              <a:pPr/>
              <a:t>10</a:t>
            </a:fld>
            <a:endParaRPr lang="es-E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92075" y="744538"/>
            <a:ext cx="6613525" cy="3721100"/>
          </a:xfrm>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4C6B5473-70A1-478F-B1BF-B593661EFEBD}" type="slidenum">
              <a:rPr lang="es-ES" smtClean="0"/>
              <a:pPr/>
              <a:t>12</a:t>
            </a:fld>
            <a:endParaRPr lang="es-E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10" name="9 Triángulo rectángulo"/>
          <p:cNvSpPr/>
          <p:nvPr/>
        </p:nvSpPr>
        <p:spPr>
          <a:xfrm>
            <a:off x="-1" y="3498110"/>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Título"/>
          <p:cNvSpPr>
            <a:spLocks noGrp="1"/>
          </p:cNvSpPr>
          <p:nvPr>
            <p:ph type="ctrTitle"/>
          </p:nvPr>
        </p:nvSpPr>
        <p:spPr>
          <a:xfrm>
            <a:off x="685800" y="1314456"/>
            <a:ext cx="7772400" cy="1372321"/>
          </a:xfrm>
        </p:spPr>
        <p:txBody>
          <a:bodyPr vert="horz" anchor="b">
            <a:noAutofit/>
            <a:scene3d>
              <a:camera prst="orthographicFront"/>
              <a:lightRig rig="soft" dir="t"/>
            </a:scene3d>
            <a:sp3d prstMaterial="softEdge">
              <a:bevelT w="25400" h="25400"/>
            </a:sp3d>
          </a:bodyPr>
          <a:lstStyle>
            <a:lvl1pPr algn="r">
              <a:defRPr sz="4000" b="1">
                <a:solidFill>
                  <a:schemeClr val="accent4">
                    <a:lumMod val="75000"/>
                  </a:schemeClr>
                </a:solidFill>
                <a:effectLst>
                  <a:outerShdw blurRad="38100" dist="38100" dir="2700000" algn="tl">
                    <a:srgbClr val="000000">
                      <a:alpha val="43137"/>
                    </a:srgbClr>
                  </a:outerShdw>
                </a:effectLst>
              </a:defRPr>
            </a:lvl1pPr>
            <a:extLst/>
          </a:lstStyle>
          <a:p>
            <a:r>
              <a:rPr kumimoji="0" lang="es-ES" dirty="0"/>
              <a:t>Haga clic para modificar el estilo de título del patrón</a:t>
            </a:r>
            <a:endParaRPr kumimoji="0" lang="en-US" dirty="0"/>
          </a:p>
        </p:txBody>
      </p:sp>
      <p:sp>
        <p:nvSpPr>
          <p:cNvPr id="17" name="16 Subtítulo"/>
          <p:cNvSpPr>
            <a:spLocks noGrp="1"/>
          </p:cNvSpPr>
          <p:nvPr>
            <p:ph type="subTitle" idx="1"/>
          </p:nvPr>
        </p:nvSpPr>
        <p:spPr>
          <a:xfrm>
            <a:off x="683568" y="2859782"/>
            <a:ext cx="7772400" cy="899778"/>
          </a:xfrm>
        </p:spPr>
        <p:txBody>
          <a:bodyPr lIns="45720" rIns="45720">
            <a:normAutofit/>
          </a:bodyPr>
          <a:lstStyle>
            <a:lvl1pPr marL="0" marR="64008" indent="0" algn="r">
              <a:buNone/>
              <a:defRPr sz="20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s-ES"/>
              <a:t>Haga clic para modificar el estilo de subtítulo del patrón</a:t>
            </a:r>
            <a:endParaRPr kumimoji="0" lang="en-US"/>
          </a:p>
        </p:txBody>
      </p:sp>
      <p:sp>
        <p:nvSpPr>
          <p:cNvPr id="7" name="6 Forma libre"/>
          <p:cNvSpPr>
            <a:spLocks/>
          </p:cNvSpPr>
          <p:nvPr/>
        </p:nvSpPr>
        <p:spPr bwMode="auto">
          <a:xfrm>
            <a:off x="1687517" y="4244104"/>
            <a:ext cx="7456487" cy="271867"/>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bg2">
              <a:lumMod val="7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defTabSz="914400" rtl="0" eaLnBrk="1" latinLnBrk="0" hangingPunct="1"/>
            <a:endParaRPr kumimoji="0" lang="en-US" sz="1800" kern="1200">
              <a:solidFill>
                <a:schemeClr val="tx1"/>
              </a:solidFill>
              <a:latin typeface="+mn-lt"/>
              <a:ea typeface="+mn-ea"/>
              <a:cs typeface="+mn-cs"/>
            </a:endParaRPr>
          </a:p>
        </p:txBody>
      </p:sp>
      <p:sp>
        <p:nvSpPr>
          <p:cNvPr id="8" name="7 Forma libre"/>
          <p:cNvSpPr>
            <a:spLocks/>
          </p:cNvSpPr>
          <p:nvPr userDrawn="1"/>
        </p:nvSpPr>
        <p:spPr bwMode="auto">
          <a:xfrm>
            <a:off x="35446" y="4371955"/>
            <a:ext cx="9108557" cy="309779"/>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chemeClr val="bg1">
              <a:lumMod val="5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defTabSz="914400" rtl="0" eaLnBrk="1" latinLnBrk="0" hangingPunct="1"/>
            <a:endParaRPr kumimoji="0" lang="en-US" sz="1800" kern="1200">
              <a:solidFill>
                <a:schemeClr val="tx1"/>
              </a:solidFill>
              <a:latin typeface="+mn-lt"/>
              <a:ea typeface="+mn-ea"/>
              <a:cs typeface="+mn-cs"/>
            </a:endParaRPr>
          </a:p>
        </p:txBody>
      </p:sp>
      <p:sp>
        <p:nvSpPr>
          <p:cNvPr id="11" name="10 Forma libre"/>
          <p:cNvSpPr>
            <a:spLocks/>
          </p:cNvSpPr>
          <p:nvPr/>
        </p:nvSpPr>
        <p:spPr bwMode="auto">
          <a:xfrm>
            <a:off x="0" y="4299942"/>
            <a:ext cx="9144000" cy="843558"/>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screen">
              <a:alphaModFix amt="50000"/>
              <a:lum bright="23000" contrast="31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marL="0" algn="ctr" defTabSz="914400" rtl="0" eaLnBrk="1" latinLnBrk="0" hangingPunct="1"/>
            <a:endParaRPr kumimoji="0" lang="en-US" sz="1800" kern="1200">
              <a:solidFill>
                <a:schemeClr val="lt1"/>
              </a:solidFill>
              <a:latin typeface="+mn-lt"/>
              <a:ea typeface="+mn-ea"/>
              <a:cs typeface="+mn-cs"/>
            </a:endParaRPr>
          </a:p>
        </p:txBody>
      </p:sp>
      <p:cxnSp>
        <p:nvCxnSpPr>
          <p:cNvPr id="12" name="11 Conector recto"/>
          <p:cNvCxnSpPr/>
          <p:nvPr/>
        </p:nvCxnSpPr>
        <p:spPr>
          <a:xfrm>
            <a:off x="2" y="4299942"/>
            <a:ext cx="9147765" cy="440142"/>
          </a:xfrm>
          <a:prstGeom prst="line">
            <a:avLst/>
          </a:prstGeom>
          <a:solidFill>
            <a:schemeClr val="bg2">
              <a:lumMod val="75000"/>
              <a:alpha val="40000"/>
            </a:schemeClr>
          </a:solidFill>
          <a:ln w="9525" cap="flat" cmpd="sng" algn="ctr">
            <a:noFill/>
            <a:prstDash val="solid"/>
            <a:round/>
            <a:headEnd type="none" w="med" len="med"/>
            <a:tailEnd type="none" w="med" len="med"/>
          </a:ln>
          <a:effectLst/>
        </p:spPr>
      </p:cxnSp>
      <p:pic>
        <p:nvPicPr>
          <p:cNvPr id="14" name="13 Imagen" descr="Logo ASTIC - Parte izquierda.jpg"/>
          <p:cNvPicPr>
            <a:picLocks noChangeAspect="1"/>
          </p:cNvPicPr>
          <p:nvPr userDrawn="1"/>
        </p:nvPicPr>
        <p:blipFill>
          <a:blip r:embed="rId3" cstate="screen"/>
          <a:stretch>
            <a:fillRect/>
          </a:stretch>
        </p:blipFill>
        <p:spPr>
          <a:xfrm>
            <a:off x="7020272" y="195491"/>
            <a:ext cx="1440160" cy="528209"/>
          </a:xfrm>
          <a:prstGeom prst="rect">
            <a:avLst/>
          </a:prstGeom>
        </p:spPr>
      </p:pic>
    </p:spTree>
  </p:cSld>
  <p:clrMapOvr>
    <a:masterClrMapping/>
  </p:clrMapOvr>
  <p:transition>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vert="horz" rtlCol="0" anchor="ctr">
            <a:noAutofit/>
            <a:scene3d>
              <a:camera prst="orthographicFront"/>
              <a:lightRig rig="soft" dir="t"/>
            </a:scene3d>
            <a:sp3d prstMaterial="softEdge">
              <a:bevelT w="25400" h="25400"/>
            </a:sp3d>
          </a:bodyPr>
          <a:lstStyle>
            <a:lvl1pPr algn="l" rtl="0" eaLnBrk="1" latinLnBrk="0" hangingPunct="1">
              <a:spcBef>
                <a:spcPct val="0"/>
              </a:spcBef>
              <a:buNone/>
              <a:defRPr kumimoji="0" lang="en-US" sz="2400" b="1" kern="1200">
                <a:solidFill>
                  <a:srgbClr val="0070C0"/>
                </a:solidFill>
                <a:effectLst>
                  <a:outerShdw blurRad="31750" dist="25400" dir="5400000" algn="tl" rotWithShape="0">
                    <a:srgbClr val="000000">
                      <a:alpha val="25000"/>
                    </a:srgbClr>
                  </a:outerShdw>
                </a:effectLst>
                <a:latin typeface="Arial" pitchFamily="34" charset="0"/>
                <a:ea typeface="+mj-ea"/>
                <a:cs typeface="Arial" pitchFamily="34" charset="0"/>
              </a:defRPr>
            </a:lvl1pPr>
            <a:extLst/>
          </a:lstStyle>
          <a:p>
            <a:r>
              <a:rPr kumimoji="0" lang="es-ES"/>
              <a:t>Haga clic para modificar el estilo de título del patrón</a:t>
            </a:r>
            <a:endParaRPr kumimoji="0" lang="en-US"/>
          </a:p>
        </p:txBody>
      </p:sp>
      <p:sp>
        <p:nvSpPr>
          <p:cNvPr id="3" name="2 Marcador de texto vertical"/>
          <p:cNvSpPr>
            <a:spLocks noGrp="1"/>
          </p:cNvSpPr>
          <p:nvPr>
            <p:ph type="body" orient="vert" idx="1"/>
          </p:nvPr>
        </p:nvSpPr>
        <p:spPr>
          <a:xfrm>
            <a:off x="457200" y="1111000"/>
            <a:ext cx="8229600" cy="3289553"/>
          </a:xfrm>
        </p:spPr>
        <p:txBody>
          <a:bodyPr vert="horz">
            <a:normAutofit/>
          </a:bodyPr>
          <a:lstStyle>
            <a:lvl1pPr algn="l" rtl="0" eaLnBrk="1" latinLnBrk="0" hangingPunct="1">
              <a:defRPr kumimoji="0" lang="es-ES" sz="2400" kern="1200" smtClean="0">
                <a:solidFill>
                  <a:schemeClr val="tx1">
                    <a:lumMod val="65000"/>
                    <a:lumOff val="35000"/>
                  </a:schemeClr>
                </a:solidFill>
                <a:latin typeface="Arial" pitchFamily="34" charset="0"/>
                <a:ea typeface="+mn-ea"/>
                <a:cs typeface="Arial" pitchFamily="34" charset="0"/>
              </a:defRPr>
            </a:lvl1pPr>
            <a:lvl2pPr algn="l" rtl="0" eaLnBrk="1" latinLnBrk="0" hangingPunct="1">
              <a:defRPr kumimoji="0" lang="es-ES" sz="2400" kern="1200" smtClean="0">
                <a:solidFill>
                  <a:schemeClr val="tx1">
                    <a:lumMod val="65000"/>
                    <a:lumOff val="35000"/>
                  </a:schemeClr>
                </a:solidFill>
                <a:latin typeface="Arial" pitchFamily="34" charset="0"/>
                <a:ea typeface="+mn-ea"/>
                <a:cs typeface="Arial" pitchFamily="34" charset="0"/>
              </a:defRPr>
            </a:lvl2pPr>
            <a:lvl3pPr algn="l" rtl="0" eaLnBrk="1" latinLnBrk="0" hangingPunct="1">
              <a:defRPr kumimoji="0" lang="es-ES" sz="2400" kern="1200" smtClean="0">
                <a:solidFill>
                  <a:schemeClr val="tx1">
                    <a:lumMod val="65000"/>
                    <a:lumOff val="35000"/>
                  </a:schemeClr>
                </a:solidFill>
                <a:latin typeface="Arial" pitchFamily="34" charset="0"/>
                <a:ea typeface="+mn-ea"/>
                <a:cs typeface="Arial" pitchFamily="34" charset="0"/>
              </a:defRPr>
            </a:lvl3pPr>
            <a:lvl4pPr algn="l" rtl="0" eaLnBrk="1" latinLnBrk="0" hangingPunct="1">
              <a:defRPr kumimoji="0" lang="es-ES" sz="2400" kern="1200" smtClean="0">
                <a:solidFill>
                  <a:schemeClr val="tx1">
                    <a:lumMod val="65000"/>
                    <a:lumOff val="35000"/>
                  </a:schemeClr>
                </a:solidFill>
                <a:latin typeface="Arial" pitchFamily="34" charset="0"/>
                <a:ea typeface="+mn-ea"/>
                <a:cs typeface="Arial" pitchFamily="34" charset="0"/>
              </a:defRPr>
            </a:lvl4pPr>
            <a:lvl5pPr algn="l" rtl="0" eaLnBrk="1" latinLnBrk="0" hangingPunct="1">
              <a:defRPr kumimoji="0" lang="en-US" sz="2400" kern="1200">
                <a:solidFill>
                  <a:schemeClr val="tx1">
                    <a:lumMod val="65000"/>
                    <a:lumOff val="35000"/>
                  </a:schemeClr>
                </a:solidFill>
                <a:latin typeface="Arial" pitchFamily="34" charset="0"/>
                <a:ea typeface="+mn-ea"/>
                <a:cs typeface="Arial" pitchFamily="34" charset="0"/>
              </a:defRPr>
            </a:lvl5pPr>
            <a:extLs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4" name="3 Marcador de fecha"/>
          <p:cNvSpPr>
            <a:spLocks noGrp="1"/>
          </p:cNvSpPr>
          <p:nvPr>
            <p:ph type="dt" sz="half" idx="10"/>
          </p:nvPr>
        </p:nvSpPr>
        <p:spPr>
          <a:xfrm>
            <a:off x="6727032" y="4805958"/>
            <a:ext cx="1920240" cy="274320"/>
          </a:xfrm>
          <a:prstGeom prst="rect">
            <a:avLst/>
          </a:prstGeom>
        </p:spPr>
        <p:txBody>
          <a:bodyPr/>
          <a:lstStyle/>
          <a:p>
            <a:fld id="{7B4AF5F9-E14A-4AE0-AFDB-19A5BC5D103E}" type="datetimeFigureOut">
              <a:rPr lang="es-ES" smtClean="0"/>
              <a:pPr/>
              <a:t>13/02/2023</a:t>
            </a:fld>
            <a:endParaRPr lang="es-ES"/>
          </a:p>
        </p:txBody>
      </p:sp>
      <p:sp>
        <p:nvSpPr>
          <p:cNvPr id="5" name="4 Marcador de pie de página"/>
          <p:cNvSpPr>
            <a:spLocks noGrp="1"/>
          </p:cNvSpPr>
          <p:nvPr>
            <p:ph type="ftr" sz="quarter" idx="11"/>
          </p:nvPr>
        </p:nvSpPr>
        <p:spPr>
          <a:xfrm>
            <a:off x="4380083" y="4805958"/>
            <a:ext cx="2350681" cy="273844"/>
          </a:xfrm>
          <a:prstGeom prst="rect">
            <a:avLst/>
          </a:prstGeom>
        </p:spPr>
        <p:txBody>
          <a:bodyPr/>
          <a:lstStyle/>
          <a:p>
            <a:endParaRPr lang="es-ES"/>
          </a:p>
        </p:txBody>
      </p:sp>
      <p:sp>
        <p:nvSpPr>
          <p:cNvPr id="6" name="5 Marcador de número de diapositiva"/>
          <p:cNvSpPr>
            <a:spLocks noGrp="1"/>
          </p:cNvSpPr>
          <p:nvPr>
            <p:ph type="sldNum" sz="quarter" idx="12"/>
          </p:nvPr>
        </p:nvSpPr>
        <p:spPr>
          <a:xfrm>
            <a:off x="8647272" y="4805958"/>
            <a:ext cx="365760" cy="273844"/>
          </a:xfrm>
          <a:prstGeom prst="rect">
            <a:avLst/>
          </a:prstGeom>
        </p:spPr>
        <p:txBody>
          <a:bodyPr/>
          <a:lstStyle/>
          <a:p>
            <a:fld id="{3D0B53D5-0748-4E6D-9090-1CA1BECB820A}" type="slidenum">
              <a:rPr lang="es-ES" smtClean="0"/>
              <a:pPr/>
              <a:t>‹Nº›</a:t>
            </a:fld>
            <a:endParaRPr lang="es-ES"/>
          </a:p>
        </p:txBody>
      </p:sp>
      <p:pic>
        <p:nvPicPr>
          <p:cNvPr id="7" name="6 Imagen" descr="Logo ASTIC - Parte derecha.jpg"/>
          <p:cNvPicPr>
            <a:picLocks noChangeAspect="1"/>
          </p:cNvPicPr>
          <p:nvPr userDrawn="1"/>
        </p:nvPicPr>
        <p:blipFill>
          <a:blip r:embed="rId2" cstate="screen">
            <a:clrChange>
              <a:clrFrom>
                <a:srgbClr val="FFFFFE"/>
              </a:clrFrom>
              <a:clrTo>
                <a:srgbClr val="FFFFFE">
                  <a:alpha val="0"/>
                </a:srgbClr>
              </a:clrTo>
            </a:clrChange>
          </a:blip>
          <a:stretch>
            <a:fillRect/>
          </a:stretch>
        </p:blipFill>
        <p:spPr>
          <a:xfrm>
            <a:off x="8358212" y="123478"/>
            <a:ext cx="648072" cy="648072"/>
          </a:xfrm>
          <a:prstGeom prst="rect">
            <a:avLst/>
          </a:prstGeom>
        </p:spPr>
      </p:pic>
      <p:sp>
        <p:nvSpPr>
          <p:cNvPr id="8" name="7 Rectángulo"/>
          <p:cNvSpPr/>
          <p:nvPr userDrawn="1"/>
        </p:nvSpPr>
        <p:spPr>
          <a:xfrm rot="16200000">
            <a:off x="-2445990" y="2445990"/>
            <a:ext cx="5143500" cy="251520"/>
          </a:xfrm>
          <a:prstGeom prst="rect">
            <a:avLst/>
          </a:prstGeom>
          <a:gradFill flip="none" rotWithShape="1">
            <a:gsLst>
              <a:gs pos="0">
                <a:schemeClr val="accent1">
                  <a:lumMod val="75000"/>
                </a:schemeClr>
              </a:gs>
              <a:gs pos="50000">
                <a:schemeClr val="accent1">
                  <a:shade val="67500"/>
                  <a:satMod val="115000"/>
                </a:schemeClr>
              </a:gs>
              <a:gs pos="100000">
                <a:schemeClr val="accent1">
                  <a:shade val="100000"/>
                  <a:satMod val="115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a:t>ASAMBLEA</a:t>
            </a:r>
            <a:r>
              <a:rPr lang="es-ES" sz="1400" baseline="0" dirty="0"/>
              <a:t> ASTIC 2015.   MADRID, 29 MAYO</a:t>
            </a:r>
            <a:endParaRPr lang="es-ES" sz="1400" dirty="0"/>
          </a:p>
        </p:txBody>
      </p:sp>
      <p:sp>
        <p:nvSpPr>
          <p:cNvPr id="9" name="8 Rectángulo"/>
          <p:cNvSpPr/>
          <p:nvPr userDrawn="1"/>
        </p:nvSpPr>
        <p:spPr>
          <a:xfrm rot="16200000">
            <a:off x="-2482501" y="2425453"/>
            <a:ext cx="5143500" cy="251520"/>
          </a:xfrm>
          <a:prstGeom prst="rect">
            <a:avLst/>
          </a:prstGeom>
          <a:gradFill flip="none" rotWithShape="1">
            <a:gsLst>
              <a:gs pos="0">
                <a:schemeClr val="accent1">
                  <a:lumMod val="75000"/>
                </a:schemeClr>
              </a:gs>
              <a:gs pos="50000">
                <a:schemeClr val="accent1">
                  <a:shade val="67500"/>
                  <a:satMod val="115000"/>
                </a:schemeClr>
              </a:gs>
              <a:gs pos="100000">
                <a:schemeClr val="accent1">
                  <a:shade val="100000"/>
                  <a:satMod val="115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a:t>ASAMBLEA</a:t>
            </a:r>
            <a:r>
              <a:rPr lang="es-ES" sz="1400" baseline="0" dirty="0"/>
              <a:t> ASTIC 2016.   MADRID, 3 de JJUNIO</a:t>
            </a:r>
            <a:endParaRPr lang="es-ES" sz="1400" dirty="0"/>
          </a:p>
        </p:txBody>
      </p:sp>
    </p:spTree>
  </p:cSld>
  <p:clrMapOvr>
    <a:masterClrMapping/>
  </p:clrMapOvr>
  <p:transition>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844013" y="205983"/>
            <a:ext cx="1777470" cy="4194571"/>
          </a:xfrm>
        </p:spPr>
        <p:txBody>
          <a:bodyPr vert="horz" rtlCol="0" anchor="ctr">
            <a:noAutofit/>
            <a:scene3d>
              <a:camera prst="orthographicFront"/>
              <a:lightRig rig="soft" dir="t"/>
            </a:scene3d>
            <a:sp3d prstMaterial="softEdge">
              <a:bevelT w="25400" h="25400"/>
            </a:sp3d>
          </a:bodyPr>
          <a:lstStyle>
            <a:lvl1pPr algn="l" rtl="0" eaLnBrk="1" latinLnBrk="0" hangingPunct="1">
              <a:spcBef>
                <a:spcPct val="0"/>
              </a:spcBef>
              <a:buNone/>
              <a:defRPr kumimoji="0" lang="en-US" sz="2400" b="1" kern="1200">
                <a:solidFill>
                  <a:srgbClr val="0070C0"/>
                </a:solidFill>
                <a:effectLst>
                  <a:outerShdw blurRad="31750" dist="25400" dir="5400000" algn="tl" rotWithShape="0">
                    <a:srgbClr val="000000">
                      <a:alpha val="25000"/>
                    </a:srgbClr>
                  </a:outerShdw>
                </a:effectLst>
                <a:latin typeface="Arial" pitchFamily="34" charset="0"/>
                <a:ea typeface="+mj-ea"/>
                <a:cs typeface="Arial" pitchFamily="34" charset="0"/>
              </a:defRPr>
            </a:lvl1pPr>
            <a:extLst/>
          </a:lstStyle>
          <a:p>
            <a:r>
              <a:rPr kumimoji="0" lang="es-ES"/>
              <a:t>Haga clic para modificar el estilo de título del patrón</a:t>
            </a:r>
            <a:endParaRPr kumimoji="0" lang="en-US"/>
          </a:p>
        </p:txBody>
      </p:sp>
      <p:sp>
        <p:nvSpPr>
          <p:cNvPr id="3" name="2 Marcador de texto vertical"/>
          <p:cNvSpPr>
            <a:spLocks noGrp="1"/>
          </p:cNvSpPr>
          <p:nvPr>
            <p:ph type="body" orient="vert" idx="1"/>
          </p:nvPr>
        </p:nvSpPr>
        <p:spPr>
          <a:xfrm>
            <a:off x="457200" y="205981"/>
            <a:ext cx="6324600" cy="4194570"/>
          </a:xfrm>
        </p:spPr>
        <p:txBody>
          <a:bodyPr vert="horz">
            <a:normAutofit/>
          </a:bodyPr>
          <a:lstStyle>
            <a:lvl1pPr algn="l" rtl="0" eaLnBrk="1" latinLnBrk="0" hangingPunct="1">
              <a:defRPr kumimoji="0" lang="es-ES" sz="2400" kern="1200" smtClean="0">
                <a:solidFill>
                  <a:schemeClr val="tx1">
                    <a:lumMod val="65000"/>
                    <a:lumOff val="35000"/>
                  </a:schemeClr>
                </a:solidFill>
                <a:latin typeface="Arial" pitchFamily="34" charset="0"/>
                <a:ea typeface="+mn-ea"/>
                <a:cs typeface="Arial" pitchFamily="34" charset="0"/>
              </a:defRPr>
            </a:lvl1pPr>
            <a:lvl2pPr algn="l" rtl="0" eaLnBrk="1" latinLnBrk="0" hangingPunct="1">
              <a:defRPr kumimoji="0" lang="es-ES" sz="2400" kern="1200" smtClean="0">
                <a:solidFill>
                  <a:schemeClr val="tx1">
                    <a:lumMod val="65000"/>
                    <a:lumOff val="35000"/>
                  </a:schemeClr>
                </a:solidFill>
                <a:latin typeface="Arial" pitchFamily="34" charset="0"/>
                <a:ea typeface="+mn-ea"/>
                <a:cs typeface="Arial" pitchFamily="34" charset="0"/>
              </a:defRPr>
            </a:lvl2pPr>
            <a:lvl3pPr algn="l" rtl="0" eaLnBrk="1" latinLnBrk="0" hangingPunct="1">
              <a:defRPr kumimoji="0" lang="es-ES" sz="2400" kern="1200" smtClean="0">
                <a:solidFill>
                  <a:schemeClr val="tx1">
                    <a:lumMod val="65000"/>
                    <a:lumOff val="35000"/>
                  </a:schemeClr>
                </a:solidFill>
                <a:latin typeface="Arial" pitchFamily="34" charset="0"/>
                <a:ea typeface="+mn-ea"/>
                <a:cs typeface="Arial" pitchFamily="34" charset="0"/>
              </a:defRPr>
            </a:lvl3pPr>
            <a:lvl4pPr algn="l" rtl="0" eaLnBrk="1" latinLnBrk="0" hangingPunct="1">
              <a:defRPr kumimoji="0" lang="es-ES" sz="2400" kern="1200" smtClean="0">
                <a:solidFill>
                  <a:schemeClr val="tx1">
                    <a:lumMod val="65000"/>
                    <a:lumOff val="35000"/>
                  </a:schemeClr>
                </a:solidFill>
                <a:latin typeface="Arial" pitchFamily="34" charset="0"/>
                <a:ea typeface="+mn-ea"/>
                <a:cs typeface="Arial" pitchFamily="34" charset="0"/>
              </a:defRPr>
            </a:lvl4pPr>
            <a:lvl5pPr algn="l" rtl="0" eaLnBrk="1" latinLnBrk="0" hangingPunct="1">
              <a:defRPr kumimoji="0" lang="en-US" sz="2400" kern="1200">
                <a:solidFill>
                  <a:schemeClr val="tx1">
                    <a:lumMod val="65000"/>
                    <a:lumOff val="35000"/>
                  </a:schemeClr>
                </a:solidFill>
                <a:latin typeface="Arial" pitchFamily="34" charset="0"/>
                <a:ea typeface="+mn-ea"/>
                <a:cs typeface="Arial" pitchFamily="34" charset="0"/>
              </a:defRPr>
            </a:lvl5pPr>
            <a:extLs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4" name="3 Marcador de fecha"/>
          <p:cNvSpPr>
            <a:spLocks noGrp="1"/>
          </p:cNvSpPr>
          <p:nvPr>
            <p:ph type="dt" sz="half" idx="10"/>
          </p:nvPr>
        </p:nvSpPr>
        <p:spPr>
          <a:xfrm>
            <a:off x="6727032" y="4805958"/>
            <a:ext cx="1920240" cy="274320"/>
          </a:xfrm>
          <a:prstGeom prst="rect">
            <a:avLst/>
          </a:prstGeom>
        </p:spPr>
        <p:txBody>
          <a:bodyPr/>
          <a:lstStyle/>
          <a:p>
            <a:fld id="{7B4AF5F9-E14A-4AE0-AFDB-19A5BC5D103E}" type="datetimeFigureOut">
              <a:rPr lang="es-ES" smtClean="0"/>
              <a:pPr/>
              <a:t>13/02/2023</a:t>
            </a:fld>
            <a:endParaRPr lang="es-ES"/>
          </a:p>
        </p:txBody>
      </p:sp>
      <p:sp>
        <p:nvSpPr>
          <p:cNvPr id="5" name="4 Marcador de pie de página"/>
          <p:cNvSpPr>
            <a:spLocks noGrp="1"/>
          </p:cNvSpPr>
          <p:nvPr>
            <p:ph type="ftr" sz="quarter" idx="11"/>
          </p:nvPr>
        </p:nvSpPr>
        <p:spPr>
          <a:xfrm>
            <a:off x="4380083" y="4805958"/>
            <a:ext cx="2350681" cy="273844"/>
          </a:xfrm>
          <a:prstGeom prst="rect">
            <a:avLst/>
          </a:prstGeom>
        </p:spPr>
        <p:txBody>
          <a:bodyPr/>
          <a:lstStyle/>
          <a:p>
            <a:endParaRPr lang="es-ES"/>
          </a:p>
        </p:txBody>
      </p:sp>
      <p:sp>
        <p:nvSpPr>
          <p:cNvPr id="6" name="5 Marcador de número de diapositiva"/>
          <p:cNvSpPr>
            <a:spLocks noGrp="1"/>
          </p:cNvSpPr>
          <p:nvPr>
            <p:ph type="sldNum" sz="quarter" idx="12"/>
          </p:nvPr>
        </p:nvSpPr>
        <p:spPr>
          <a:xfrm>
            <a:off x="8647272" y="4805958"/>
            <a:ext cx="365760" cy="273844"/>
          </a:xfrm>
          <a:prstGeom prst="rect">
            <a:avLst/>
          </a:prstGeom>
        </p:spPr>
        <p:txBody>
          <a:bodyPr/>
          <a:lstStyle/>
          <a:p>
            <a:fld id="{3D0B53D5-0748-4E6D-9090-1CA1BECB820A}" type="slidenum">
              <a:rPr lang="es-ES" smtClean="0"/>
              <a:pPr/>
              <a:t>‹Nº›</a:t>
            </a:fld>
            <a:endParaRPr lang="es-ES"/>
          </a:p>
        </p:txBody>
      </p:sp>
      <p:pic>
        <p:nvPicPr>
          <p:cNvPr id="7" name="6 Imagen" descr="Logo ASTIC - Parte derecha.jpg"/>
          <p:cNvPicPr>
            <a:picLocks noChangeAspect="1"/>
          </p:cNvPicPr>
          <p:nvPr userDrawn="1"/>
        </p:nvPicPr>
        <p:blipFill>
          <a:blip r:embed="rId2" cstate="screen">
            <a:clrChange>
              <a:clrFrom>
                <a:srgbClr val="FFFFFE"/>
              </a:clrFrom>
              <a:clrTo>
                <a:srgbClr val="FFFFFE">
                  <a:alpha val="0"/>
                </a:srgbClr>
              </a:clrTo>
            </a:clrChange>
          </a:blip>
          <a:stretch>
            <a:fillRect/>
          </a:stretch>
        </p:blipFill>
        <p:spPr>
          <a:xfrm>
            <a:off x="8358212" y="123478"/>
            <a:ext cx="648072" cy="648072"/>
          </a:xfrm>
          <a:prstGeom prst="rect">
            <a:avLst/>
          </a:prstGeom>
        </p:spPr>
      </p:pic>
      <p:sp>
        <p:nvSpPr>
          <p:cNvPr id="8" name="7 Rectángulo"/>
          <p:cNvSpPr/>
          <p:nvPr userDrawn="1"/>
        </p:nvSpPr>
        <p:spPr>
          <a:xfrm rot="16200000">
            <a:off x="-2445990" y="2445990"/>
            <a:ext cx="5143500" cy="251520"/>
          </a:xfrm>
          <a:prstGeom prst="rect">
            <a:avLst/>
          </a:prstGeom>
          <a:gradFill flip="none" rotWithShape="1">
            <a:gsLst>
              <a:gs pos="0">
                <a:schemeClr val="accent1">
                  <a:lumMod val="75000"/>
                </a:schemeClr>
              </a:gs>
              <a:gs pos="50000">
                <a:schemeClr val="accent1">
                  <a:shade val="67500"/>
                  <a:satMod val="115000"/>
                </a:schemeClr>
              </a:gs>
              <a:gs pos="100000">
                <a:schemeClr val="accent1">
                  <a:shade val="100000"/>
                  <a:satMod val="115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a:t>ASAMBLEA</a:t>
            </a:r>
            <a:r>
              <a:rPr lang="es-ES" sz="1400" baseline="0" dirty="0"/>
              <a:t> ASTIC 2015.   MADRID, 29 MAYO</a:t>
            </a:r>
            <a:endParaRPr lang="es-ES" sz="1400" dirty="0"/>
          </a:p>
        </p:txBody>
      </p:sp>
      <p:sp>
        <p:nvSpPr>
          <p:cNvPr id="9" name="8 Rectángulo"/>
          <p:cNvSpPr/>
          <p:nvPr userDrawn="1"/>
        </p:nvSpPr>
        <p:spPr>
          <a:xfrm rot="16200000">
            <a:off x="-2482501" y="2425453"/>
            <a:ext cx="5143500" cy="251520"/>
          </a:xfrm>
          <a:prstGeom prst="rect">
            <a:avLst/>
          </a:prstGeom>
          <a:gradFill flip="none" rotWithShape="1">
            <a:gsLst>
              <a:gs pos="0">
                <a:schemeClr val="accent1">
                  <a:lumMod val="75000"/>
                </a:schemeClr>
              </a:gs>
              <a:gs pos="50000">
                <a:schemeClr val="accent1">
                  <a:shade val="67500"/>
                  <a:satMod val="115000"/>
                </a:schemeClr>
              </a:gs>
              <a:gs pos="100000">
                <a:schemeClr val="accent1">
                  <a:shade val="100000"/>
                  <a:satMod val="115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a:t>ASAMBLEA</a:t>
            </a:r>
            <a:r>
              <a:rPr lang="es-ES" sz="1400" baseline="0" dirty="0"/>
              <a:t> ASTIC 2016.   MADRID, 3 de JJUNIO</a:t>
            </a:r>
            <a:endParaRPr lang="es-ES" sz="1400" dirty="0"/>
          </a:p>
        </p:txBody>
      </p:sp>
    </p:spTree>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10" name="9 Rectángulo"/>
          <p:cNvSpPr/>
          <p:nvPr userDrawn="1"/>
        </p:nvSpPr>
        <p:spPr>
          <a:xfrm>
            <a:off x="7668344" y="195486"/>
            <a:ext cx="1080120" cy="7920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2 Marcador de contenido"/>
          <p:cNvSpPr>
            <a:spLocks noGrp="1"/>
          </p:cNvSpPr>
          <p:nvPr>
            <p:ph idx="1"/>
          </p:nvPr>
        </p:nvSpPr>
        <p:spPr>
          <a:xfrm>
            <a:off x="457200" y="987576"/>
            <a:ext cx="8229600" cy="3517895"/>
          </a:xfrm>
        </p:spPr>
        <p:txBody>
          <a:bodyPr>
            <a:normAutofit/>
          </a:bodyPr>
          <a:lstStyle>
            <a:lvl1pPr>
              <a:buFont typeface="Wingdings" pitchFamily="2" charset="2"/>
              <a:buChar char="q"/>
              <a:defRPr sz="2400">
                <a:solidFill>
                  <a:schemeClr val="tx1">
                    <a:lumMod val="65000"/>
                    <a:lumOff val="35000"/>
                  </a:schemeClr>
                </a:solidFill>
                <a:latin typeface="Arial" pitchFamily="34" charset="0"/>
                <a:cs typeface="Arial" pitchFamily="34" charset="0"/>
              </a:defRPr>
            </a:lvl1pPr>
            <a:lvl2pPr>
              <a:buFont typeface="Courier New" pitchFamily="49" charset="0"/>
              <a:buChar char="o"/>
              <a:defRPr sz="2000">
                <a:solidFill>
                  <a:schemeClr val="tx1">
                    <a:lumMod val="65000"/>
                    <a:lumOff val="35000"/>
                  </a:schemeClr>
                </a:solidFill>
                <a:latin typeface="Arial" pitchFamily="34" charset="0"/>
                <a:cs typeface="Arial" pitchFamily="34" charset="0"/>
              </a:defRPr>
            </a:lvl2pPr>
            <a:lvl3pPr>
              <a:buFont typeface="Courier New" pitchFamily="49" charset="0"/>
              <a:buChar char="o"/>
              <a:defRPr sz="2000">
                <a:solidFill>
                  <a:schemeClr val="tx1">
                    <a:lumMod val="65000"/>
                    <a:lumOff val="35000"/>
                  </a:schemeClr>
                </a:solidFill>
                <a:latin typeface="Arial" pitchFamily="34" charset="0"/>
                <a:cs typeface="Arial" pitchFamily="34" charset="0"/>
              </a:defRPr>
            </a:lvl3pPr>
            <a:lvl4pPr>
              <a:buFont typeface="Courier New" pitchFamily="49" charset="0"/>
              <a:buChar char="o"/>
              <a:defRPr sz="1800">
                <a:solidFill>
                  <a:schemeClr val="tx1">
                    <a:lumMod val="65000"/>
                    <a:lumOff val="35000"/>
                  </a:schemeClr>
                </a:solidFill>
                <a:latin typeface="Arial" pitchFamily="34" charset="0"/>
                <a:cs typeface="Arial" pitchFamily="34" charset="0"/>
              </a:defRPr>
            </a:lvl4pPr>
            <a:lvl5pPr>
              <a:buFont typeface="Courier New" pitchFamily="49" charset="0"/>
              <a:buChar char="o"/>
              <a:defRPr sz="1600">
                <a:solidFill>
                  <a:schemeClr val="tx1">
                    <a:lumMod val="65000"/>
                    <a:lumOff val="35000"/>
                  </a:schemeClr>
                </a:solidFill>
                <a:latin typeface="Arial" pitchFamily="34" charset="0"/>
                <a:cs typeface="Arial" pitchFamily="34" charset="0"/>
              </a:defRPr>
            </a:lvl5pPr>
            <a:extLst/>
          </a:lstStyle>
          <a:p>
            <a:pPr lvl="0" eaLnBrk="1" latinLnBrk="0" hangingPunct="1"/>
            <a:r>
              <a:rPr lang="es-ES" dirty="0"/>
              <a:t>Haga clic para modificar el estilo de texto del patrón</a:t>
            </a:r>
          </a:p>
          <a:p>
            <a:pPr lvl="1" eaLnBrk="1" latinLnBrk="0" hangingPunct="1"/>
            <a:r>
              <a:rPr lang="es-ES" dirty="0"/>
              <a:t>Segundo nivel</a:t>
            </a:r>
          </a:p>
          <a:p>
            <a:pPr lvl="2" eaLnBrk="1" latinLnBrk="0" hangingPunct="1"/>
            <a:r>
              <a:rPr lang="es-ES" dirty="0"/>
              <a:t>Tercer nivel</a:t>
            </a:r>
          </a:p>
          <a:p>
            <a:pPr lvl="3" eaLnBrk="1" latinLnBrk="0" hangingPunct="1"/>
            <a:r>
              <a:rPr lang="es-ES" dirty="0"/>
              <a:t>Cuarto nivel</a:t>
            </a:r>
          </a:p>
          <a:p>
            <a:pPr lvl="4" eaLnBrk="1" latinLnBrk="0" hangingPunct="1"/>
            <a:r>
              <a:rPr lang="es-ES" dirty="0"/>
              <a:t>Quinto nivel</a:t>
            </a:r>
            <a:endParaRPr kumimoji="0" lang="en-US" dirty="0"/>
          </a:p>
        </p:txBody>
      </p:sp>
      <p:sp>
        <p:nvSpPr>
          <p:cNvPr id="4" name="3 Marcador de fecha"/>
          <p:cNvSpPr>
            <a:spLocks noGrp="1"/>
          </p:cNvSpPr>
          <p:nvPr>
            <p:ph type="dt" sz="half" idx="10"/>
          </p:nvPr>
        </p:nvSpPr>
        <p:spPr>
          <a:xfrm>
            <a:off x="6727032" y="4805958"/>
            <a:ext cx="1920240" cy="274320"/>
          </a:xfrm>
          <a:prstGeom prst="rect">
            <a:avLst/>
          </a:prstGeom>
        </p:spPr>
        <p:txBody>
          <a:bodyPr/>
          <a:lstStyle/>
          <a:p>
            <a:fld id="{7B4AF5F9-E14A-4AE0-AFDB-19A5BC5D103E}" type="datetimeFigureOut">
              <a:rPr lang="es-ES" smtClean="0"/>
              <a:pPr/>
              <a:t>13/02/2023</a:t>
            </a:fld>
            <a:endParaRPr lang="es-ES"/>
          </a:p>
        </p:txBody>
      </p:sp>
      <p:sp>
        <p:nvSpPr>
          <p:cNvPr id="5" name="4 Marcador de pie de página"/>
          <p:cNvSpPr>
            <a:spLocks noGrp="1"/>
          </p:cNvSpPr>
          <p:nvPr>
            <p:ph type="ftr" sz="quarter" idx="11"/>
          </p:nvPr>
        </p:nvSpPr>
        <p:spPr>
          <a:xfrm>
            <a:off x="4380083" y="4805958"/>
            <a:ext cx="2350681" cy="273844"/>
          </a:xfrm>
          <a:prstGeom prst="rect">
            <a:avLst/>
          </a:prstGeom>
        </p:spPr>
        <p:txBody>
          <a:bodyPr/>
          <a:lstStyle/>
          <a:p>
            <a:endParaRPr lang="es-ES"/>
          </a:p>
        </p:txBody>
      </p:sp>
      <p:sp>
        <p:nvSpPr>
          <p:cNvPr id="6" name="5 Marcador de número de diapositiva"/>
          <p:cNvSpPr>
            <a:spLocks noGrp="1"/>
          </p:cNvSpPr>
          <p:nvPr>
            <p:ph type="sldNum" sz="quarter" idx="12"/>
          </p:nvPr>
        </p:nvSpPr>
        <p:spPr>
          <a:xfrm>
            <a:off x="8647272" y="4805958"/>
            <a:ext cx="365760" cy="273844"/>
          </a:xfrm>
          <a:prstGeom prst="rect">
            <a:avLst/>
          </a:prstGeom>
        </p:spPr>
        <p:txBody>
          <a:bodyPr/>
          <a:lstStyle/>
          <a:p>
            <a:fld id="{3D0B53D5-0748-4E6D-9090-1CA1BECB820A}" type="slidenum">
              <a:rPr lang="es-ES" smtClean="0"/>
              <a:pPr/>
              <a:t>‹Nº›</a:t>
            </a:fld>
            <a:endParaRPr lang="es-ES"/>
          </a:p>
        </p:txBody>
      </p:sp>
      <p:sp>
        <p:nvSpPr>
          <p:cNvPr id="7" name="6 Título"/>
          <p:cNvSpPr>
            <a:spLocks noGrp="1"/>
          </p:cNvSpPr>
          <p:nvPr>
            <p:ph type="title"/>
          </p:nvPr>
        </p:nvSpPr>
        <p:spPr>
          <a:xfrm>
            <a:off x="467544" y="-20538"/>
            <a:ext cx="8229600" cy="857250"/>
          </a:xfrm>
        </p:spPr>
        <p:txBody>
          <a:bodyPr rtlCol="0">
            <a:noAutofit/>
          </a:bodyPr>
          <a:lstStyle>
            <a:lvl1pPr>
              <a:defRPr sz="2400">
                <a:solidFill>
                  <a:srgbClr val="0070C0"/>
                </a:solidFill>
                <a:latin typeface="Arial" pitchFamily="34" charset="0"/>
                <a:cs typeface="Arial" pitchFamily="34" charset="0"/>
              </a:defRPr>
            </a:lvl1pPr>
            <a:extLst/>
          </a:lstStyle>
          <a:p>
            <a:r>
              <a:rPr kumimoji="0" lang="es-ES" dirty="0"/>
              <a:t>Haga clic para modificar el estilo de título del patrón</a:t>
            </a:r>
            <a:endParaRPr kumimoji="0" lang="en-US" dirty="0"/>
          </a:p>
        </p:txBody>
      </p:sp>
      <p:pic>
        <p:nvPicPr>
          <p:cNvPr id="11" name="10 Imagen" descr="Logo ASTIC - Parte derecha.jpg"/>
          <p:cNvPicPr>
            <a:picLocks noChangeAspect="1"/>
          </p:cNvPicPr>
          <p:nvPr userDrawn="1"/>
        </p:nvPicPr>
        <p:blipFill>
          <a:blip r:embed="rId2" cstate="screen">
            <a:clrChange>
              <a:clrFrom>
                <a:srgbClr val="FFFFFE"/>
              </a:clrFrom>
              <a:clrTo>
                <a:srgbClr val="FFFFFE">
                  <a:alpha val="0"/>
                </a:srgbClr>
              </a:clrTo>
            </a:clrChange>
          </a:blip>
          <a:stretch>
            <a:fillRect/>
          </a:stretch>
        </p:blipFill>
        <p:spPr>
          <a:xfrm>
            <a:off x="8358212" y="123478"/>
            <a:ext cx="648072" cy="648072"/>
          </a:xfrm>
          <a:prstGeom prst="rect">
            <a:avLst/>
          </a:prstGeom>
        </p:spPr>
      </p:pic>
      <p:sp>
        <p:nvSpPr>
          <p:cNvPr id="9" name="8 Rectángulo"/>
          <p:cNvSpPr/>
          <p:nvPr userDrawn="1"/>
        </p:nvSpPr>
        <p:spPr>
          <a:xfrm rot="16200000">
            <a:off x="-2445990" y="2445990"/>
            <a:ext cx="5143500" cy="251520"/>
          </a:xfrm>
          <a:prstGeom prst="rect">
            <a:avLst/>
          </a:prstGeom>
          <a:gradFill flip="none" rotWithShape="1">
            <a:gsLst>
              <a:gs pos="0">
                <a:schemeClr val="accent1">
                  <a:lumMod val="75000"/>
                </a:schemeClr>
              </a:gs>
              <a:gs pos="50000">
                <a:schemeClr val="accent1">
                  <a:shade val="67500"/>
                  <a:satMod val="115000"/>
                </a:schemeClr>
              </a:gs>
              <a:gs pos="100000">
                <a:schemeClr val="accent1">
                  <a:shade val="100000"/>
                  <a:satMod val="115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a:t>ASAMBLEA</a:t>
            </a:r>
            <a:r>
              <a:rPr lang="es-ES" sz="1400" baseline="0" dirty="0"/>
              <a:t> ASTIC 2016.   MADRID, 3 de Junio</a:t>
            </a:r>
            <a:endParaRPr lang="es-ES" sz="1400" dirty="0"/>
          </a:p>
        </p:txBody>
      </p:sp>
    </p:spTree>
  </p:cSld>
  <p:clrMapOvr>
    <a:masterClrMapping/>
  </p:clrMapOvr>
  <p:transition>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2">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722376" y="794784"/>
            <a:ext cx="7772400" cy="1371600"/>
          </a:xfrm>
        </p:spPr>
        <p:txBody>
          <a:bodyPr vert="horz" anchor="b">
            <a:noAutofit/>
            <a:scene3d>
              <a:camera prst="orthographicFront"/>
              <a:lightRig rig="soft" dir="t"/>
            </a:scene3d>
            <a:sp3d prstMaterial="softEdge">
              <a:bevelT w="25400" h="25400"/>
            </a:sp3d>
          </a:bodyPr>
          <a:lstStyle>
            <a:lvl1pPr algn="r">
              <a:buNone/>
              <a:defRPr sz="3600" b="1" cap="none" baseline="0">
                <a:solidFill>
                  <a:schemeClr val="tx1"/>
                </a:solidFill>
                <a:effectLst>
                  <a:outerShdw blurRad="31750" dist="25400" dir="5400000" algn="tl" rotWithShape="0">
                    <a:srgbClr val="000000">
                      <a:alpha val="25000"/>
                    </a:srgbClr>
                  </a:outerShdw>
                </a:effectLst>
              </a:defRPr>
            </a:lvl1pPr>
            <a:extLst/>
          </a:lstStyle>
          <a:p>
            <a:r>
              <a:rPr kumimoji="0" lang="es-ES"/>
              <a:t>Haga clic para modificar el estilo de título del patrón</a:t>
            </a:r>
            <a:endParaRPr kumimoji="0" lang="en-US"/>
          </a:p>
        </p:txBody>
      </p:sp>
      <p:sp>
        <p:nvSpPr>
          <p:cNvPr id="3" name="2 Marcador de texto"/>
          <p:cNvSpPr>
            <a:spLocks noGrp="1"/>
          </p:cNvSpPr>
          <p:nvPr>
            <p:ph type="body" idx="1"/>
          </p:nvPr>
        </p:nvSpPr>
        <p:spPr>
          <a:xfrm>
            <a:off x="3922713" y="2198784"/>
            <a:ext cx="4572000" cy="1091166"/>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s-ES"/>
              <a:t>Haga clic para modificar el estilo de texto del patrón</a:t>
            </a:r>
          </a:p>
        </p:txBody>
      </p:sp>
      <p:sp>
        <p:nvSpPr>
          <p:cNvPr id="7" name="6 Cheurón"/>
          <p:cNvSpPr/>
          <p:nvPr/>
        </p:nvSpPr>
        <p:spPr>
          <a:xfrm>
            <a:off x="3636680" y="2254104"/>
            <a:ext cx="182880" cy="17145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7 Cheurón"/>
          <p:cNvSpPr/>
          <p:nvPr/>
        </p:nvSpPr>
        <p:spPr>
          <a:xfrm>
            <a:off x="3450264" y="2254104"/>
            <a:ext cx="182880" cy="17145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pic>
        <p:nvPicPr>
          <p:cNvPr id="9" name="8 Imagen" descr="Logo ASTIC - Parte derecha.jpg"/>
          <p:cNvPicPr>
            <a:picLocks noChangeAspect="1"/>
          </p:cNvPicPr>
          <p:nvPr userDrawn="1"/>
        </p:nvPicPr>
        <p:blipFill>
          <a:blip r:embed="rId2" cstate="screen">
            <a:clrChange>
              <a:clrFrom>
                <a:srgbClr val="FFFFFE"/>
              </a:clrFrom>
              <a:clrTo>
                <a:srgbClr val="FFFFFE">
                  <a:alpha val="0"/>
                </a:srgbClr>
              </a:clrTo>
            </a:clrChange>
          </a:blip>
          <a:stretch>
            <a:fillRect/>
          </a:stretch>
        </p:blipFill>
        <p:spPr>
          <a:xfrm>
            <a:off x="8358212" y="123478"/>
            <a:ext cx="648072" cy="648072"/>
          </a:xfrm>
          <a:prstGeom prst="rect">
            <a:avLst/>
          </a:prstGeom>
        </p:spPr>
      </p:pic>
      <p:sp>
        <p:nvSpPr>
          <p:cNvPr id="10" name="9 Rectángulo"/>
          <p:cNvSpPr/>
          <p:nvPr userDrawn="1"/>
        </p:nvSpPr>
        <p:spPr>
          <a:xfrm rot="16200000">
            <a:off x="-2445990" y="2445990"/>
            <a:ext cx="5143500" cy="251520"/>
          </a:xfrm>
          <a:prstGeom prst="rect">
            <a:avLst/>
          </a:prstGeom>
          <a:gradFill flip="none" rotWithShape="1">
            <a:gsLst>
              <a:gs pos="0">
                <a:schemeClr val="accent1">
                  <a:lumMod val="75000"/>
                </a:schemeClr>
              </a:gs>
              <a:gs pos="50000">
                <a:schemeClr val="accent1">
                  <a:shade val="67500"/>
                  <a:satMod val="115000"/>
                </a:schemeClr>
              </a:gs>
              <a:gs pos="100000">
                <a:schemeClr val="accent1">
                  <a:shade val="100000"/>
                  <a:satMod val="115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400" dirty="0"/>
          </a:p>
        </p:txBody>
      </p:sp>
      <p:sp>
        <p:nvSpPr>
          <p:cNvPr id="11" name="10 Rectángulo"/>
          <p:cNvSpPr/>
          <p:nvPr userDrawn="1"/>
        </p:nvSpPr>
        <p:spPr>
          <a:xfrm rot="16200000">
            <a:off x="-2446876" y="2436570"/>
            <a:ext cx="5143500" cy="251520"/>
          </a:xfrm>
          <a:prstGeom prst="rect">
            <a:avLst/>
          </a:prstGeom>
          <a:gradFill flip="none" rotWithShape="1">
            <a:gsLst>
              <a:gs pos="0">
                <a:schemeClr val="accent1">
                  <a:lumMod val="75000"/>
                </a:schemeClr>
              </a:gs>
              <a:gs pos="50000">
                <a:schemeClr val="accent1">
                  <a:shade val="67500"/>
                  <a:satMod val="115000"/>
                </a:schemeClr>
              </a:gs>
              <a:gs pos="100000">
                <a:schemeClr val="accent1">
                  <a:shade val="100000"/>
                  <a:satMod val="115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a:t>ASAMBLEA</a:t>
            </a:r>
            <a:r>
              <a:rPr lang="es-ES" sz="1400" baseline="0" dirty="0"/>
              <a:t> ASTIC 2016.   MADRID, 3 de JJUNIO</a:t>
            </a:r>
            <a:endParaRPr lang="es-ES" sz="1400" dirty="0"/>
          </a:p>
        </p:txBody>
      </p:sp>
    </p:spTree>
  </p:cSld>
  <p:clrMapOvr>
    <a:overrideClrMapping bg1="dk1" tx1="lt1" bg2="dk2" tx2="lt2" accent1="accent1" accent2="accent2" accent3="accent3" accent4="accent4" accent5="accent5" accent6="accent6" hlink="hlink" folHlink="folHlink"/>
  </p:clrMapOvr>
  <p:transition>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bg>
      <p:bgRef idx="1002">
        <a:schemeClr val="bg1"/>
      </p:bgRef>
    </p:bg>
    <p:spTree>
      <p:nvGrpSpPr>
        <p:cNvPr id="1" name=""/>
        <p:cNvGrpSpPr/>
        <p:nvPr/>
      </p:nvGrpSpPr>
      <p:grpSpPr>
        <a:xfrm>
          <a:off x="0" y="0"/>
          <a:ext cx="0" cy="0"/>
          <a:chOff x="0" y="0"/>
          <a:chExt cx="0" cy="0"/>
        </a:xfrm>
      </p:grpSpPr>
      <p:sp>
        <p:nvSpPr>
          <p:cNvPr id="3" name="2 Marcador de contenido"/>
          <p:cNvSpPr>
            <a:spLocks noGrp="1"/>
          </p:cNvSpPr>
          <p:nvPr>
            <p:ph sz="half" idx="1"/>
          </p:nvPr>
        </p:nvSpPr>
        <p:spPr>
          <a:xfrm>
            <a:off x="457200" y="1110997"/>
            <a:ext cx="4038600" cy="3394472"/>
          </a:xfrm>
        </p:spPr>
        <p:txBody>
          <a:bodyPr vert="horz">
            <a:normAutofit/>
          </a:bodyPr>
          <a:lstStyle>
            <a:lvl1pPr algn="l" rtl="0" eaLnBrk="1" latinLnBrk="0" hangingPunct="1">
              <a:defRPr kumimoji="0" lang="es-ES" sz="2400" kern="1200" smtClean="0">
                <a:solidFill>
                  <a:schemeClr val="tx1">
                    <a:lumMod val="65000"/>
                    <a:lumOff val="35000"/>
                  </a:schemeClr>
                </a:solidFill>
                <a:latin typeface="Arial" pitchFamily="34" charset="0"/>
                <a:ea typeface="+mn-ea"/>
                <a:cs typeface="Arial" pitchFamily="34" charset="0"/>
              </a:defRPr>
            </a:lvl1pPr>
            <a:lvl2pPr algn="l" rtl="0" eaLnBrk="1" latinLnBrk="0" hangingPunct="1">
              <a:defRPr kumimoji="0" lang="es-ES" sz="2400" kern="1200" smtClean="0">
                <a:solidFill>
                  <a:schemeClr val="tx1">
                    <a:lumMod val="65000"/>
                    <a:lumOff val="35000"/>
                  </a:schemeClr>
                </a:solidFill>
                <a:latin typeface="Arial" pitchFamily="34" charset="0"/>
                <a:ea typeface="+mn-ea"/>
                <a:cs typeface="Arial" pitchFamily="34" charset="0"/>
              </a:defRPr>
            </a:lvl2pPr>
            <a:lvl3pPr algn="l" rtl="0" eaLnBrk="1" latinLnBrk="0" hangingPunct="1">
              <a:defRPr kumimoji="0" lang="es-ES" sz="2400" kern="1200" smtClean="0">
                <a:solidFill>
                  <a:schemeClr val="tx1">
                    <a:lumMod val="65000"/>
                    <a:lumOff val="35000"/>
                  </a:schemeClr>
                </a:solidFill>
                <a:latin typeface="Arial" pitchFamily="34" charset="0"/>
                <a:ea typeface="+mn-ea"/>
                <a:cs typeface="Arial" pitchFamily="34" charset="0"/>
              </a:defRPr>
            </a:lvl3pPr>
            <a:lvl4pPr algn="l" rtl="0" eaLnBrk="1" latinLnBrk="0" hangingPunct="1">
              <a:defRPr kumimoji="0" lang="es-ES" sz="2400" kern="1200" smtClean="0">
                <a:solidFill>
                  <a:schemeClr val="tx1">
                    <a:lumMod val="65000"/>
                    <a:lumOff val="35000"/>
                  </a:schemeClr>
                </a:solidFill>
                <a:latin typeface="Arial" pitchFamily="34" charset="0"/>
                <a:ea typeface="+mn-ea"/>
                <a:cs typeface="Arial" pitchFamily="34" charset="0"/>
              </a:defRPr>
            </a:lvl4pPr>
            <a:lvl5pPr algn="l" rtl="0" eaLnBrk="1" latinLnBrk="0" hangingPunct="1">
              <a:defRPr kumimoji="0" lang="en-US" sz="2400" kern="1200">
                <a:solidFill>
                  <a:schemeClr val="tx1">
                    <a:lumMod val="65000"/>
                    <a:lumOff val="35000"/>
                  </a:schemeClr>
                </a:solidFill>
                <a:latin typeface="Arial" pitchFamily="34" charset="0"/>
                <a:ea typeface="+mn-ea"/>
                <a:cs typeface="Arial" pitchFamily="34" charset="0"/>
              </a:defRPr>
            </a:lvl5pPr>
            <a:extLs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4" name="3 Marcador de contenido"/>
          <p:cNvSpPr>
            <a:spLocks noGrp="1"/>
          </p:cNvSpPr>
          <p:nvPr>
            <p:ph sz="half" idx="2"/>
          </p:nvPr>
        </p:nvSpPr>
        <p:spPr>
          <a:xfrm>
            <a:off x="4648200" y="1110997"/>
            <a:ext cx="4038600" cy="3394472"/>
          </a:xfrm>
        </p:spPr>
        <p:txBody>
          <a:bodyPr vert="horz">
            <a:normAutofit/>
          </a:bodyPr>
          <a:lstStyle>
            <a:lvl1pPr algn="l" rtl="0" eaLnBrk="1" latinLnBrk="0" hangingPunct="1">
              <a:defRPr kumimoji="0" lang="es-ES" sz="2400" kern="1200" smtClean="0">
                <a:solidFill>
                  <a:schemeClr val="tx1">
                    <a:lumMod val="65000"/>
                    <a:lumOff val="35000"/>
                  </a:schemeClr>
                </a:solidFill>
                <a:latin typeface="Arial" pitchFamily="34" charset="0"/>
                <a:ea typeface="+mn-ea"/>
                <a:cs typeface="Arial" pitchFamily="34" charset="0"/>
              </a:defRPr>
            </a:lvl1pPr>
            <a:lvl2pPr algn="l" rtl="0" eaLnBrk="1" latinLnBrk="0" hangingPunct="1">
              <a:defRPr kumimoji="0" lang="es-ES" sz="2400" kern="1200" smtClean="0">
                <a:solidFill>
                  <a:schemeClr val="tx1">
                    <a:lumMod val="65000"/>
                    <a:lumOff val="35000"/>
                  </a:schemeClr>
                </a:solidFill>
                <a:latin typeface="Arial" pitchFamily="34" charset="0"/>
                <a:ea typeface="+mn-ea"/>
                <a:cs typeface="Arial" pitchFamily="34" charset="0"/>
              </a:defRPr>
            </a:lvl2pPr>
            <a:lvl3pPr algn="l" rtl="0" eaLnBrk="1" latinLnBrk="0" hangingPunct="1">
              <a:defRPr kumimoji="0" lang="es-ES" sz="2400" kern="1200" smtClean="0">
                <a:solidFill>
                  <a:schemeClr val="tx1">
                    <a:lumMod val="65000"/>
                    <a:lumOff val="35000"/>
                  </a:schemeClr>
                </a:solidFill>
                <a:latin typeface="Arial" pitchFamily="34" charset="0"/>
                <a:ea typeface="+mn-ea"/>
                <a:cs typeface="Arial" pitchFamily="34" charset="0"/>
              </a:defRPr>
            </a:lvl3pPr>
            <a:lvl4pPr algn="l" rtl="0" eaLnBrk="1" latinLnBrk="0" hangingPunct="1">
              <a:defRPr kumimoji="0" lang="es-ES" sz="2400" kern="1200" smtClean="0">
                <a:solidFill>
                  <a:schemeClr val="tx1">
                    <a:lumMod val="65000"/>
                    <a:lumOff val="35000"/>
                  </a:schemeClr>
                </a:solidFill>
                <a:latin typeface="Arial" pitchFamily="34" charset="0"/>
                <a:ea typeface="+mn-ea"/>
                <a:cs typeface="Arial" pitchFamily="34" charset="0"/>
              </a:defRPr>
            </a:lvl4pPr>
            <a:lvl5pPr algn="l" rtl="0" eaLnBrk="1" latinLnBrk="0" hangingPunct="1">
              <a:defRPr kumimoji="0" lang="en-US" sz="2400" kern="1200">
                <a:solidFill>
                  <a:schemeClr val="tx1">
                    <a:lumMod val="65000"/>
                    <a:lumOff val="35000"/>
                  </a:schemeClr>
                </a:solidFill>
                <a:latin typeface="Arial" pitchFamily="34" charset="0"/>
                <a:ea typeface="+mn-ea"/>
                <a:cs typeface="Arial" pitchFamily="34" charset="0"/>
              </a:defRPr>
            </a:lvl5pPr>
            <a:extLs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8" name="7 Título"/>
          <p:cNvSpPr>
            <a:spLocks noGrp="1"/>
          </p:cNvSpPr>
          <p:nvPr>
            <p:ph type="title"/>
          </p:nvPr>
        </p:nvSpPr>
        <p:spPr/>
        <p:txBody>
          <a:bodyPr vert="horz" rtlCol="0" anchor="ctr">
            <a:noAutofit/>
            <a:scene3d>
              <a:camera prst="orthographicFront"/>
              <a:lightRig rig="soft" dir="t"/>
            </a:scene3d>
            <a:sp3d prstMaterial="softEdge">
              <a:bevelT w="25400" h="25400"/>
            </a:sp3d>
          </a:bodyPr>
          <a:lstStyle>
            <a:lvl1pPr algn="l" rtl="0" eaLnBrk="1" latinLnBrk="0" hangingPunct="1">
              <a:spcBef>
                <a:spcPct val="0"/>
              </a:spcBef>
              <a:buNone/>
              <a:defRPr kumimoji="0" lang="en-US" sz="2400" b="1" kern="1200">
                <a:solidFill>
                  <a:schemeClr val="tx1"/>
                </a:solidFill>
                <a:effectLst>
                  <a:outerShdw blurRad="31750" dist="25400" dir="5400000" algn="tl" rotWithShape="0">
                    <a:srgbClr val="000000">
                      <a:alpha val="25000"/>
                    </a:srgbClr>
                  </a:outerShdw>
                </a:effectLst>
                <a:latin typeface="Arial" pitchFamily="34" charset="0"/>
                <a:ea typeface="+mj-ea"/>
                <a:cs typeface="Arial" pitchFamily="34" charset="0"/>
              </a:defRPr>
            </a:lvl1pPr>
            <a:extLst/>
          </a:lstStyle>
          <a:p>
            <a:r>
              <a:rPr kumimoji="0" lang="es-ES"/>
              <a:t>Haga clic para modificar el estilo de título del patrón</a:t>
            </a:r>
            <a:endParaRPr kumimoji="0" lang="en-US"/>
          </a:p>
        </p:txBody>
      </p:sp>
      <p:pic>
        <p:nvPicPr>
          <p:cNvPr id="9" name="8 Imagen" descr="Logo ASTIC - Parte derecha.jpg"/>
          <p:cNvPicPr>
            <a:picLocks noChangeAspect="1"/>
          </p:cNvPicPr>
          <p:nvPr userDrawn="1"/>
        </p:nvPicPr>
        <p:blipFill>
          <a:blip r:embed="rId2" cstate="screen">
            <a:clrChange>
              <a:clrFrom>
                <a:srgbClr val="FFFFFE"/>
              </a:clrFrom>
              <a:clrTo>
                <a:srgbClr val="FFFFFE">
                  <a:alpha val="0"/>
                </a:srgbClr>
              </a:clrTo>
            </a:clrChange>
          </a:blip>
          <a:stretch>
            <a:fillRect/>
          </a:stretch>
        </p:blipFill>
        <p:spPr>
          <a:xfrm>
            <a:off x="8358212" y="123478"/>
            <a:ext cx="648072" cy="648072"/>
          </a:xfrm>
          <a:prstGeom prst="rect">
            <a:avLst/>
          </a:prstGeom>
        </p:spPr>
      </p:pic>
      <p:sp>
        <p:nvSpPr>
          <p:cNvPr id="6" name="5 Rectángulo"/>
          <p:cNvSpPr/>
          <p:nvPr userDrawn="1"/>
        </p:nvSpPr>
        <p:spPr>
          <a:xfrm rot="16200000">
            <a:off x="-2445990" y="2445990"/>
            <a:ext cx="5143500" cy="251520"/>
          </a:xfrm>
          <a:prstGeom prst="rect">
            <a:avLst/>
          </a:prstGeom>
          <a:gradFill flip="none" rotWithShape="1">
            <a:gsLst>
              <a:gs pos="0">
                <a:schemeClr val="accent1">
                  <a:lumMod val="75000"/>
                </a:schemeClr>
              </a:gs>
              <a:gs pos="50000">
                <a:schemeClr val="accent1">
                  <a:shade val="67500"/>
                  <a:satMod val="115000"/>
                </a:schemeClr>
              </a:gs>
              <a:gs pos="100000">
                <a:schemeClr val="accent1">
                  <a:shade val="100000"/>
                  <a:satMod val="115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a:t>ASAMBLEA</a:t>
            </a:r>
            <a:r>
              <a:rPr lang="es-ES" sz="1400" baseline="0" dirty="0"/>
              <a:t> ASTIC 2015.   MADRID, 29 MAYO</a:t>
            </a:r>
            <a:endParaRPr lang="es-ES" sz="1400" dirty="0"/>
          </a:p>
        </p:txBody>
      </p:sp>
      <p:sp>
        <p:nvSpPr>
          <p:cNvPr id="7" name="6 Rectángulo"/>
          <p:cNvSpPr/>
          <p:nvPr userDrawn="1"/>
        </p:nvSpPr>
        <p:spPr>
          <a:xfrm rot="16200000">
            <a:off x="-2436090" y="2455890"/>
            <a:ext cx="5143500" cy="251520"/>
          </a:xfrm>
          <a:prstGeom prst="rect">
            <a:avLst/>
          </a:prstGeom>
          <a:gradFill flip="none" rotWithShape="1">
            <a:gsLst>
              <a:gs pos="0">
                <a:schemeClr val="accent1">
                  <a:lumMod val="75000"/>
                </a:schemeClr>
              </a:gs>
              <a:gs pos="50000">
                <a:schemeClr val="accent1">
                  <a:shade val="67500"/>
                  <a:satMod val="115000"/>
                </a:schemeClr>
              </a:gs>
              <a:gs pos="100000">
                <a:schemeClr val="accent1">
                  <a:shade val="100000"/>
                  <a:satMod val="115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a:t>ASAMBLEA</a:t>
            </a:r>
            <a:r>
              <a:rPr lang="es-ES" sz="1400" baseline="0" dirty="0"/>
              <a:t> ASTIC 2016.   MADRID, 3 de JJUNIO</a:t>
            </a:r>
            <a:endParaRPr lang="es-ES" sz="1400" dirty="0"/>
          </a:p>
        </p:txBody>
      </p:sp>
    </p:spTree>
  </p:cSld>
  <p:clrMapOvr>
    <a:overrideClrMapping bg1="dk1" tx1="lt1" bg2="dk2" tx2="lt2" accent1="accent1" accent2="accent2" accent3="accent3" accent4="accent4" accent5="accent5" accent6="accent6" hlink="hlink" folHlink="folHlink"/>
  </p:clrMapOvr>
  <p:transition>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bg>
      <p:bgRef idx="1003">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457200" y="204788"/>
            <a:ext cx="8229600" cy="857250"/>
          </a:xfrm>
        </p:spPr>
        <p:txBody>
          <a:bodyPr vert="horz" rtlCol="0" anchor="ctr">
            <a:noAutofit/>
            <a:scene3d>
              <a:camera prst="orthographicFront"/>
              <a:lightRig rig="soft" dir="t"/>
            </a:scene3d>
            <a:sp3d prstMaterial="softEdge">
              <a:bevelT w="25400" h="25400"/>
            </a:sp3d>
          </a:bodyPr>
          <a:lstStyle>
            <a:lvl1pPr algn="l" rtl="0" eaLnBrk="1" latinLnBrk="0" hangingPunct="1">
              <a:spcBef>
                <a:spcPct val="0"/>
              </a:spcBef>
              <a:buNone/>
              <a:defRPr kumimoji="0" lang="en-US" sz="2400" b="1" kern="1200">
                <a:solidFill>
                  <a:srgbClr val="0070C0"/>
                </a:solidFill>
                <a:effectLst>
                  <a:outerShdw blurRad="31750" dist="25400" dir="5400000" algn="tl" rotWithShape="0">
                    <a:srgbClr val="000000">
                      <a:alpha val="25000"/>
                    </a:srgbClr>
                  </a:outerShdw>
                </a:effectLst>
                <a:latin typeface="Arial" pitchFamily="34" charset="0"/>
                <a:ea typeface="+mj-ea"/>
                <a:cs typeface="Arial" pitchFamily="34" charset="0"/>
              </a:defRPr>
            </a:lvl1pPr>
            <a:extLst/>
          </a:lstStyle>
          <a:p>
            <a:r>
              <a:rPr kumimoji="0" lang="es-ES"/>
              <a:t>Haga clic para modificar el estilo de título del patrón</a:t>
            </a:r>
            <a:endParaRPr kumimoji="0" lang="en-US"/>
          </a:p>
        </p:txBody>
      </p:sp>
      <p:sp>
        <p:nvSpPr>
          <p:cNvPr id="3" name="2 Marcador de texto"/>
          <p:cNvSpPr>
            <a:spLocks noGrp="1"/>
          </p:cNvSpPr>
          <p:nvPr>
            <p:ph type="body" idx="1"/>
          </p:nvPr>
        </p:nvSpPr>
        <p:spPr>
          <a:xfrm>
            <a:off x="457200" y="4057650"/>
            <a:ext cx="4040188" cy="5715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a:t>Haga clic para modificar el estilo de texto del patrón</a:t>
            </a:r>
          </a:p>
        </p:txBody>
      </p:sp>
      <p:sp>
        <p:nvSpPr>
          <p:cNvPr id="4" name="3 Marcador de texto"/>
          <p:cNvSpPr>
            <a:spLocks noGrp="1"/>
          </p:cNvSpPr>
          <p:nvPr>
            <p:ph type="body" sz="half" idx="3"/>
          </p:nvPr>
        </p:nvSpPr>
        <p:spPr>
          <a:xfrm>
            <a:off x="4645033" y="4057650"/>
            <a:ext cx="4041775" cy="5715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a:t>Haga clic para modificar el estilo de texto del patrón</a:t>
            </a:r>
          </a:p>
        </p:txBody>
      </p:sp>
      <p:sp>
        <p:nvSpPr>
          <p:cNvPr id="5" name="4 Marcador de contenido"/>
          <p:cNvSpPr>
            <a:spLocks noGrp="1"/>
          </p:cNvSpPr>
          <p:nvPr>
            <p:ph sz="quarter" idx="2"/>
          </p:nvPr>
        </p:nvSpPr>
        <p:spPr>
          <a:xfrm>
            <a:off x="457200" y="1083223"/>
            <a:ext cx="4040188" cy="2956322"/>
          </a:xfrm>
        </p:spPr>
        <p:txBody>
          <a:bodyPr vert="horz">
            <a:normAutofit/>
          </a:bodyPr>
          <a:lstStyle>
            <a:lvl1pPr algn="l" rtl="0" eaLnBrk="1" latinLnBrk="0" hangingPunct="1">
              <a:defRPr kumimoji="0" lang="es-ES" sz="2400" kern="1200" smtClean="0">
                <a:solidFill>
                  <a:schemeClr val="tx1">
                    <a:lumMod val="65000"/>
                    <a:lumOff val="35000"/>
                  </a:schemeClr>
                </a:solidFill>
                <a:latin typeface="Arial" pitchFamily="34" charset="0"/>
                <a:ea typeface="+mn-ea"/>
                <a:cs typeface="Arial" pitchFamily="34" charset="0"/>
              </a:defRPr>
            </a:lvl1pPr>
            <a:lvl2pPr algn="l" rtl="0" eaLnBrk="1" latinLnBrk="0" hangingPunct="1">
              <a:defRPr kumimoji="0" lang="es-ES" sz="2400" kern="1200" smtClean="0">
                <a:solidFill>
                  <a:schemeClr val="tx1">
                    <a:lumMod val="65000"/>
                    <a:lumOff val="35000"/>
                  </a:schemeClr>
                </a:solidFill>
                <a:latin typeface="Arial" pitchFamily="34" charset="0"/>
                <a:ea typeface="+mn-ea"/>
                <a:cs typeface="Arial" pitchFamily="34" charset="0"/>
              </a:defRPr>
            </a:lvl2pPr>
            <a:lvl3pPr algn="l" rtl="0" eaLnBrk="1" latinLnBrk="0" hangingPunct="1">
              <a:defRPr kumimoji="0" lang="es-ES" sz="2400" kern="1200" smtClean="0">
                <a:solidFill>
                  <a:schemeClr val="tx1">
                    <a:lumMod val="65000"/>
                    <a:lumOff val="35000"/>
                  </a:schemeClr>
                </a:solidFill>
                <a:latin typeface="Arial" pitchFamily="34" charset="0"/>
                <a:ea typeface="+mn-ea"/>
                <a:cs typeface="Arial" pitchFamily="34" charset="0"/>
              </a:defRPr>
            </a:lvl3pPr>
            <a:lvl4pPr algn="l" rtl="0" eaLnBrk="1" latinLnBrk="0" hangingPunct="1">
              <a:defRPr kumimoji="0" lang="es-ES" sz="2400" kern="1200" smtClean="0">
                <a:solidFill>
                  <a:schemeClr val="tx1">
                    <a:lumMod val="65000"/>
                    <a:lumOff val="35000"/>
                  </a:schemeClr>
                </a:solidFill>
                <a:latin typeface="Arial" pitchFamily="34" charset="0"/>
                <a:ea typeface="+mn-ea"/>
                <a:cs typeface="Arial" pitchFamily="34" charset="0"/>
              </a:defRPr>
            </a:lvl4pPr>
            <a:lvl5pPr algn="l" rtl="0" eaLnBrk="1" latinLnBrk="0" hangingPunct="1">
              <a:defRPr kumimoji="0" lang="en-US" sz="2400" kern="1200">
                <a:solidFill>
                  <a:schemeClr val="tx1">
                    <a:lumMod val="65000"/>
                    <a:lumOff val="35000"/>
                  </a:schemeClr>
                </a:solidFill>
                <a:latin typeface="Arial" pitchFamily="34" charset="0"/>
                <a:ea typeface="+mn-ea"/>
                <a:cs typeface="Arial" pitchFamily="34" charset="0"/>
              </a:defRPr>
            </a:lvl5pPr>
            <a:extLs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6" name="5 Marcador de contenido"/>
          <p:cNvSpPr>
            <a:spLocks noGrp="1"/>
          </p:cNvSpPr>
          <p:nvPr>
            <p:ph sz="quarter" idx="4"/>
          </p:nvPr>
        </p:nvSpPr>
        <p:spPr>
          <a:xfrm>
            <a:off x="4645033" y="1083223"/>
            <a:ext cx="4041775" cy="2956322"/>
          </a:xfrm>
        </p:spPr>
        <p:txBody>
          <a:bodyPr vert="horz">
            <a:normAutofit/>
          </a:bodyPr>
          <a:lstStyle>
            <a:lvl1pPr algn="l" rtl="0" eaLnBrk="1" latinLnBrk="0" hangingPunct="1">
              <a:spcBef>
                <a:spcPts val="0"/>
              </a:spcBef>
              <a:defRPr kumimoji="0" lang="es-ES" sz="2400" kern="1200" smtClean="0">
                <a:solidFill>
                  <a:schemeClr val="tx1">
                    <a:lumMod val="65000"/>
                    <a:lumOff val="35000"/>
                  </a:schemeClr>
                </a:solidFill>
                <a:latin typeface="Arial" pitchFamily="34" charset="0"/>
                <a:ea typeface="+mn-ea"/>
                <a:cs typeface="Arial" pitchFamily="34" charset="0"/>
              </a:defRPr>
            </a:lvl1pPr>
            <a:lvl2pPr algn="l" rtl="0" eaLnBrk="1" latinLnBrk="0" hangingPunct="1">
              <a:defRPr kumimoji="0" lang="es-ES" sz="2400" kern="1200" smtClean="0">
                <a:solidFill>
                  <a:schemeClr val="tx1">
                    <a:lumMod val="65000"/>
                    <a:lumOff val="35000"/>
                  </a:schemeClr>
                </a:solidFill>
                <a:latin typeface="Arial" pitchFamily="34" charset="0"/>
                <a:ea typeface="+mn-ea"/>
                <a:cs typeface="Arial" pitchFamily="34" charset="0"/>
              </a:defRPr>
            </a:lvl2pPr>
            <a:lvl3pPr algn="l" rtl="0" eaLnBrk="1" latinLnBrk="0" hangingPunct="1">
              <a:defRPr kumimoji="0" lang="es-ES" sz="2400" kern="1200" smtClean="0">
                <a:solidFill>
                  <a:schemeClr val="tx1">
                    <a:lumMod val="65000"/>
                    <a:lumOff val="35000"/>
                  </a:schemeClr>
                </a:solidFill>
                <a:latin typeface="Arial" pitchFamily="34" charset="0"/>
                <a:ea typeface="+mn-ea"/>
                <a:cs typeface="Arial" pitchFamily="34" charset="0"/>
              </a:defRPr>
            </a:lvl3pPr>
            <a:lvl4pPr algn="l" rtl="0" eaLnBrk="1" latinLnBrk="0" hangingPunct="1">
              <a:defRPr kumimoji="0" lang="es-ES" sz="2400" kern="1200" smtClean="0">
                <a:solidFill>
                  <a:schemeClr val="tx1">
                    <a:lumMod val="65000"/>
                    <a:lumOff val="35000"/>
                  </a:schemeClr>
                </a:solidFill>
                <a:latin typeface="Arial" pitchFamily="34" charset="0"/>
                <a:ea typeface="+mn-ea"/>
                <a:cs typeface="Arial" pitchFamily="34" charset="0"/>
              </a:defRPr>
            </a:lvl4pPr>
            <a:lvl5pPr algn="l" rtl="0" eaLnBrk="1" latinLnBrk="0" hangingPunct="1">
              <a:defRPr kumimoji="0" lang="en-US" sz="2400" kern="1200">
                <a:solidFill>
                  <a:schemeClr val="tx1">
                    <a:lumMod val="65000"/>
                    <a:lumOff val="35000"/>
                  </a:schemeClr>
                </a:solidFill>
                <a:latin typeface="Arial" pitchFamily="34" charset="0"/>
                <a:ea typeface="+mn-ea"/>
                <a:cs typeface="Arial" pitchFamily="34" charset="0"/>
              </a:defRPr>
            </a:lvl5pPr>
            <a:extLs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pic>
        <p:nvPicPr>
          <p:cNvPr id="10" name="9 Imagen" descr="Logo ASTIC - Parte derecha.jpg"/>
          <p:cNvPicPr>
            <a:picLocks noChangeAspect="1"/>
          </p:cNvPicPr>
          <p:nvPr userDrawn="1"/>
        </p:nvPicPr>
        <p:blipFill>
          <a:blip r:embed="rId2" cstate="screen">
            <a:clrChange>
              <a:clrFrom>
                <a:srgbClr val="FFFFFE"/>
              </a:clrFrom>
              <a:clrTo>
                <a:srgbClr val="FFFFFE">
                  <a:alpha val="0"/>
                </a:srgbClr>
              </a:clrTo>
            </a:clrChange>
          </a:blip>
          <a:stretch>
            <a:fillRect/>
          </a:stretch>
        </p:blipFill>
        <p:spPr>
          <a:xfrm>
            <a:off x="8358212" y="123478"/>
            <a:ext cx="648072" cy="648072"/>
          </a:xfrm>
          <a:prstGeom prst="rect">
            <a:avLst/>
          </a:prstGeom>
        </p:spPr>
      </p:pic>
      <p:sp>
        <p:nvSpPr>
          <p:cNvPr id="8" name="7 Rectángulo"/>
          <p:cNvSpPr/>
          <p:nvPr userDrawn="1"/>
        </p:nvSpPr>
        <p:spPr>
          <a:xfrm rot="16200000">
            <a:off x="-2445990" y="2445990"/>
            <a:ext cx="5143500" cy="251520"/>
          </a:xfrm>
          <a:prstGeom prst="rect">
            <a:avLst/>
          </a:prstGeom>
          <a:gradFill flip="none" rotWithShape="1">
            <a:gsLst>
              <a:gs pos="0">
                <a:schemeClr val="accent1">
                  <a:lumMod val="75000"/>
                </a:schemeClr>
              </a:gs>
              <a:gs pos="50000">
                <a:schemeClr val="accent1">
                  <a:shade val="67500"/>
                  <a:satMod val="115000"/>
                </a:schemeClr>
              </a:gs>
              <a:gs pos="100000">
                <a:schemeClr val="accent1">
                  <a:shade val="100000"/>
                  <a:satMod val="115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a:t>ASAMBLEA</a:t>
            </a:r>
            <a:r>
              <a:rPr lang="es-ES" sz="1400" baseline="0" dirty="0"/>
              <a:t> ASTIC 2016.   MADRID, 3 de JJUNIO</a:t>
            </a:r>
            <a:endParaRPr lang="es-ES" sz="1400" dirty="0"/>
          </a:p>
        </p:txBody>
      </p:sp>
    </p:spTree>
  </p:cSld>
  <p:clrMapOvr>
    <a:overrideClrMapping bg1="lt1" tx1="dk1" bg2="lt2" tx2="dk2" accent1="accent1" accent2="accent2" accent3="accent3" accent4="accent4" accent5="accent5" accent6="accent6" hlink="hlink" folHlink="folHlink"/>
  </p:clrMapOvr>
  <p:transition>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bg>
      <p:bgRef idx="1002">
        <a:schemeClr val="bg1"/>
      </p:bgRef>
    </p:bg>
    <p:spTree>
      <p:nvGrpSpPr>
        <p:cNvPr id="1" name=""/>
        <p:cNvGrpSpPr/>
        <p:nvPr/>
      </p:nvGrpSpPr>
      <p:grpSpPr>
        <a:xfrm>
          <a:off x="0" y="0"/>
          <a:ext cx="0" cy="0"/>
          <a:chOff x="0" y="0"/>
          <a:chExt cx="0" cy="0"/>
        </a:xfrm>
      </p:grpSpPr>
      <p:sp>
        <p:nvSpPr>
          <p:cNvPr id="6" name="5 Título"/>
          <p:cNvSpPr>
            <a:spLocks noGrp="1"/>
          </p:cNvSpPr>
          <p:nvPr>
            <p:ph type="title"/>
          </p:nvPr>
        </p:nvSpPr>
        <p:spPr/>
        <p:txBody>
          <a:bodyPr vert="horz" rtlCol="0" anchor="ctr">
            <a:noAutofit/>
            <a:scene3d>
              <a:camera prst="orthographicFront"/>
              <a:lightRig rig="soft" dir="t"/>
            </a:scene3d>
            <a:sp3d prstMaterial="softEdge">
              <a:bevelT w="25400" h="25400"/>
            </a:sp3d>
          </a:bodyPr>
          <a:lstStyle>
            <a:lvl1pPr algn="l" rtl="0" eaLnBrk="1" latinLnBrk="0" hangingPunct="1">
              <a:spcBef>
                <a:spcPct val="0"/>
              </a:spcBef>
              <a:buNone/>
              <a:defRPr kumimoji="0" lang="en-US" sz="2400" b="1" kern="1200">
                <a:solidFill>
                  <a:srgbClr val="0070C0"/>
                </a:solidFill>
                <a:effectLst>
                  <a:outerShdw blurRad="31750" dist="25400" dir="5400000" algn="tl" rotWithShape="0">
                    <a:srgbClr val="000000">
                      <a:alpha val="25000"/>
                    </a:srgbClr>
                  </a:outerShdw>
                </a:effectLst>
                <a:latin typeface="Arial" pitchFamily="34" charset="0"/>
                <a:ea typeface="+mj-ea"/>
                <a:cs typeface="Arial" pitchFamily="34" charset="0"/>
              </a:defRPr>
            </a:lvl1pPr>
            <a:extLst/>
          </a:lstStyle>
          <a:p>
            <a:r>
              <a:rPr kumimoji="0" lang="es-ES"/>
              <a:t>Haga clic para modificar el estilo de título del patrón</a:t>
            </a:r>
            <a:endParaRPr kumimoji="0" lang="en-US"/>
          </a:p>
        </p:txBody>
      </p:sp>
      <p:pic>
        <p:nvPicPr>
          <p:cNvPr id="7" name="6 Imagen" descr="Logo ASTIC - Parte derecha.jpg"/>
          <p:cNvPicPr>
            <a:picLocks noChangeAspect="1"/>
          </p:cNvPicPr>
          <p:nvPr userDrawn="1"/>
        </p:nvPicPr>
        <p:blipFill>
          <a:blip r:embed="rId2" cstate="screen">
            <a:clrChange>
              <a:clrFrom>
                <a:srgbClr val="FFFFFE"/>
              </a:clrFrom>
              <a:clrTo>
                <a:srgbClr val="FFFFFE">
                  <a:alpha val="0"/>
                </a:srgbClr>
              </a:clrTo>
            </a:clrChange>
          </a:blip>
          <a:stretch>
            <a:fillRect/>
          </a:stretch>
        </p:blipFill>
        <p:spPr>
          <a:xfrm>
            <a:off x="8358212" y="123478"/>
            <a:ext cx="648072" cy="648072"/>
          </a:xfrm>
          <a:prstGeom prst="rect">
            <a:avLst/>
          </a:prstGeom>
        </p:spPr>
      </p:pic>
      <p:sp>
        <p:nvSpPr>
          <p:cNvPr id="4" name="3 Rectángulo"/>
          <p:cNvSpPr/>
          <p:nvPr userDrawn="1"/>
        </p:nvSpPr>
        <p:spPr>
          <a:xfrm rot="16200000">
            <a:off x="-2445990" y="2445990"/>
            <a:ext cx="5143500" cy="251520"/>
          </a:xfrm>
          <a:prstGeom prst="rect">
            <a:avLst/>
          </a:prstGeom>
          <a:gradFill flip="none" rotWithShape="1">
            <a:gsLst>
              <a:gs pos="0">
                <a:schemeClr val="accent1">
                  <a:lumMod val="75000"/>
                </a:schemeClr>
              </a:gs>
              <a:gs pos="50000">
                <a:schemeClr val="accent1">
                  <a:shade val="67500"/>
                  <a:satMod val="115000"/>
                </a:schemeClr>
              </a:gs>
              <a:gs pos="100000">
                <a:schemeClr val="accent1">
                  <a:shade val="100000"/>
                  <a:satMod val="115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a:t>ASAMBLEA</a:t>
            </a:r>
            <a:r>
              <a:rPr lang="es-ES" sz="1400" baseline="0" dirty="0"/>
              <a:t> ASTIC 2015.   MADRID, 29 MAYO</a:t>
            </a:r>
            <a:endParaRPr lang="es-ES" sz="1400" dirty="0"/>
          </a:p>
        </p:txBody>
      </p:sp>
      <p:sp>
        <p:nvSpPr>
          <p:cNvPr id="5" name="4 Rectángulo"/>
          <p:cNvSpPr/>
          <p:nvPr userDrawn="1"/>
        </p:nvSpPr>
        <p:spPr>
          <a:xfrm rot="16200000">
            <a:off x="-2446876" y="2425453"/>
            <a:ext cx="5143500" cy="251520"/>
          </a:xfrm>
          <a:prstGeom prst="rect">
            <a:avLst/>
          </a:prstGeom>
          <a:gradFill flip="none" rotWithShape="1">
            <a:gsLst>
              <a:gs pos="0">
                <a:schemeClr val="accent1">
                  <a:lumMod val="75000"/>
                </a:schemeClr>
              </a:gs>
              <a:gs pos="50000">
                <a:schemeClr val="accent1">
                  <a:shade val="67500"/>
                  <a:satMod val="115000"/>
                </a:schemeClr>
              </a:gs>
              <a:gs pos="100000">
                <a:schemeClr val="accent1">
                  <a:shade val="100000"/>
                  <a:satMod val="115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a:t>ASAMBLEA</a:t>
            </a:r>
            <a:r>
              <a:rPr lang="es-ES" sz="1400" baseline="0" dirty="0"/>
              <a:t> ASTIC 2016.   MADRID, 3 de JJUNIO</a:t>
            </a:r>
            <a:endParaRPr lang="es-ES" sz="1400" dirty="0"/>
          </a:p>
        </p:txBody>
      </p:sp>
    </p:spTree>
  </p:cSld>
  <p:clrMapOvr>
    <a:overrideClrMapping bg1="dk1" tx1="lt1" bg2="dk2" tx2="lt2" accent1="accent1" accent2="accent2" accent3="accent3" accent4="accent4" accent5="accent5" accent6="accent6" hlink="hlink" folHlink="folHlink"/>
  </p:clrMapOvr>
  <p:transition>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pic>
        <p:nvPicPr>
          <p:cNvPr id="7" name="6 Imagen" descr="Logo ASTIC - Parte derecha.jpg"/>
          <p:cNvPicPr>
            <a:picLocks noChangeAspect="1"/>
          </p:cNvPicPr>
          <p:nvPr userDrawn="1"/>
        </p:nvPicPr>
        <p:blipFill>
          <a:blip r:embed="rId2" cstate="screen">
            <a:clrChange>
              <a:clrFrom>
                <a:srgbClr val="FFFFFE"/>
              </a:clrFrom>
              <a:clrTo>
                <a:srgbClr val="FFFFFE">
                  <a:alpha val="0"/>
                </a:srgbClr>
              </a:clrTo>
            </a:clrChange>
          </a:blip>
          <a:stretch>
            <a:fillRect/>
          </a:stretch>
        </p:blipFill>
        <p:spPr>
          <a:xfrm>
            <a:off x="8358212" y="123478"/>
            <a:ext cx="648072" cy="648072"/>
          </a:xfrm>
          <a:prstGeom prst="rect">
            <a:avLst/>
          </a:prstGeom>
        </p:spPr>
      </p:pic>
      <p:sp>
        <p:nvSpPr>
          <p:cNvPr id="3" name="2 Rectángulo"/>
          <p:cNvSpPr/>
          <p:nvPr userDrawn="1"/>
        </p:nvSpPr>
        <p:spPr>
          <a:xfrm rot="16200000">
            <a:off x="-2445990" y="2445990"/>
            <a:ext cx="5143500" cy="251520"/>
          </a:xfrm>
          <a:prstGeom prst="rect">
            <a:avLst/>
          </a:prstGeom>
          <a:gradFill flip="none" rotWithShape="1">
            <a:gsLst>
              <a:gs pos="0">
                <a:schemeClr val="accent1">
                  <a:lumMod val="75000"/>
                </a:schemeClr>
              </a:gs>
              <a:gs pos="50000">
                <a:schemeClr val="accent1">
                  <a:shade val="67500"/>
                  <a:satMod val="115000"/>
                </a:schemeClr>
              </a:gs>
              <a:gs pos="100000">
                <a:schemeClr val="accent1">
                  <a:shade val="100000"/>
                  <a:satMod val="115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a:t>ASAMBLEA</a:t>
            </a:r>
            <a:r>
              <a:rPr lang="es-ES" sz="1400" baseline="0" dirty="0"/>
              <a:t> ASTIC 2015.   MADRID, 29 MAYO</a:t>
            </a:r>
            <a:endParaRPr lang="es-ES" sz="1400" dirty="0"/>
          </a:p>
        </p:txBody>
      </p:sp>
      <p:sp>
        <p:nvSpPr>
          <p:cNvPr id="4" name="3 Rectángulo"/>
          <p:cNvSpPr/>
          <p:nvPr userDrawn="1"/>
        </p:nvSpPr>
        <p:spPr>
          <a:xfrm rot="16200000">
            <a:off x="-2446876" y="2455890"/>
            <a:ext cx="5143500" cy="251520"/>
          </a:xfrm>
          <a:prstGeom prst="rect">
            <a:avLst/>
          </a:prstGeom>
          <a:gradFill flip="none" rotWithShape="1">
            <a:gsLst>
              <a:gs pos="0">
                <a:schemeClr val="accent1">
                  <a:lumMod val="75000"/>
                </a:schemeClr>
              </a:gs>
              <a:gs pos="50000">
                <a:schemeClr val="accent1">
                  <a:shade val="67500"/>
                  <a:satMod val="115000"/>
                </a:schemeClr>
              </a:gs>
              <a:gs pos="100000">
                <a:schemeClr val="accent1">
                  <a:shade val="100000"/>
                  <a:satMod val="115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a:t>ASAMBLEA</a:t>
            </a:r>
            <a:r>
              <a:rPr lang="es-ES" sz="1400" baseline="0" dirty="0"/>
              <a:t> ASTIC 2016.   MADRID, 3 de Junio</a:t>
            </a:r>
            <a:endParaRPr lang="es-ES" sz="1400" dirty="0"/>
          </a:p>
        </p:txBody>
      </p:sp>
    </p:spTree>
  </p:cSld>
  <p:clrMapOvr>
    <a:masterClrMapping/>
  </p:clrMapOvr>
  <p:transition>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bg>
      <p:bgRef idx="1003">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914400" y="3657600"/>
            <a:ext cx="7481776" cy="342900"/>
          </a:xfrm>
        </p:spPr>
        <p:txBody>
          <a:bodyPr vert="horz" rtlCol="0" anchor="ctr">
            <a:noAutofit/>
            <a:scene3d>
              <a:camera prst="orthographicFront"/>
              <a:lightRig rig="soft" dir="t"/>
            </a:scene3d>
            <a:sp3d prstMaterial="softEdge">
              <a:bevelT w="25400" h="25400"/>
            </a:sp3d>
          </a:bodyPr>
          <a:lstStyle>
            <a:lvl1pPr algn="l" rtl="0" eaLnBrk="1" latinLnBrk="0" hangingPunct="1">
              <a:spcBef>
                <a:spcPct val="0"/>
              </a:spcBef>
              <a:buNone/>
              <a:defRPr kumimoji="0" lang="en-US" sz="2400" b="1" kern="1200">
                <a:solidFill>
                  <a:srgbClr val="0070C0"/>
                </a:solidFill>
                <a:effectLst>
                  <a:outerShdw blurRad="31750" dist="25400" dir="5400000" algn="tl" rotWithShape="0">
                    <a:srgbClr val="000000">
                      <a:alpha val="25000"/>
                    </a:srgbClr>
                  </a:outerShdw>
                </a:effectLst>
                <a:latin typeface="Arial" pitchFamily="34" charset="0"/>
                <a:ea typeface="+mj-ea"/>
                <a:cs typeface="Arial" pitchFamily="34" charset="0"/>
              </a:defRPr>
            </a:lvl1pPr>
            <a:extLst/>
          </a:lstStyle>
          <a:p>
            <a:r>
              <a:rPr kumimoji="0" lang="es-ES"/>
              <a:t>Haga clic para modificar el estilo de título del patrón</a:t>
            </a:r>
            <a:endParaRPr kumimoji="0" lang="en-US"/>
          </a:p>
        </p:txBody>
      </p:sp>
      <p:sp>
        <p:nvSpPr>
          <p:cNvPr id="3" name="2 Marcador de texto"/>
          <p:cNvSpPr>
            <a:spLocks noGrp="1"/>
          </p:cNvSpPr>
          <p:nvPr>
            <p:ph type="body" idx="2"/>
          </p:nvPr>
        </p:nvSpPr>
        <p:spPr>
          <a:xfrm>
            <a:off x="4419600" y="4016327"/>
            <a:ext cx="3974592" cy="685800"/>
          </a:xfrm>
        </p:spPr>
        <p:txBody>
          <a:bodyPr vert="horz" rtlCol="0" anchor="ctr">
            <a:noAutofit/>
            <a:scene3d>
              <a:camera prst="orthographicFront"/>
              <a:lightRig rig="soft" dir="t"/>
            </a:scene3d>
            <a:sp3d prstMaterial="softEdge">
              <a:bevelT w="25400" h="25400"/>
            </a:sp3d>
          </a:bodyPr>
          <a:lstStyle>
            <a:lvl1pPr marL="0" indent="0" algn="l" rtl="0" eaLnBrk="1" latinLnBrk="0" hangingPunct="1">
              <a:spcBef>
                <a:spcPct val="0"/>
              </a:spcBef>
              <a:buNone/>
              <a:defRPr kumimoji="0" lang="es-ES" sz="1800" b="1" kern="1200" smtClean="0">
                <a:solidFill>
                  <a:srgbClr val="0070C0"/>
                </a:solidFill>
                <a:effectLst>
                  <a:outerShdw blurRad="31750" dist="25400" dir="5400000" algn="tl" rotWithShape="0">
                    <a:srgbClr val="000000">
                      <a:alpha val="25000"/>
                    </a:srgbClr>
                  </a:outerShdw>
                </a:effectLst>
                <a:latin typeface="Arial" pitchFamily="34" charset="0"/>
                <a:ea typeface="+mj-ea"/>
                <a:cs typeface="Arial" pitchFamily="34" charset="0"/>
              </a:defRPr>
            </a:lvl1pPr>
            <a:lvl2pPr>
              <a:buNone/>
              <a:defRPr sz="1200"/>
            </a:lvl2pPr>
            <a:lvl3pPr>
              <a:buNone/>
              <a:defRPr sz="1000"/>
            </a:lvl3pPr>
            <a:lvl4pPr>
              <a:buNone/>
              <a:defRPr sz="900"/>
            </a:lvl4pPr>
            <a:lvl5pPr>
              <a:buNone/>
              <a:defRPr sz="900"/>
            </a:lvl5pPr>
            <a:extLst/>
          </a:lstStyle>
          <a:p>
            <a:pPr lvl="0" eaLnBrk="1" latinLnBrk="0" hangingPunct="1"/>
            <a:r>
              <a:rPr kumimoji="0" lang="es-ES"/>
              <a:t>Haga clic para modificar el estilo de texto del patrón</a:t>
            </a:r>
          </a:p>
        </p:txBody>
      </p:sp>
      <p:sp>
        <p:nvSpPr>
          <p:cNvPr id="4" name="3 Marcador de contenido"/>
          <p:cNvSpPr>
            <a:spLocks noGrp="1"/>
          </p:cNvSpPr>
          <p:nvPr>
            <p:ph sz="half" idx="1"/>
          </p:nvPr>
        </p:nvSpPr>
        <p:spPr>
          <a:xfrm>
            <a:off x="914400" y="205740"/>
            <a:ext cx="7479792" cy="3429000"/>
          </a:xfrm>
        </p:spPr>
        <p:txBody>
          <a:bodyPr vert="horz">
            <a:normAutofit/>
          </a:bodyPr>
          <a:lstStyle>
            <a:lvl1pPr algn="l" rtl="0" eaLnBrk="1" latinLnBrk="0" hangingPunct="1">
              <a:defRPr kumimoji="0" lang="es-ES" sz="2400" kern="1200" smtClean="0">
                <a:solidFill>
                  <a:schemeClr val="tx1">
                    <a:lumMod val="65000"/>
                    <a:lumOff val="35000"/>
                  </a:schemeClr>
                </a:solidFill>
                <a:latin typeface="Arial" pitchFamily="34" charset="0"/>
                <a:ea typeface="+mn-ea"/>
                <a:cs typeface="Arial" pitchFamily="34" charset="0"/>
              </a:defRPr>
            </a:lvl1pPr>
            <a:lvl2pPr algn="l" rtl="0" eaLnBrk="1" latinLnBrk="0" hangingPunct="1">
              <a:defRPr kumimoji="0" lang="es-ES" sz="2400" kern="1200" smtClean="0">
                <a:solidFill>
                  <a:schemeClr val="tx1">
                    <a:lumMod val="65000"/>
                    <a:lumOff val="35000"/>
                  </a:schemeClr>
                </a:solidFill>
                <a:latin typeface="Arial" pitchFamily="34" charset="0"/>
                <a:ea typeface="+mn-ea"/>
                <a:cs typeface="Arial" pitchFamily="34" charset="0"/>
              </a:defRPr>
            </a:lvl2pPr>
            <a:lvl3pPr algn="l" rtl="0" eaLnBrk="1" latinLnBrk="0" hangingPunct="1">
              <a:defRPr kumimoji="0" lang="es-ES" sz="2400" kern="1200" smtClean="0">
                <a:solidFill>
                  <a:schemeClr val="tx1">
                    <a:lumMod val="65000"/>
                    <a:lumOff val="35000"/>
                  </a:schemeClr>
                </a:solidFill>
                <a:latin typeface="Arial" pitchFamily="34" charset="0"/>
                <a:ea typeface="+mn-ea"/>
                <a:cs typeface="Arial" pitchFamily="34" charset="0"/>
              </a:defRPr>
            </a:lvl3pPr>
            <a:lvl4pPr algn="l" rtl="0" eaLnBrk="1" latinLnBrk="0" hangingPunct="1">
              <a:defRPr kumimoji="0" lang="es-ES" sz="2400" kern="1200" smtClean="0">
                <a:solidFill>
                  <a:schemeClr val="tx1">
                    <a:lumMod val="65000"/>
                    <a:lumOff val="35000"/>
                  </a:schemeClr>
                </a:solidFill>
                <a:latin typeface="Arial" pitchFamily="34" charset="0"/>
                <a:ea typeface="+mn-ea"/>
                <a:cs typeface="Arial" pitchFamily="34" charset="0"/>
              </a:defRPr>
            </a:lvl4pPr>
            <a:lvl5pPr algn="l" rtl="0" eaLnBrk="1" latinLnBrk="0" hangingPunct="1">
              <a:defRPr kumimoji="0" lang="en-US" sz="2400" kern="1200">
                <a:solidFill>
                  <a:schemeClr val="tx1">
                    <a:lumMod val="65000"/>
                    <a:lumOff val="35000"/>
                  </a:schemeClr>
                </a:solidFill>
                <a:latin typeface="Arial" pitchFamily="34" charset="0"/>
                <a:ea typeface="+mn-ea"/>
                <a:cs typeface="Arial" pitchFamily="34" charset="0"/>
              </a:defRPr>
            </a:lvl5pPr>
            <a:extLs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5" name="4 Marcador de fecha"/>
          <p:cNvSpPr>
            <a:spLocks noGrp="1"/>
          </p:cNvSpPr>
          <p:nvPr>
            <p:ph type="dt" sz="half" idx="10"/>
          </p:nvPr>
        </p:nvSpPr>
        <p:spPr>
          <a:xfrm>
            <a:off x="6727032" y="4805958"/>
            <a:ext cx="1920240" cy="274320"/>
          </a:xfrm>
          <a:prstGeom prst="rect">
            <a:avLst/>
          </a:prstGeom>
        </p:spPr>
        <p:txBody>
          <a:bodyPr/>
          <a:lstStyle/>
          <a:p>
            <a:fld id="{7B4AF5F9-E14A-4AE0-AFDB-19A5BC5D103E}" type="datetimeFigureOut">
              <a:rPr lang="es-ES" smtClean="0"/>
              <a:pPr/>
              <a:t>13/02/2023</a:t>
            </a:fld>
            <a:endParaRPr lang="es-ES"/>
          </a:p>
        </p:txBody>
      </p:sp>
      <p:sp>
        <p:nvSpPr>
          <p:cNvPr id="6" name="5 Marcador de pie de página"/>
          <p:cNvSpPr>
            <a:spLocks noGrp="1"/>
          </p:cNvSpPr>
          <p:nvPr>
            <p:ph type="ftr" sz="quarter" idx="11"/>
          </p:nvPr>
        </p:nvSpPr>
        <p:spPr>
          <a:xfrm>
            <a:off x="4380083" y="4805958"/>
            <a:ext cx="2350681" cy="273844"/>
          </a:xfrm>
          <a:prstGeom prst="rect">
            <a:avLst/>
          </a:prstGeom>
        </p:spPr>
        <p:txBody>
          <a:bodyPr/>
          <a:lstStyle/>
          <a:p>
            <a:endParaRPr lang="es-ES"/>
          </a:p>
        </p:txBody>
      </p:sp>
      <p:sp>
        <p:nvSpPr>
          <p:cNvPr id="7" name="6 Marcador de número de diapositiva"/>
          <p:cNvSpPr>
            <a:spLocks noGrp="1"/>
          </p:cNvSpPr>
          <p:nvPr>
            <p:ph type="sldNum" sz="quarter" idx="12"/>
          </p:nvPr>
        </p:nvSpPr>
        <p:spPr>
          <a:xfrm>
            <a:off x="8647272" y="4805958"/>
            <a:ext cx="365760" cy="273844"/>
          </a:xfrm>
          <a:prstGeom prst="rect">
            <a:avLst/>
          </a:prstGeom>
        </p:spPr>
        <p:txBody>
          <a:bodyPr/>
          <a:lstStyle/>
          <a:p>
            <a:fld id="{3D0B53D5-0748-4E6D-9090-1CA1BECB820A}" type="slidenum">
              <a:rPr lang="es-ES" smtClean="0"/>
              <a:pPr/>
              <a:t>‹Nº›</a:t>
            </a:fld>
            <a:endParaRPr lang="es-ES"/>
          </a:p>
        </p:txBody>
      </p:sp>
      <p:pic>
        <p:nvPicPr>
          <p:cNvPr id="8" name="7 Imagen" descr="Logo ASTIC - Parte derecha.jpg"/>
          <p:cNvPicPr>
            <a:picLocks noChangeAspect="1"/>
          </p:cNvPicPr>
          <p:nvPr userDrawn="1"/>
        </p:nvPicPr>
        <p:blipFill>
          <a:blip r:embed="rId2" cstate="screen">
            <a:clrChange>
              <a:clrFrom>
                <a:srgbClr val="FFFFFE"/>
              </a:clrFrom>
              <a:clrTo>
                <a:srgbClr val="FFFFFE">
                  <a:alpha val="0"/>
                </a:srgbClr>
              </a:clrTo>
            </a:clrChange>
          </a:blip>
          <a:stretch>
            <a:fillRect/>
          </a:stretch>
        </p:blipFill>
        <p:spPr>
          <a:xfrm>
            <a:off x="8358212" y="123478"/>
            <a:ext cx="648072" cy="648072"/>
          </a:xfrm>
          <a:prstGeom prst="rect">
            <a:avLst/>
          </a:prstGeom>
        </p:spPr>
      </p:pic>
      <p:sp>
        <p:nvSpPr>
          <p:cNvPr id="9" name="8 Rectángulo"/>
          <p:cNvSpPr/>
          <p:nvPr userDrawn="1"/>
        </p:nvSpPr>
        <p:spPr>
          <a:xfrm rot="16200000">
            <a:off x="-2445990" y="2445990"/>
            <a:ext cx="5143500" cy="251520"/>
          </a:xfrm>
          <a:prstGeom prst="rect">
            <a:avLst/>
          </a:prstGeom>
          <a:gradFill flip="none" rotWithShape="1">
            <a:gsLst>
              <a:gs pos="0">
                <a:schemeClr val="accent1">
                  <a:lumMod val="75000"/>
                </a:schemeClr>
              </a:gs>
              <a:gs pos="50000">
                <a:schemeClr val="accent1">
                  <a:shade val="67500"/>
                  <a:satMod val="115000"/>
                </a:schemeClr>
              </a:gs>
              <a:gs pos="100000">
                <a:schemeClr val="accent1">
                  <a:shade val="100000"/>
                  <a:satMod val="115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a:t>ASAMBLEA</a:t>
            </a:r>
            <a:r>
              <a:rPr lang="es-ES" sz="1400" baseline="0" dirty="0"/>
              <a:t> ASTIC 2015.   MADRID, 29 MAYO</a:t>
            </a:r>
            <a:endParaRPr lang="es-ES" sz="1400" dirty="0"/>
          </a:p>
        </p:txBody>
      </p:sp>
      <p:sp>
        <p:nvSpPr>
          <p:cNvPr id="10" name="9 Rectángulo"/>
          <p:cNvSpPr/>
          <p:nvPr userDrawn="1"/>
        </p:nvSpPr>
        <p:spPr>
          <a:xfrm rot="16200000">
            <a:off x="-2482501" y="2425453"/>
            <a:ext cx="5143500" cy="251520"/>
          </a:xfrm>
          <a:prstGeom prst="rect">
            <a:avLst/>
          </a:prstGeom>
          <a:gradFill flip="none" rotWithShape="1">
            <a:gsLst>
              <a:gs pos="0">
                <a:schemeClr val="accent1">
                  <a:lumMod val="75000"/>
                </a:schemeClr>
              </a:gs>
              <a:gs pos="50000">
                <a:schemeClr val="accent1">
                  <a:shade val="67500"/>
                  <a:satMod val="115000"/>
                </a:schemeClr>
              </a:gs>
              <a:gs pos="100000">
                <a:schemeClr val="accent1">
                  <a:shade val="100000"/>
                  <a:satMod val="115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a:t>ASAMBLEA</a:t>
            </a:r>
            <a:r>
              <a:rPr lang="es-ES" sz="1400" baseline="0" dirty="0"/>
              <a:t> ASTIC 2016.   MADRID, 3 de JJUNIO</a:t>
            </a:r>
            <a:endParaRPr lang="es-ES" sz="1400" dirty="0"/>
          </a:p>
        </p:txBody>
      </p:sp>
    </p:spTree>
  </p:cSld>
  <p:clrMapOvr>
    <a:overrideClrMapping bg1="lt1" tx1="dk1" bg2="lt2" tx2="dk2" accent1="accent1" accent2="accent2" accent3="accent3" accent4="accent4" accent5="accent5" accent6="accent6" hlink="hlink" folHlink="folHlink"/>
  </p:clrMapOvr>
  <p:transition>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bg>
      <p:bgRef idx="1002">
        <a:schemeClr val="bg1"/>
      </p:bgRef>
    </p:bg>
    <p:spTree>
      <p:nvGrpSpPr>
        <p:cNvPr id="1" name=""/>
        <p:cNvGrpSpPr/>
        <p:nvPr/>
      </p:nvGrpSpPr>
      <p:grpSpPr>
        <a:xfrm>
          <a:off x="0" y="0"/>
          <a:ext cx="0" cy="0"/>
          <a:chOff x="0" y="0"/>
          <a:chExt cx="0" cy="0"/>
        </a:xfrm>
      </p:grpSpPr>
      <p:sp>
        <p:nvSpPr>
          <p:cNvPr id="4" name="3 Marcador de texto"/>
          <p:cNvSpPr>
            <a:spLocks noGrp="1"/>
          </p:cNvSpPr>
          <p:nvPr>
            <p:ph type="body" sz="half" idx="2"/>
          </p:nvPr>
        </p:nvSpPr>
        <p:spPr>
          <a:xfrm>
            <a:off x="1141232" y="4082552"/>
            <a:ext cx="7162800" cy="486174"/>
          </a:xfrm>
        </p:spPr>
        <p:txBody>
          <a:bodyPr vert="horz" rtlCol="0" anchor="ctr">
            <a:noAutofit/>
            <a:scene3d>
              <a:camera prst="orthographicFront"/>
              <a:lightRig rig="soft" dir="t"/>
            </a:scene3d>
            <a:sp3d prstMaterial="softEdge">
              <a:bevelT w="25400" h="25400"/>
            </a:sp3d>
          </a:bodyPr>
          <a:lstStyle>
            <a:lvl1pPr marL="0" marR="18288" indent="0" algn="l" rtl="0" eaLnBrk="1" latinLnBrk="0" hangingPunct="1">
              <a:spcBef>
                <a:spcPct val="0"/>
              </a:spcBef>
              <a:buNone/>
              <a:defRPr kumimoji="0" lang="es-ES" sz="1800" b="1" kern="1200" smtClean="0">
                <a:solidFill>
                  <a:srgbClr val="0070C0"/>
                </a:solidFill>
                <a:effectLst>
                  <a:outerShdw blurRad="31750" dist="25400" dir="5400000" algn="tl" rotWithShape="0">
                    <a:srgbClr val="000000">
                      <a:alpha val="25000"/>
                    </a:srgbClr>
                  </a:outerShdw>
                </a:effectLst>
                <a:latin typeface="Arial" pitchFamily="34" charset="0"/>
                <a:ea typeface="+mj-ea"/>
                <a:cs typeface="Arial" pitchFamily="34" charset="0"/>
              </a:defRPr>
            </a:lvl1pPr>
            <a:lvl2pPr>
              <a:defRPr sz="1200"/>
            </a:lvl2pPr>
            <a:lvl3pPr>
              <a:defRPr sz="1000"/>
            </a:lvl3pPr>
            <a:lvl4pPr>
              <a:defRPr sz="900"/>
            </a:lvl4pPr>
            <a:lvl5pPr>
              <a:defRPr sz="900"/>
            </a:lvl5pPr>
            <a:extLst/>
          </a:lstStyle>
          <a:p>
            <a:pPr lvl="0" eaLnBrk="1" latinLnBrk="0" hangingPunct="1"/>
            <a:r>
              <a:rPr kumimoji="0" lang="es-ES"/>
              <a:t>Haga clic para modificar el estilo de texto del patrón</a:t>
            </a:r>
          </a:p>
        </p:txBody>
      </p:sp>
      <p:sp>
        <p:nvSpPr>
          <p:cNvPr id="3" name="2 Marcador de posición de imagen"/>
          <p:cNvSpPr>
            <a:spLocks noGrp="1"/>
          </p:cNvSpPr>
          <p:nvPr>
            <p:ph type="pic" idx="1"/>
          </p:nvPr>
        </p:nvSpPr>
        <p:spPr>
          <a:xfrm>
            <a:off x="228600" y="142476"/>
            <a:ext cx="8686800" cy="329184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s-ES"/>
              <a:t>Haga clic en el icono para agregar una imagen</a:t>
            </a:r>
            <a:endParaRPr kumimoji="0" lang="en-US" dirty="0"/>
          </a:p>
        </p:txBody>
      </p:sp>
      <p:sp>
        <p:nvSpPr>
          <p:cNvPr id="5" name="4 Marcador de fecha"/>
          <p:cNvSpPr>
            <a:spLocks noGrp="1"/>
          </p:cNvSpPr>
          <p:nvPr>
            <p:ph type="dt" sz="half" idx="10"/>
          </p:nvPr>
        </p:nvSpPr>
        <p:spPr>
          <a:xfrm>
            <a:off x="6727032" y="4805958"/>
            <a:ext cx="1920240" cy="274320"/>
          </a:xfrm>
          <a:prstGeom prst="rect">
            <a:avLst/>
          </a:prstGeom>
        </p:spPr>
        <p:txBody>
          <a:bodyPr/>
          <a:lstStyle>
            <a:lvl1pPr>
              <a:defRPr>
                <a:solidFill>
                  <a:schemeClr val="tx1"/>
                </a:solidFill>
              </a:defRPr>
            </a:lvl1pPr>
            <a:extLst/>
          </a:lstStyle>
          <a:p>
            <a:fld id="{7B4AF5F9-E14A-4AE0-AFDB-19A5BC5D103E}" type="datetimeFigureOut">
              <a:rPr lang="es-ES" smtClean="0"/>
              <a:pPr/>
              <a:t>13/02/2023</a:t>
            </a:fld>
            <a:endParaRPr lang="es-ES"/>
          </a:p>
        </p:txBody>
      </p:sp>
      <p:sp>
        <p:nvSpPr>
          <p:cNvPr id="6" name="5 Marcador de pie de página"/>
          <p:cNvSpPr>
            <a:spLocks noGrp="1"/>
          </p:cNvSpPr>
          <p:nvPr>
            <p:ph type="ftr" sz="quarter" idx="11"/>
          </p:nvPr>
        </p:nvSpPr>
        <p:spPr>
          <a:xfrm>
            <a:off x="4380083" y="4805958"/>
            <a:ext cx="2350681" cy="273844"/>
          </a:xfrm>
          <a:prstGeom prst="rect">
            <a:avLst/>
          </a:prstGeom>
        </p:spPr>
        <p:txBody>
          <a:bodyPr/>
          <a:lstStyle>
            <a:lvl1pPr>
              <a:defRPr>
                <a:solidFill>
                  <a:schemeClr val="tx1"/>
                </a:solidFill>
              </a:defRPr>
            </a:lvl1pPr>
            <a:extLst/>
          </a:lstStyle>
          <a:p>
            <a:r>
              <a:rPr lang="es-ES"/>
              <a:t>ASAMBLEA ASTIC 2013</a:t>
            </a:r>
            <a:endParaRPr lang="es-ES" dirty="0"/>
          </a:p>
        </p:txBody>
      </p:sp>
      <p:sp>
        <p:nvSpPr>
          <p:cNvPr id="7" name="6 Marcador de número de diapositiva"/>
          <p:cNvSpPr>
            <a:spLocks noGrp="1"/>
          </p:cNvSpPr>
          <p:nvPr>
            <p:ph type="sldNum" sz="quarter" idx="12"/>
          </p:nvPr>
        </p:nvSpPr>
        <p:spPr>
          <a:xfrm>
            <a:off x="8647272" y="4805958"/>
            <a:ext cx="365760" cy="273844"/>
          </a:xfrm>
          <a:prstGeom prst="rect">
            <a:avLst/>
          </a:prstGeom>
        </p:spPr>
        <p:txBody>
          <a:bodyPr/>
          <a:lstStyle>
            <a:lvl1pPr>
              <a:defRPr>
                <a:solidFill>
                  <a:schemeClr val="tx1"/>
                </a:solidFill>
              </a:defRPr>
            </a:lvl1pPr>
            <a:extLst/>
          </a:lstStyle>
          <a:p>
            <a:fld id="{3D0B53D5-0748-4E6D-9090-1CA1BECB820A}" type="slidenum">
              <a:rPr lang="es-ES" smtClean="0"/>
              <a:pPr/>
              <a:t>‹Nº›</a:t>
            </a:fld>
            <a:endParaRPr lang="es-ES"/>
          </a:p>
        </p:txBody>
      </p:sp>
      <p:sp>
        <p:nvSpPr>
          <p:cNvPr id="2" name="1 Título"/>
          <p:cNvSpPr>
            <a:spLocks noGrp="1"/>
          </p:cNvSpPr>
          <p:nvPr>
            <p:ph type="title"/>
          </p:nvPr>
        </p:nvSpPr>
        <p:spPr>
          <a:xfrm>
            <a:off x="228600" y="3648842"/>
            <a:ext cx="8075432" cy="422004"/>
          </a:xfrm>
        </p:spPr>
        <p:txBody>
          <a:bodyPr vert="horz" rtlCol="0" anchor="ctr">
            <a:noAutofit/>
            <a:scene3d>
              <a:camera prst="orthographicFront"/>
              <a:lightRig rig="soft" dir="t"/>
            </a:scene3d>
            <a:sp3d prstMaterial="softEdge">
              <a:bevelT w="25400" h="25400"/>
            </a:sp3d>
          </a:bodyPr>
          <a:lstStyle>
            <a:lvl1pPr marR="0" algn="l" rtl="0" eaLnBrk="1" latinLnBrk="0" hangingPunct="1">
              <a:spcBef>
                <a:spcPct val="0"/>
              </a:spcBef>
              <a:buNone/>
              <a:defRPr kumimoji="0" lang="en-US" sz="2400" b="1" kern="1200">
                <a:solidFill>
                  <a:srgbClr val="0070C0"/>
                </a:solidFill>
                <a:effectLst>
                  <a:outerShdw blurRad="31750" dist="25400" dir="5400000" algn="tl" rotWithShape="0">
                    <a:srgbClr val="000000">
                      <a:alpha val="25000"/>
                    </a:srgbClr>
                  </a:outerShdw>
                </a:effectLst>
                <a:latin typeface="Arial" pitchFamily="34" charset="0"/>
                <a:ea typeface="+mj-ea"/>
                <a:cs typeface="Arial" pitchFamily="34" charset="0"/>
              </a:defRPr>
            </a:lvl1pPr>
            <a:extLst/>
          </a:lstStyle>
          <a:p>
            <a:r>
              <a:rPr kumimoji="0" lang="es-ES"/>
              <a:t>Haga clic para modificar el estilo de título del patrón</a:t>
            </a:r>
            <a:endParaRPr kumimoji="0" lang="en-US"/>
          </a:p>
        </p:txBody>
      </p:sp>
      <p:sp>
        <p:nvSpPr>
          <p:cNvPr id="8" name="7 Forma libre"/>
          <p:cNvSpPr>
            <a:spLocks/>
          </p:cNvSpPr>
          <p:nvPr/>
        </p:nvSpPr>
        <p:spPr bwMode="auto">
          <a:xfrm>
            <a:off x="499273" y="4458704"/>
            <a:ext cx="4940624" cy="69080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8 Forma libre"/>
          <p:cNvSpPr>
            <a:spLocks/>
          </p:cNvSpPr>
          <p:nvPr/>
        </p:nvSpPr>
        <p:spPr bwMode="auto">
          <a:xfrm>
            <a:off x="485717" y="4454260"/>
            <a:ext cx="3690451" cy="700088"/>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9 Triángulo rectángulo"/>
          <p:cNvSpPr>
            <a:spLocks/>
          </p:cNvSpPr>
          <p:nvPr/>
        </p:nvSpPr>
        <p:spPr bwMode="auto">
          <a:xfrm>
            <a:off x="-6042" y="4343441"/>
            <a:ext cx="3402314" cy="810651"/>
          </a:xfrm>
          <a:prstGeom prst="rtTriangle">
            <a:avLst/>
          </a:prstGeom>
          <a:blipFill>
            <a:blip r:embed="rId2" cstate="screen">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10 Conector recto"/>
          <p:cNvCxnSpPr/>
          <p:nvPr/>
        </p:nvCxnSpPr>
        <p:spPr>
          <a:xfrm>
            <a:off x="-9235" y="4340809"/>
            <a:ext cx="3405509" cy="813287"/>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11 Cheurón"/>
          <p:cNvSpPr/>
          <p:nvPr/>
        </p:nvSpPr>
        <p:spPr>
          <a:xfrm>
            <a:off x="8664112" y="3741330"/>
            <a:ext cx="182880" cy="17145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12 Cheurón"/>
          <p:cNvSpPr/>
          <p:nvPr/>
        </p:nvSpPr>
        <p:spPr>
          <a:xfrm>
            <a:off x="8477696" y="3741330"/>
            <a:ext cx="182880" cy="17145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pic>
        <p:nvPicPr>
          <p:cNvPr id="14" name="13 Imagen" descr="Logo ASTIC - Parte derecha.jpg"/>
          <p:cNvPicPr>
            <a:picLocks noChangeAspect="1"/>
          </p:cNvPicPr>
          <p:nvPr userDrawn="1"/>
        </p:nvPicPr>
        <p:blipFill>
          <a:blip r:embed="rId3" cstate="screen">
            <a:clrChange>
              <a:clrFrom>
                <a:srgbClr val="FFFFFE"/>
              </a:clrFrom>
              <a:clrTo>
                <a:srgbClr val="FFFFFE">
                  <a:alpha val="0"/>
                </a:srgbClr>
              </a:clrTo>
            </a:clrChange>
          </a:blip>
          <a:stretch>
            <a:fillRect/>
          </a:stretch>
        </p:blipFill>
        <p:spPr>
          <a:xfrm>
            <a:off x="8358212" y="123478"/>
            <a:ext cx="648072" cy="648072"/>
          </a:xfrm>
          <a:prstGeom prst="rect">
            <a:avLst/>
          </a:prstGeom>
        </p:spPr>
      </p:pic>
    </p:spTree>
  </p:cSld>
  <p:clrMapOvr>
    <a:overrideClrMapping bg1="dk1" tx1="lt1" bg2="dk2" tx2="lt2" accent1="accent1" accent2="accent2" accent3="accent3" accent4="accent4" accent5="accent5" accent6="accent6" hlink="hlink" folHlink="folHlink"/>
  </p:clrMapOvr>
  <p:transition>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12 Forma libre"/>
          <p:cNvSpPr>
            <a:spLocks/>
          </p:cNvSpPr>
          <p:nvPr/>
        </p:nvSpPr>
        <p:spPr bwMode="auto">
          <a:xfrm>
            <a:off x="499273" y="4590645"/>
            <a:ext cx="4940624" cy="558864"/>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bg2">
              <a:lumMod val="7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Forma libre"/>
          <p:cNvSpPr>
            <a:spLocks/>
          </p:cNvSpPr>
          <p:nvPr/>
        </p:nvSpPr>
        <p:spPr bwMode="auto">
          <a:xfrm>
            <a:off x="485717" y="4587976"/>
            <a:ext cx="3690451" cy="566372"/>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chemeClr val="bg1">
              <a:lumMod val="5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13 Triángulo rectángulo"/>
          <p:cNvSpPr>
            <a:spLocks/>
          </p:cNvSpPr>
          <p:nvPr/>
        </p:nvSpPr>
        <p:spPr bwMode="auto">
          <a:xfrm>
            <a:off x="-6042" y="4498273"/>
            <a:ext cx="3402314" cy="655818"/>
          </a:xfrm>
          <a:prstGeom prst="rtTriangle">
            <a:avLst/>
          </a:prstGeom>
          <a:blipFill>
            <a:blip r:embed="rId13" cstate="screen">
              <a:alphaModFix amt="50000"/>
              <a:lum bright="23000" contrast="31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sp>
        <p:nvSpPr>
          <p:cNvPr id="9" name="8 Marcador de título"/>
          <p:cNvSpPr>
            <a:spLocks noGrp="1"/>
          </p:cNvSpPr>
          <p:nvPr>
            <p:ph type="title"/>
          </p:nvPr>
        </p:nvSpPr>
        <p:spPr>
          <a:xfrm>
            <a:off x="457200" y="-20538"/>
            <a:ext cx="8229600" cy="857250"/>
          </a:xfrm>
          <a:prstGeom prst="rect">
            <a:avLst/>
          </a:prstGeom>
        </p:spPr>
        <p:txBody>
          <a:bodyPr vert="horz" rtlCol="0" anchor="ctr">
            <a:noAutofit/>
            <a:scene3d>
              <a:camera prst="orthographicFront"/>
              <a:lightRig rig="soft" dir="t"/>
            </a:scene3d>
            <a:sp3d prstMaterial="softEdge">
              <a:bevelT w="25400" h="25400"/>
            </a:sp3d>
          </a:bodyPr>
          <a:lstStyle/>
          <a:p>
            <a:r>
              <a:rPr kumimoji="0" lang="es-ES"/>
              <a:t>Haga clic para modificar el estilo de título del patrón</a:t>
            </a:r>
            <a:endParaRPr kumimoji="0" lang="en-US"/>
          </a:p>
        </p:txBody>
      </p:sp>
      <p:sp>
        <p:nvSpPr>
          <p:cNvPr id="30" name="29 Marcador de texto"/>
          <p:cNvSpPr>
            <a:spLocks noGrp="1"/>
          </p:cNvSpPr>
          <p:nvPr>
            <p:ph type="body" idx="1"/>
          </p:nvPr>
        </p:nvSpPr>
        <p:spPr>
          <a:xfrm>
            <a:off x="457200" y="987575"/>
            <a:ext cx="8229600" cy="3600400"/>
          </a:xfrm>
          <a:prstGeom prst="rect">
            <a:avLst/>
          </a:prstGeom>
        </p:spPr>
        <p:txBody>
          <a:bodyPr vert="horz">
            <a:normAutofit/>
          </a:bodyPr>
          <a:lstStyle/>
          <a:p>
            <a:pPr lvl="0" eaLnBrk="1" latinLnBrk="0" hangingPunct="1"/>
            <a:r>
              <a:rPr kumimoji="0" lang="es-ES" dirty="0"/>
              <a:t>Haga clic para modificar el estilo de texto del patrón</a:t>
            </a:r>
          </a:p>
          <a:p>
            <a:pPr lvl="1" eaLnBrk="1" latinLnBrk="0" hangingPunct="1"/>
            <a:r>
              <a:rPr kumimoji="0" lang="es-ES" dirty="0"/>
              <a:t>Segundo nivel</a:t>
            </a:r>
          </a:p>
          <a:p>
            <a:pPr lvl="2" eaLnBrk="1" latinLnBrk="0" hangingPunct="1"/>
            <a:r>
              <a:rPr kumimoji="0" lang="es-ES" dirty="0"/>
              <a:t>Tercer nivel</a:t>
            </a:r>
          </a:p>
          <a:p>
            <a:pPr lvl="3" eaLnBrk="1" latinLnBrk="0" hangingPunct="1"/>
            <a:r>
              <a:rPr kumimoji="0" lang="es-ES" dirty="0"/>
              <a:t>Cuarto nivel</a:t>
            </a:r>
          </a:p>
          <a:p>
            <a:pPr lvl="4" eaLnBrk="1" latinLnBrk="0" hangingPunct="1"/>
            <a:r>
              <a:rPr kumimoji="0" lang="es-ES" dirty="0"/>
              <a:t>Quinto nivel</a:t>
            </a:r>
            <a:endParaRPr kumimoji="0" lang="en-US" dirty="0"/>
          </a:p>
        </p:txBody>
      </p:sp>
      <p:sp>
        <p:nvSpPr>
          <p:cNvPr id="11" name="10 CuadroTexto"/>
          <p:cNvSpPr txBox="1"/>
          <p:nvPr/>
        </p:nvSpPr>
        <p:spPr>
          <a:xfrm rot="16200000">
            <a:off x="-2443837" y="2440943"/>
            <a:ext cx="5143501" cy="261610"/>
          </a:xfrm>
          <a:prstGeom prst="rect">
            <a:avLst/>
          </a:prstGeom>
          <a:gradFill flip="none" rotWithShape="1">
            <a:gsLst>
              <a:gs pos="0">
                <a:srgbClr val="0070C0"/>
              </a:gs>
              <a:gs pos="50000">
                <a:schemeClr val="accent1">
                  <a:tint val="44500"/>
                  <a:satMod val="160000"/>
                </a:schemeClr>
              </a:gs>
              <a:gs pos="100000">
                <a:schemeClr val="accent1">
                  <a:tint val="23500"/>
                  <a:satMod val="160000"/>
                </a:schemeClr>
              </a:gs>
            </a:gsLst>
            <a:lin ang="10800000" scaled="0"/>
            <a:tileRect/>
          </a:gradFill>
        </p:spPr>
        <p:txBody>
          <a:bodyPr wrap="square" rtlCol="0">
            <a:spAutoFit/>
          </a:bodyPr>
          <a:lstStyle/>
          <a:p>
            <a:pPr algn="ctr"/>
            <a:r>
              <a:rPr lang="es-ES" sz="1050" dirty="0">
                <a:solidFill>
                  <a:schemeClr val="bg1">
                    <a:lumMod val="50000"/>
                  </a:schemeClr>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ASAMBLEA</a:t>
            </a:r>
            <a:r>
              <a:rPr lang="es-ES" sz="1050" baseline="0" dirty="0">
                <a:solidFill>
                  <a:schemeClr val="bg1">
                    <a:lumMod val="50000"/>
                  </a:schemeClr>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 ASTIC 2014 .  CÁDIZ  6 DE JUNIO DE 2014</a:t>
            </a:r>
            <a:endParaRPr lang="es-ES" sz="1050" dirty="0">
              <a:solidFill>
                <a:schemeClr val="bg1">
                  <a:lumMod val="50000"/>
                </a:schemeClr>
              </a:solidFill>
              <a:effectLst>
                <a:outerShdw blurRad="38100" dist="38100" dir="2700000" algn="tl">
                  <a:srgbClr val="000000">
                    <a:alpha val="43137"/>
                  </a:srgbClr>
                </a:outerShdw>
              </a:effectLst>
              <a:latin typeface="Verdana" pitchFamily="34" charset="0"/>
              <a:ea typeface="Verdana" pitchFamily="34" charset="0"/>
              <a:cs typeface="Verdana" pitchFamily="34" charset="0"/>
            </a:endParaRP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ransition>
    <p:fade thruBlk="1"/>
  </p:transition>
  <p:txStyles>
    <p:titleStyle>
      <a:lvl1pPr algn="l" rtl="0" eaLnBrk="1" latinLnBrk="0" hangingPunct="1">
        <a:spcBef>
          <a:spcPct val="0"/>
        </a:spcBef>
        <a:buNone/>
        <a:defRPr kumimoji="0" lang="en-US" sz="2400" b="1" kern="1200">
          <a:solidFill>
            <a:schemeClr val="accent4">
              <a:lumMod val="75000"/>
            </a:schemeClr>
          </a:solidFill>
          <a:effectLst>
            <a:outerShdw blurRad="31750" dist="25400" dir="5400000" algn="tl" rotWithShape="0">
              <a:srgbClr val="000000">
                <a:alpha val="25000"/>
              </a:srgbClr>
            </a:outerShdw>
          </a:effectLst>
          <a:latin typeface="Arial" pitchFamily="34" charset="0"/>
          <a:ea typeface="+mj-ea"/>
          <a:cs typeface="Arial" pitchFamily="34" charset="0"/>
        </a:defRPr>
      </a:lvl1pPr>
      <a:extLst/>
    </p:titleStyle>
    <p:bodyStyle>
      <a:lvl1pPr marL="365760" indent="-256032" algn="l" rtl="0" eaLnBrk="1" latinLnBrk="0" hangingPunct="1">
        <a:spcBef>
          <a:spcPts val="400"/>
        </a:spcBef>
        <a:spcAft>
          <a:spcPts val="0"/>
        </a:spcAft>
        <a:buClr>
          <a:schemeClr val="accent1"/>
        </a:buClr>
        <a:buSzPct val="68000"/>
        <a:buFont typeface="Wingdings" pitchFamily="2" charset="2"/>
        <a:buChar char="q"/>
        <a:defRPr kumimoji="0" lang="es-ES" sz="2400" kern="1200" smtClean="0">
          <a:solidFill>
            <a:schemeClr val="tx1">
              <a:lumMod val="65000"/>
              <a:lumOff val="35000"/>
            </a:schemeClr>
          </a:solidFill>
          <a:latin typeface="Arial" pitchFamily="34" charset="0"/>
          <a:ea typeface="+mn-ea"/>
          <a:cs typeface="Arial" pitchFamily="34" charset="0"/>
        </a:defRPr>
      </a:lvl1pPr>
      <a:lvl2pPr marL="621792" indent="-228600" algn="l" rtl="0" eaLnBrk="1" latinLnBrk="0" hangingPunct="1">
        <a:spcBef>
          <a:spcPts val="324"/>
        </a:spcBef>
        <a:buClr>
          <a:schemeClr val="accent1"/>
        </a:buClr>
        <a:buFont typeface="Verdana"/>
        <a:buChar char="◦"/>
        <a:defRPr kumimoji="0" lang="es-ES" sz="2400" kern="1200" smtClean="0">
          <a:solidFill>
            <a:schemeClr val="tx1">
              <a:lumMod val="65000"/>
              <a:lumOff val="35000"/>
            </a:schemeClr>
          </a:solidFill>
          <a:latin typeface="Arial" pitchFamily="34" charset="0"/>
          <a:ea typeface="+mn-ea"/>
          <a:cs typeface="Arial" pitchFamily="34" charset="0"/>
        </a:defRPr>
      </a:lvl2pPr>
      <a:lvl3pPr marL="859536" indent="-228600" algn="l" rtl="0" eaLnBrk="1" latinLnBrk="0" hangingPunct="1">
        <a:spcBef>
          <a:spcPts val="350"/>
        </a:spcBef>
        <a:buClr>
          <a:schemeClr val="accent2"/>
        </a:buClr>
        <a:buSzPct val="100000"/>
        <a:buFont typeface="Wingdings 2"/>
        <a:buChar char=""/>
        <a:defRPr kumimoji="0" lang="es-ES" sz="2000" kern="1200" smtClean="0">
          <a:solidFill>
            <a:schemeClr val="tx1">
              <a:lumMod val="65000"/>
              <a:lumOff val="35000"/>
            </a:schemeClr>
          </a:solidFill>
          <a:latin typeface="Arial" pitchFamily="34" charset="0"/>
          <a:ea typeface="+mn-ea"/>
          <a:cs typeface="Arial" pitchFamily="34" charset="0"/>
        </a:defRPr>
      </a:lvl3pPr>
      <a:lvl4pPr marL="1143000" indent="-228600" algn="l" rtl="0" eaLnBrk="1" latinLnBrk="0" hangingPunct="1">
        <a:spcBef>
          <a:spcPts val="350"/>
        </a:spcBef>
        <a:buClr>
          <a:schemeClr val="accent2"/>
        </a:buClr>
        <a:buFont typeface="Wingdings 2"/>
        <a:buChar char=""/>
        <a:defRPr kumimoji="0" lang="es-ES" sz="1800" kern="1200" smtClean="0">
          <a:solidFill>
            <a:schemeClr val="tx1">
              <a:lumMod val="65000"/>
              <a:lumOff val="35000"/>
            </a:schemeClr>
          </a:solidFill>
          <a:latin typeface="Arial" pitchFamily="34" charset="0"/>
          <a:ea typeface="+mn-ea"/>
          <a:cs typeface="Arial" pitchFamily="34" charset="0"/>
        </a:defRPr>
      </a:lvl4pPr>
      <a:lvl5pPr marL="1371600" indent="-228600" algn="l" rtl="0" eaLnBrk="1" latinLnBrk="0" hangingPunct="1">
        <a:spcBef>
          <a:spcPts val="350"/>
        </a:spcBef>
        <a:buClr>
          <a:schemeClr val="accent2"/>
        </a:buClr>
        <a:buFont typeface="Wingdings 2"/>
        <a:buChar char=""/>
        <a:defRPr kumimoji="0" lang="en-US" sz="1600" kern="1200">
          <a:solidFill>
            <a:schemeClr val="tx1">
              <a:lumMod val="65000"/>
              <a:lumOff val="35000"/>
            </a:schemeClr>
          </a:solidFill>
          <a:latin typeface="Arial" pitchFamily="34" charset="0"/>
          <a:ea typeface="+mn-ea"/>
          <a:cs typeface="Arial" pitchFamily="34" charset="0"/>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emf"/></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4.png"/><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2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8" Type="http://schemas.openxmlformats.org/officeDocument/2006/relationships/hyperlink" Target="http://www.google.es/url?sa=i&amp;rct=j&amp;q=&amp;esrc=s&amp;source=images&amp;cd=&amp;cad=rja&amp;uact=8&amp;ved=0ahUKEwj4-6ib8__MAhUDHxoKHd5BAfYQjRwIBw&amp;url=http://www.neobis.es/tag/networking/&amp;bvm=bv.123325700,d.d2s&amp;psig=AFQjCNFpprQ1kjExY6ySz8JtDmZU7cCcdA&amp;ust=1464632362543481" TargetMode="External"/><Relationship Id="rId3" Type="http://schemas.openxmlformats.org/officeDocument/2006/relationships/image" Target="../media/image34.jpeg"/><Relationship Id="rId7" Type="http://schemas.openxmlformats.org/officeDocument/2006/relationships/image" Target="../media/image36.jpeg"/><Relationship Id="rId2" Type="http://schemas.openxmlformats.org/officeDocument/2006/relationships/hyperlink" Target="http://www.google.es/url?sa=i&amp;rct=j&amp;q=&amp;esrc=s&amp;source=images&amp;cd=&amp;cad=rja&amp;uact=8&amp;ved=0ahUKEwiNo4zh7__MAhXBnBoKHZpfBWEQjRwIBw&amp;url=http://www.fovissste.gob.mx/en/Expresion_Fovissste/CO2&amp;bvm=bv.123325700,d.d2s&amp;psig=AFQjCNFza4KSWcRuV7GuwInLXZIs3OD6cg&amp;ust=1464631503343904" TargetMode="External"/><Relationship Id="rId1" Type="http://schemas.openxmlformats.org/officeDocument/2006/relationships/slideLayout" Target="../slideLayouts/slideLayout2.xml"/><Relationship Id="rId6" Type="http://schemas.openxmlformats.org/officeDocument/2006/relationships/hyperlink" Target="https://www.google.es/url?sa=i&amp;rct=j&amp;q=&amp;esrc=s&amp;source=images&amp;cd=&amp;ved=0ahUKEwi_kKre8f_MAhXDPxoKHVf6A50QjRwIBw&amp;url=https://lunateatral2.wordpress.com/2014/06/page/2/&amp;bvm=bv.123325700,d.d2s&amp;psig=AFQjCNHdiuFT5YFBrCrH74ntKlFR3aU_SQ&amp;ust=1464632005149568" TargetMode="External"/><Relationship Id="rId5" Type="http://schemas.openxmlformats.org/officeDocument/2006/relationships/image" Target="../media/image35.jpeg"/><Relationship Id="rId4" Type="http://schemas.openxmlformats.org/officeDocument/2006/relationships/hyperlink" Target="http://www.google.es/url?sa=i&amp;rct=j&amp;q=&amp;esrc=s&amp;source=images&amp;cd=&amp;cad=rja&amp;uact=8&amp;ved=0ahUKEwj14oGz8P_MAhVM2hoKHckVBdYQjRwIBw&amp;url=http://www.transportealdia.es/ensayo-platooning-nivel-europeo/&amp;bvm=bv.123325700,d.d2s&amp;psig=AFQjCNFvvQ8IIDTfK7DQgrhcol0eLqFm6Q&amp;ust=1464631692240146" TargetMode="External"/><Relationship Id="rId9" Type="http://schemas.openxmlformats.org/officeDocument/2006/relationships/image" Target="../media/image37.jpe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 Id="rId5" Type="http://schemas.openxmlformats.org/officeDocument/2006/relationships/image" Target="../media/image41.png"/><Relationship Id="rId4" Type="http://schemas.openxmlformats.org/officeDocument/2006/relationships/image" Target="../media/image40.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42.png"/></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42.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41.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tags" Target="../tags/tag3.xml"/><Relationship Id="rId7" Type="http://schemas.openxmlformats.org/officeDocument/2006/relationships/chart" Target="../charts/chart1.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slideLayout" Target="../slideLayouts/slideLayout2.xml"/><Relationship Id="rId5" Type="http://schemas.openxmlformats.org/officeDocument/2006/relationships/tags" Target="../tags/tag5.xml"/><Relationship Id="rId4" Type="http://schemas.openxmlformats.org/officeDocument/2006/relationships/tags" Target="../tags/tag4.xml"/></Relationships>
</file>

<file path=ppt/slides/_rels/slide43.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jpeg"/></Relationships>
</file>

<file path=ppt/slides/_rels/slide51.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62.jpeg"/></Relationships>
</file>

<file path=ppt/slides/_rels/slide52.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image" Target="../media/image69.jpe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jpeg"/><Relationship Id="rId1" Type="http://schemas.openxmlformats.org/officeDocument/2006/relationships/slideLayout" Target="../slideLayouts/slideLayout2.xml"/><Relationship Id="rId4" Type="http://schemas.openxmlformats.org/officeDocument/2006/relationships/image" Target="../media/image73.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8" Type="http://schemas.openxmlformats.org/officeDocument/2006/relationships/hyperlink" Target="https://www.linkedin.com/company/torres-y-carrera" TargetMode="External"/><Relationship Id="rId3" Type="http://schemas.openxmlformats.org/officeDocument/2006/relationships/image" Target="../media/image77.png"/><Relationship Id="rId7" Type="http://schemas.openxmlformats.org/officeDocument/2006/relationships/image" Target="../media/image79.png"/><Relationship Id="rId2" Type="http://schemas.openxmlformats.org/officeDocument/2006/relationships/hyperlink" Target="https://es-es.facebook.com/torresycarreraconsultoresdecomunicacion" TargetMode="External"/><Relationship Id="rId1" Type="http://schemas.openxmlformats.org/officeDocument/2006/relationships/slideLayout" Target="../slideLayouts/slideLayout2.xml"/><Relationship Id="rId6" Type="http://schemas.openxmlformats.org/officeDocument/2006/relationships/hyperlink" Target="https://plus.google.com/106059584965891149706/about" TargetMode="External"/><Relationship Id="rId5" Type="http://schemas.openxmlformats.org/officeDocument/2006/relationships/image" Target="../media/image78.png"/><Relationship Id="rId4" Type="http://schemas.openxmlformats.org/officeDocument/2006/relationships/hyperlink" Target="https://twitter.com/torresycarrera" TargetMode="External"/><Relationship Id="rId9" Type="http://schemas.openxmlformats.org/officeDocument/2006/relationships/image" Target="../media/image80.png"/></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png"/><Relationship Id="rId1" Type="http://schemas.openxmlformats.org/officeDocument/2006/relationships/slideLayout" Target="../slideLayouts/slideLayout7.xml"/><Relationship Id="rId4" Type="http://schemas.openxmlformats.org/officeDocument/2006/relationships/image" Target="../media/image83.png"/></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hyperlink" Target="http://www.google.es/url?sa=i&amp;rct=j&amp;q=&amp;esrc=s&amp;source=images&amp;cd=&amp;cad=rja&amp;uact=8&amp;ved=0ahUKEwiM4vT-7P_MAhWCuhoKHbvMDDAQjRwIBw&amp;url=http://www.emprenemjunts.es/?op=14&amp;n=9103&amp;bvm=bv.123325700,d.d2s&amp;psig=AFQjCNG-aPtRnwiYwlaif1rTlrt2ksondg&amp;ust=1464630693206319" TargetMode="External"/><Relationship Id="rId2" Type="http://schemas.openxmlformats.org/officeDocument/2006/relationships/notesSlide" Target="../notesSlides/notesSlide29.xml"/><Relationship Id="rId1" Type="http://schemas.openxmlformats.org/officeDocument/2006/relationships/slideLayout" Target="../slideLayouts/slideLayout7.xml"/><Relationship Id="rId5" Type="http://schemas.openxmlformats.org/officeDocument/2006/relationships/image" Target="../media/image85.png"/><Relationship Id="rId4" Type="http://schemas.openxmlformats.org/officeDocument/2006/relationships/image" Target="../media/image84.png"/></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png"/></Relationships>
</file>

<file path=ppt/slides/_rels/slide8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p:nvPr>
        </p:nvSpPr>
        <p:spPr>
          <a:xfrm>
            <a:off x="683568" y="771555"/>
            <a:ext cx="7772400" cy="1372321"/>
          </a:xfrm>
        </p:spPr>
        <p:txBody>
          <a:bodyPr>
            <a:normAutofit/>
          </a:bodyPr>
          <a:lstStyle/>
          <a:p>
            <a:r>
              <a:rPr lang="es-ES" dirty="0"/>
              <a:t>XXXIX Asamblea General</a:t>
            </a:r>
          </a:p>
        </p:txBody>
      </p:sp>
      <p:sp>
        <p:nvSpPr>
          <p:cNvPr id="5" name="4 Subtítulo"/>
          <p:cNvSpPr>
            <a:spLocks noGrp="1"/>
          </p:cNvSpPr>
          <p:nvPr>
            <p:ph type="subTitle" idx="1"/>
          </p:nvPr>
        </p:nvSpPr>
        <p:spPr>
          <a:xfrm>
            <a:off x="683568" y="2139702"/>
            <a:ext cx="7772400" cy="899778"/>
          </a:xfrm>
        </p:spPr>
        <p:txBody>
          <a:bodyPr/>
          <a:lstStyle/>
          <a:p>
            <a:pPr algn="r"/>
            <a:endParaRPr lang="es-ES" sz="1800" dirty="0"/>
          </a:p>
          <a:p>
            <a:pPr algn="r"/>
            <a:r>
              <a:rPr lang="es-ES" sz="1800" dirty="0"/>
              <a:t>Madrid, 3 de Junio de 2016</a:t>
            </a:r>
          </a:p>
        </p:txBody>
      </p:sp>
    </p:spTree>
  </p:cSld>
  <p:clrMapOvr>
    <a:masterClrMapping/>
  </p:clrMapOvr>
  <p:transition>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ES" dirty="0"/>
              <a:t>Orden del día para aprobación</a:t>
            </a:r>
          </a:p>
        </p:txBody>
      </p:sp>
      <p:sp>
        <p:nvSpPr>
          <p:cNvPr id="4" name="3 Marcador de contenido"/>
          <p:cNvSpPr>
            <a:spLocks noGrp="1"/>
          </p:cNvSpPr>
          <p:nvPr>
            <p:ph idx="1"/>
          </p:nvPr>
        </p:nvSpPr>
        <p:spPr/>
        <p:txBody>
          <a:bodyPr>
            <a:normAutofit fontScale="62500" lnSpcReduction="20000"/>
          </a:bodyPr>
          <a:lstStyle/>
          <a:p>
            <a:pPr>
              <a:buNone/>
            </a:pPr>
            <a:r>
              <a:rPr lang="es-ES" dirty="0"/>
              <a:t>9:30 	APERTURA  ASAMBLEA</a:t>
            </a:r>
          </a:p>
          <a:p>
            <a:pPr>
              <a:buNone/>
            </a:pPr>
            <a:r>
              <a:rPr lang="es-ES" dirty="0"/>
              <a:t>      	APROBACION DEL ORDEN DEL DÍA</a:t>
            </a:r>
          </a:p>
          <a:p>
            <a:pPr>
              <a:buNone/>
            </a:pPr>
            <a:r>
              <a:rPr lang="es-ES" dirty="0"/>
              <a:t>		INFORME DEL PRESIDENTE </a:t>
            </a:r>
          </a:p>
          <a:p>
            <a:pPr>
              <a:buNone/>
            </a:pPr>
            <a:r>
              <a:rPr lang="es-ES" dirty="0"/>
              <a:t>		TTE. PASAJEROS  	</a:t>
            </a:r>
          </a:p>
          <a:p>
            <a:pPr>
              <a:buNone/>
            </a:pPr>
            <a:r>
              <a:rPr lang="es-ES" dirty="0"/>
              <a:t>		UOTC</a:t>
            </a:r>
          </a:p>
          <a:p>
            <a:pPr>
              <a:buNone/>
            </a:pPr>
            <a:r>
              <a:rPr lang="es-ES" dirty="0"/>
              <a:t>		INFORME DEL DIRECTOR GENERAL</a:t>
            </a:r>
          </a:p>
          <a:p>
            <a:pPr>
              <a:buNone/>
            </a:pPr>
            <a:r>
              <a:rPr lang="es-ES" dirty="0"/>
              <a:t>		PROCESO ELECTORAL</a:t>
            </a:r>
          </a:p>
          <a:p>
            <a:pPr>
              <a:buNone/>
            </a:pPr>
            <a:endParaRPr lang="es-ES" dirty="0"/>
          </a:p>
          <a:p>
            <a:pPr>
              <a:buNone/>
            </a:pPr>
            <a:r>
              <a:rPr lang="es-ES" dirty="0"/>
              <a:t>11:30 	PAUSA CAFÉ</a:t>
            </a:r>
          </a:p>
          <a:p>
            <a:pPr>
              <a:buNone/>
            </a:pPr>
            <a:endParaRPr lang="es-ES" dirty="0"/>
          </a:p>
          <a:p>
            <a:pPr>
              <a:buNone/>
            </a:pPr>
            <a:r>
              <a:rPr lang="es-ES" dirty="0"/>
              <a:t>12:00 	INDICADOR ASTIC DE ACTIVIDAD DEL TRANSPORTE </a:t>
            </a:r>
          </a:p>
          <a:p>
            <a:pPr>
              <a:buNone/>
            </a:pPr>
            <a:r>
              <a:rPr lang="es-ES" dirty="0"/>
              <a:t>          	INFORME SOBRE RECLAMACIONES DE ASTIC EN LA COMISIÓN EUROPEA</a:t>
            </a:r>
          </a:p>
          <a:p>
            <a:pPr>
              <a:buNone/>
            </a:pPr>
            <a:endParaRPr lang="es-ES" dirty="0"/>
          </a:p>
          <a:p>
            <a:pPr>
              <a:buNone/>
            </a:pPr>
            <a:r>
              <a:rPr lang="es-ES" dirty="0"/>
              <a:t>         	RUEGOS Y PREGUNTAS</a:t>
            </a:r>
          </a:p>
          <a:p>
            <a:pPr>
              <a:buNone/>
            </a:pPr>
            <a:endParaRPr lang="es-ES" dirty="0"/>
          </a:p>
        </p:txBody>
      </p:sp>
    </p:spTree>
  </p:cSld>
  <p:clrMapOvr>
    <a:masterClrMapping/>
  </p:clrMapOvr>
  <p:transition>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normAutofit/>
          </a:bodyPr>
          <a:lstStyle/>
          <a:p>
            <a:pPr>
              <a:buNone/>
            </a:pPr>
            <a:endParaRPr lang="es-ES" sz="1600" dirty="0"/>
          </a:p>
          <a:p>
            <a:pPr>
              <a:buNone/>
            </a:pPr>
            <a:r>
              <a:rPr lang="es-ES" sz="1600" dirty="0"/>
              <a:t>SALUDO DEL DIRECTOR GENERAL DE SCANIA IBÉRICA, </a:t>
            </a:r>
            <a:r>
              <a:rPr lang="es-ES" sz="1600" b="1" dirty="0"/>
              <a:t>D. José A. </a:t>
            </a:r>
            <a:r>
              <a:rPr lang="es-ES" sz="1600" b="1" dirty="0" err="1"/>
              <a:t>Mannucci</a:t>
            </a:r>
            <a:r>
              <a:rPr lang="es-ES" sz="1600" b="1" dirty="0"/>
              <a:t> </a:t>
            </a:r>
          </a:p>
          <a:p>
            <a:pPr>
              <a:buNone/>
            </a:pPr>
            <a:endParaRPr lang="es-ES" sz="1600" b="1" dirty="0"/>
          </a:p>
          <a:p>
            <a:pPr>
              <a:buNone/>
            </a:pPr>
            <a:r>
              <a:rPr lang="es-ES" sz="1600" dirty="0"/>
              <a:t>12:30 CONFERENCIA ECONÓMICA “Encuentro Futuro” </a:t>
            </a:r>
            <a:r>
              <a:rPr lang="es-ES" sz="1600" b="1" dirty="0"/>
              <a:t>D. Borja Pérez Montero, Director de Previsión Privada de </a:t>
            </a:r>
            <a:r>
              <a:rPr lang="es-ES" sz="1600" b="1" dirty="0" err="1"/>
              <a:t>CaixaBank</a:t>
            </a:r>
            <a:r>
              <a:rPr lang="es-ES" sz="1600" b="1" dirty="0"/>
              <a:t>.</a:t>
            </a:r>
          </a:p>
          <a:p>
            <a:pPr>
              <a:buNone/>
            </a:pPr>
            <a:r>
              <a:rPr lang="es-ES" sz="1600" b="1" dirty="0"/>
              <a:t> </a:t>
            </a:r>
          </a:p>
          <a:p>
            <a:pPr>
              <a:buNone/>
            </a:pPr>
            <a:r>
              <a:rPr lang="es-ES" sz="1600" dirty="0"/>
              <a:t>13:00 CLAUSURA POR </a:t>
            </a:r>
            <a:r>
              <a:rPr lang="es-ES" sz="1600" b="1" dirty="0"/>
              <a:t>D. Joaquín del Moral, Director General de Transporte Terrestre del Ministerio de Fomento</a:t>
            </a:r>
          </a:p>
          <a:p>
            <a:pPr>
              <a:buNone/>
            </a:pPr>
            <a:r>
              <a:rPr lang="es-ES" sz="1600" b="1" dirty="0"/>
              <a:t> </a:t>
            </a:r>
          </a:p>
          <a:p>
            <a:pPr>
              <a:buNone/>
            </a:pPr>
            <a:r>
              <a:rPr lang="es-ES" sz="1600" dirty="0"/>
              <a:t>13:30 RUEDA DE PRENSA DEL COMITÉ EJECUTIVO</a:t>
            </a:r>
          </a:p>
          <a:p>
            <a:pPr>
              <a:buNone/>
            </a:pPr>
            <a:r>
              <a:rPr lang="es-ES" sz="1600" dirty="0"/>
              <a:t> </a:t>
            </a:r>
          </a:p>
          <a:p>
            <a:pPr>
              <a:buNone/>
            </a:pPr>
            <a:r>
              <a:rPr lang="es-ES" sz="1600" dirty="0"/>
              <a:t>14:00 COCKTAIL Y ALMUERZO</a:t>
            </a:r>
          </a:p>
        </p:txBody>
      </p:sp>
      <p:sp>
        <p:nvSpPr>
          <p:cNvPr id="3" name="2 Título"/>
          <p:cNvSpPr>
            <a:spLocks noGrp="1"/>
          </p:cNvSpPr>
          <p:nvPr>
            <p:ph type="title"/>
          </p:nvPr>
        </p:nvSpPr>
        <p:spPr/>
        <p:txBody>
          <a:bodyPr/>
          <a:lstStyle/>
          <a:p>
            <a:r>
              <a:rPr lang="es-ES" dirty="0"/>
              <a:t>Segunda parte de la jornada:</a:t>
            </a:r>
          </a:p>
        </p:txBody>
      </p:sp>
    </p:spTree>
  </p:cSld>
  <p:clrMapOvr>
    <a:masterClrMapping/>
  </p:clrMapOvr>
  <p:transition>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755576" y="1068872"/>
            <a:ext cx="7488832" cy="24468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dirty="0">
                <a:ln>
                  <a:noFill/>
                </a:ln>
                <a:solidFill>
                  <a:schemeClr val="tx1"/>
                </a:solidFill>
                <a:effectLst>
                  <a:outerShdw blurRad="38100" dist="38100" dir="2700000" algn="tl">
                    <a:srgbClr val="000000">
                      <a:alpha val="43137"/>
                    </a:srgbClr>
                  </a:outerShdw>
                </a:effectLst>
                <a:latin typeface="Verdana" pitchFamily="34" charset="0"/>
                <a:ea typeface="Calibri" pitchFamily="34" charset="0"/>
                <a:cs typeface="Times New Roman" pitchFamily="18" charset="0"/>
              </a:rPr>
              <a:t>PRUEBA DEL SISTEMA DE VOTACIONES</a:t>
            </a:r>
          </a:p>
          <a:p>
            <a:pPr marL="0" marR="0" lvl="0" indent="0" algn="l" defTabSz="914400" rtl="0" eaLnBrk="1" fontAlgn="base" latinLnBrk="0" hangingPunct="1">
              <a:lnSpc>
                <a:spcPct val="100000"/>
              </a:lnSpc>
              <a:spcBef>
                <a:spcPct val="0"/>
              </a:spcBef>
              <a:spcAft>
                <a:spcPct val="0"/>
              </a:spcAft>
              <a:buClrTx/>
              <a:buSzTx/>
              <a:buFontTx/>
              <a:buNone/>
              <a:tabLst/>
            </a:pPr>
            <a:endParaRPr lang="es-ES" sz="1600" b="1" dirty="0">
              <a:effectLst>
                <a:outerShdw blurRad="38100" dist="38100" dir="2700000" algn="tl">
                  <a:srgbClr val="000000">
                    <a:alpha val="43137"/>
                  </a:srgbClr>
                </a:outerShdw>
              </a:effectLst>
              <a:latin typeface="Verdana"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600" b="1" i="0" u="none" strike="noStrike" cap="none" normalizeH="0" baseline="0" dirty="0">
              <a:ln>
                <a:noFill/>
              </a:ln>
              <a:solidFill>
                <a:schemeClr val="tx1"/>
              </a:solidFill>
              <a:effectLst>
                <a:outerShdw blurRad="38100" dist="38100" dir="2700000" algn="tl">
                  <a:srgbClr val="000000">
                    <a:alpha val="43137"/>
                  </a:srgbClr>
                </a:outerShdw>
              </a:effectLst>
              <a:latin typeface="Verdana"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dirty="0">
                <a:ln>
                  <a:noFill/>
                </a:ln>
                <a:solidFill>
                  <a:schemeClr val="tx1"/>
                </a:solidFill>
                <a:effectLst>
                  <a:outerShdw blurRad="38100" dist="38100" dir="2700000" algn="tl">
                    <a:srgbClr val="000000">
                      <a:alpha val="43137"/>
                    </a:srgbClr>
                  </a:outerShdw>
                </a:effectLst>
                <a:latin typeface="Verdana" pitchFamily="34" charset="0"/>
                <a:ea typeface="Calibri" pitchFamily="34" charset="0"/>
                <a:cs typeface="Times New Roman" pitchFamily="18" charset="0"/>
              </a:rPr>
              <a:t>¿Cree</a:t>
            </a:r>
            <a:r>
              <a:rPr kumimoji="0" lang="es-ES" sz="1600" b="1" i="0" u="none" strike="noStrike" cap="none" normalizeH="0" dirty="0">
                <a:ln>
                  <a:noFill/>
                </a:ln>
                <a:solidFill>
                  <a:schemeClr val="tx1"/>
                </a:solidFill>
                <a:effectLst>
                  <a:outerShdw blurRad="38100" dist="38100" dir="2700000" algn="tl">
                    <a:srgbClr val="000000">
                      <a:alpha val="43137"/>
                    </a:srgbClr>
                  </a:outerShdw>
                </a:effectLst>
                <a:latin typeface="Verdana" pitchFamily="34" charset="0"/>
                <a:ea typeface="Calibri" pitchFamily="34" charset="0"/>
                <a:cs typeface="Times New Roman" pitchFamily="18" charset="0"/>
              </a:rPr>
              <a:t> usted que habrá que recurrir a una tercera vuelta electoral tras la del 26 de Junio</a:t>
            </a:r>
            <a:r>
              <a:rPr kumimoji="0" lang="es-ES" sz="1600" b="1" i="0" u="none" strike="noStrike" cap="none" normalizeH="0" baseline="0" dirty="0">
                <a:ln>
                  <a:noFill/>
                </a:ln>
                <a:solidFill>
                  <a:schemeClr val="tx1"/>
                </a:solidFill>
                <a:effectLst>
                  <a:outerShdw blurRad="38100" dist="38100" dir="2700000" algn="tl">
                    <a:srgbClr val="000000">
                      <a:alpha val="43137"/>
                    </a:srgbClr>
                  </a:outerShdw>
                </a:effectLst>
                <a:latin typeface="Verdana" pitchFamily="34" charset="0"/>
                <a:ea typeface="Calibri" pitchFamily="34" charset="0"/>
                <a:cs typeface="Times New Roman" pitchFamily="18" charset="0"/>
              </a:rPr>
              <a:t>?</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600" b="1" i="0" u="none" strike="noStrike" cap="none" normalizeH="0" baseline="0" dirty="0">
              <a:ln>
                <a:noFill/>
              </a:ln>
              <a:solidFill>
                <a:schemeClr val="tx1"/>
              </a:solidFill>
              <a:effectLst>
                <a:outerShdw blurRad="38100" dist="38100" dir="2700000" algn="tl">
                  <a:srgbClr val="000000">
                    <a:alpha val="43137"/>
                  </a:srgbClr>
                </a:outerShdw>
              </a:effectLst>
              <a:latin typeface="Verdana"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s-ES" sz="900" b="0" i="0" u="none" strike="noStrike" cap="none" normalizeH="0" baseline="0" dirty="0">
              <a:ln>
                <a:noFill/>
              </a:ln>
              <a:solidFill>
                <a:schemeClr val="tx1"/>
              </a:solidFill>
              <a:effectLst>
                <a:outerShdw blurRad="38100" dist="38100" dir="2700000" algn="tl">
                  <a:srgbClr val="000000">
                    <a:alpha val="43137"/>
                  </a:srgbClr>
                </a:outerShdw>
              </a:effectLst>
              <a:latin typeface="Arial" pitchFamily="34"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lang="es-ES" sz="1600" dirty="0">
                <a:latin typeface="Verdana" pitchFamily="34" charset="0"/>
                <a:ea typeface="Calibri" pitchFamily="34" charset="0"/>
                <a:cs typeface="Times New Roman" pitchFamily="18" charset="0"/>
              </a:rPr>
              <a:t>Sí</a:t>
            </a:r>
            <a:r>
              <a:rPr kumimoji="0" lang="es-ES" sz="1600" b="0" i="0" u="none" strike="noStrike" cap="none" normalizeH="0" baseline="0" dirty="0">
                <a:ln>
                  <a:noFill/>
                </a:ln>
                <a:solidFill>
                  <a:schemeClr val="tx1"/>
                </a:solidFill>
                <a:effectLst/>
                <a:latin typeface="Verdana" pitchFamily="34" charset="0"/>
                <a:ea typeface="Calibri" pitchFamily="34" charset="0"/>
                <a:cs typeface="Times New Roman" pitchFamily="18" charset="0"/>
              </a:rPr>
              <a:t>,</a:t>
            </a:r>
            <a:r>
              <a:rPr kumimoji="0" lang="es-ES" sz="1600" b="0" i="0" u="none" strike="noStrike" cap="none" normalizeH="0" dirty="0">
                <a:ln>
                  <a:noFill/>
                </a:ln>
                <a:solidFill>
                  <a:schemeClr val="tx1"/>
                </a:solidFill>
                <a:effectLst/>
                <a:latin typeface="Verdana" pitchFamily="34" charset="0"/>
                <a:ea typeface="Calibri" pitchFamily="34" charset="0"/>
                <a:cs typeface="Times New Roman" pitchFamily="18" charset="0"/>
              </a:rPr>
              <a:t> siempre encuentran el modo de gastar más</a:t>
            </a:r>
            <a:r>
              <a:rPr kumimoji="0" lang="es-ES" sz="1600" b="0" i="0" u="none" strike="noStrike" cap="none" normalizeH="0" baseline="0" dirty="0">
                <a:ln>
                  <a:noFill/>
                </a:ln>
                <a:solidFill>
                  <a:schemeClr val="tx1"/>
                </a:solidFill>
                <a:effectLst/>
                <a:latin typeface="Verdana" pitchFamily="34" charset="0"/>
                <a:ea typeface="Calibri" pitchFamily="34" charset="0"/>
                <a:cs typeface="Times New Roman" pitchFamily="18" charset="0"/>
              </a:rPr>
              <a:t>.</a:t>
            </a:r>
            <a:endParaRPr kumimoji="0" lang="es-ES" sz="900" b="0" i="0" u="none" strike="noStrike" cap="none" normalizeH="0" baseline="0" dirty="0">
              <a:ln>
                <a:noFill/>
              </a:ln>
              <a:solidFill>
                <a:schemeClr val="tx1"/>
              </a:solidFill>
              <a:effectLst/>
              <a:latin typeface="Arial" pitchFamily="34"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lang="es-ES" sz="1600" dirty="0">
                <a:latin typeface="Verdana" pitchFamily="34" charset="0"/>
                <a:ea typeface="Calibri" pitchFamily="34" charset="0"/>
                <a:cs typeface="Times New Roman" pitchFamily="18" charset="0"/>
              </a:rPr>
              <a:t>No</a:t>
            </a:r>
            <a:r>
              <a:rPr kumimoji="0" lang="es-ES" sz="1600" b="0" i="0" u="none" strike="noStrike" cap="none" normalizeH="0" baseline="0" dirty="0">
                <a:ln>
                  <a:noFill/>
                </a:ln>
                <a:solidFill>
                  <a:schemeClr val="tx1"/>
                </a:solidFill>
                <a:effectLst/>
                <a:latin typeface="Verdana" pitchFamily="34" charset="0"/>
                <a:ea typeface="Calibri" pitchFamily="34" charset="0"/>
                <a:cs typeface="Times New Roman" pitchFamily="18" charset="0"/>
              </a:rPr>
              <a:t>, esta vez gobiernan todos revueltos</a:t>
            </a:r>
            <a:r>
              <a:rPr kumimoji="0" lang="es-ES" sz="1600" b="0" i="0" u="none" strike="noStrike" cap="none" normalizeH="0" dirty="0">
                <a:ln>
                  <a:noFill/>
                </a:ln>
                <a:solidFill>
                  <a:schemeClr val="tx1"/>
                </a:solidFill>
                <a:effectLst/>
                <a:latin typeface="Verdana" pitchFamily="34" charset="0"/>
                <a:ea typeface="Calibri" pitchFamily="34" charset="0"/>
                <a:cs typeface="Times New Roman" pitchFamily="18" charset="0"/>
              </a:rPr>
              <a:t>.</a:t>
            </a:r>
            <a:endParaRPr kumimoji="0" lang="es-ES" sz="900" b="0" i="0" u="none" strike="noStrike" cap="none" normalizeH="0" baseline="0" dirty="0">
              <a:ln>
                <a:noFill/>
              </a:ln>
              <a:solidFill>
                <a:schemeClr val="tx1"/>
              </a:solidFill>
              <a:effectLst/>
              <a:latin typeface="Arial" pitchFamily="34"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s-ES" sz="1600" b="0" i="0" u="none" strike="noStrike" cap="none" normalizeH="0" baseline="0" dirty="0">
                <a:ln>
                  <a:noFill/>
                </a:ln>
                <a:solidFill>
                  <a:schemeClr val="tx1"/>
                </a:solidFill>
                <a:effectLst/>
                <a:latin typeface="Verdana" pitchFamily="34" charset="0"/>
                <a:ea typeface="Calibri" pitchFamily="34" charset="0"/>
                <a:cs typeface="Times New Roman" pitchFamily="18" charset="0"/>
              </a:rPr>
              <a:t>No me interesa ese</a:t>
            </a:r>
            <a:r>
              <a:rPr kumimoji="0" lang="es-ES" sz="1600" b="0" i="0" u="none" strike="noStrike" cap="none" normalizeH="0" dirty="0">
                <a:ln>
                  <a:noFill/>
                </a:ln>
                <a:solidFill>
                  <a:schemeClr val="tx1"/>
                </a:solidFill>
                <a:effectLst/>
                <a:latin typeface="Verdana" pitchFamily="34" charset="0"/>
                <a:ea typeface="Calibri" pitchFamily="34" charset="0"/>
                <a:cs typeface="Times New Roman" pitchFamily="18" charset="0"/>
              </a:rPr>
              <a:t> asunto.</a:t>
            </a:r>
            <a:endParaRPr kumimoji="0" lang="es-ES" sz="24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transition>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ctrTitle"/>
          </p:nvPr>
        </p:nvSpPr>
        <p:spPr/>
        <p:txBody>
          <a:bodyPr/>
          <a:lstStyle/>
          <a:p>
            <a:r>
              <a:rPr lang="es-ES" dirty="0"/>
              <a:t>Informe del Presidente</a:t>
            </a:r>
          </a:p>
        </p:txBody>
      </p:sp>
      <p:sp>
        <p:nvSpPr>
          <p:cNvPr id="4" name="3 Subtítulo"/>
          <p:cNvSpPr>
            <a:spLocks noGrp="1"/>
          </p:cNvSpPr>
          <p:nvPr>
            <p:ph type="subTitle" idx="1"/>
          </p:nvPr>
        </p:nvSpPr>
        <p:spPr/>
        <p:txBody>
          <a:bodyPr/>
          <a:lstStyle/>
          <a:p>
            <a:r>
              <a:rPr lang="es-ES" dirty="0"/>
              <a:t>Marcos Basante</a:t>
            </a:r>
          </a:p>
          <a:p>
            <a:r>
              <a:rPr lang="es-ES" dirty="0"/>
              <a:t>Presidente</a:t>
            </a:r>
          </a:p>
        </p:txBody>
      </p:sp>
    </p:spTree>
  </p:cSld>
  <p:clrMapOvr>
    <a:masterClrMapping/>
  </p:clrMapOvr>
  <p:transition>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r>
              <a:rPr lang="es-ES" dirty="0"/>
              <a:t>INFORME DEL PRESIDENTE</a:t>
            </a:r>
          </a:p>
        </p:txBody>
      </p:sp>
      <p:sp>
        <p:nvSpPr>
          <p:cNvPr id="5" name="4 Marcador de texto"/>
          <p:cNvSpPr>
            <a:spLocks noGrp="1"/>
          </p:cNvSpPr>
          <p:nvPr>
            <p:ph type="body" idx="1"/>
          </p:nvPr>
        </p:nvSpPr>
        <p:spPr/>
        <p:txBody>
          <a:bodyPr>
            <a:normAutofit fontScale="77500" lnSpcReduction="20000"/>
          </a:bodyPr>
          <a:lstStyle/>
          <a:p>
            <a:pPr algn="ctr"/>
            <a:r>
              <a:rPr lang="es-ES" dirty="0"/>
              <a:t>ACTIVIDAD INTERNA DE ASTIC	</a:t>
            </a:r>
          </a:p>
        </p:txBody>
      </p:sp>
      <p:sp>
        <p:nvSpPr>
          <p:cNvPr id="7" name="6 Marcador de texto"/>
          <p:cNvSpPr>
            <a:spLocks noGrp="1"/>
          </p:cNvSpPr>
          <p:nvPr>
            <p:ph type="body" sz="half" idx="3"/>
          </p:nvPr>
        </p:nvSpPr>
        <p:spPr>
          <a:xfrm>
            <a:off x="4645033" y="4057650"/>
            <a:ext cx="4103431" cy="571500"/>
          </a:xfrm>
          <a:solidFill>
            <a:schemeClr val="accent1"/>
          </a:solidFill>
          <a:ln w="9652">
            <a:solidFill>
              <a:schemeClr val="accent1"/>
            </a:solidFill>
            <a:miter lim="800000"/>
          </a:ln>
        </p:spPr>
        <p:txBody>
          <a:bodyPr vert="horz" lIns="182880" anchor="ctr">
            <a:normAutofit/>
          </a:bodyPr>
          <a:lstStyle/>
          <a:p>
            <a:pPr algn="ctr">
              <a:lnSpc>
                <a:spcPct val="80000"/>
              </a:lnSpc>
            </a:pPr>
            <a:r>
              <a:rPr lang="es-ES" sz="1900" dirty="0"/>
              <a:t>ASTIC HACIA EL EXTERIOR</a:t>
            </a:r>
          </a:p>
        </p:txBody>
      </p:sp>
      <p:sp>
        <p:nvSpPr>
          <p:cNvPr id="6" name="5 Marcador de contenido"/>
          <p:cNvSpPr>
            <a:spLocks noGrp="1"/>
          </p:cNvSpPr>
          <p:nvPr>
            <p:ph sz="quarter" idx="2"/>
          </p:nvPr>
        </p:nvSpPr>
        <p:spPr/>
        <p:txBody>
          <a:bodyPr>
            <a:normAutofit lnSpcReduction="10000"/>
          </a:bodyPr>
          <a:lstStyle/>
          <a:p>
            <a:r>
              <a:rPr lang="es-ES" dirty="0"/>
              <a:t>Afiliación</a:t>
            </a:r>
          </a:p>
          <a:p>
            <a:r>
              <a:rPr lang="es-ES" dirty="0"/>
              <a:t>Solidez financiera</a:t>
            </a:r>
          </a:p>
          <a:p>
            <a:r>
              <a:rPr lang="es-ES" dirty="0"/>
              <a:t>Formación</a:t>
            </a:r>
          </a:p>
          <a:p>
            <a:r>
              <a:rPr lang="es-ES" dirty="0"/>
              <a:t>Información a afiliados</a:t>
            </a:r>
          </a:p>
          <a:p>
            <a:r>
              <a:rPr lang="es-ES" dirty="0"/>
              <a:t>Nueva sede</a:t>
            </a:r>
          </a:p>
          <a:p>
            <a:r>
              <a:rPr lang="es-ES" dirty="0"/>
              <a:t>Nuevos estatutos</a:t>
            </a:r>
          </a:p>
          <a:p>
            <a:r>
              <a:rPr lang="es-ES" dirty="0"/>
              <a:t>…</a:t>
            </a:r>
          </a:p>
        </p:txBody>
      </p:sp>
      <p:sp>
        <p:nvSpPr>
          <p:cNvPr id="8" name="7 Marcador de contenido"/>
          <p:cNvSpPr>
            <a:spLocks noGrp="1"/>
          </p:cNvSpPr>
          <p:nvPr>
            <p:ph sz="quarter" idx="4"/>
          </p:nvPr>
        </p:nvSpPr>
        <p:spPr>
          <a:xfrm>
            <a:off x="4645033" y="1083223"/>
            <a:ext cx="4319455" cy="2956322"/>
          </a:xfrm>
        </p:spPr>
        <p:txBody>
          <a:bodyPr/>
          <a:lstStyle/>
          <a:p>
            <a:r>
              <a:rPr lang="es-ES" dirty="0"/>
              <a:t>Actividades nacionales</a:t>
            </a:r>
          </a:p>
          <a:p>
            <a:r>
              <a:rPr lang="es-ES" dirty="0"/>
              <a:t>Actividades internacionales</a:t>
            </a:r>
          </a:p>
          <a:p>
            <a:pPr lvl="1"/>
            <a:r>
              <a:rPr lang="es-ES" dirty="0" err="1"/>
              <a:t>BusinessEurope</a:t>
            </a:r>
            <a:r>
              <a:rPr lang="es-ES" dirty="0"/>
              <a:t>/CEOE</a:t>
            </a:r>
          </a:p>
          <a:p>
            <a:pPr lvl="1">
              <a:buNone/>
            </a:pPr>
            <a:endParaRPr lang="es-ES" dirty="0"/>
          </a:p>
          <a:p>
            <a:r>
              <a:rPr lang="es-ES" dirty="0"/>
              <a:t>Breve perspectiva</a:t>
            </a:r>
          </a:p>
          <a:p>
            <a:r>
              <a:rPr lang="es-ES" dirty="0"/>
              <a:t>Retos y proyectos</a:t>
            </a:r>
          </a:p>
          <a:p>
            <a:r>
              <a:rPr lang="es-ES" dirty="0"/>
              <a:t>…</a:t>
            </a:r>
          </a:p>
          <a:p>
            <a:endParaRPr lang="es-ES" dirty="0"/>
          </a:p>
          <a:p>
            <a:endParaRPr lang="es-ES" dirty="0"/>
          </a:p>
        </p:txBody>
      </p:sp>
    </p:spTree>
  </p:cSld>
  <p:clrMapOvr>
    <a:masterClrMapping/>
  </p:clrMapOvr>
  <p:transition>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Título"/>
          <p:cNvSpPr>
            <a:spLocks noGrp="1"/>
          </p:cNvSpPr>
          <p:nvPr>
            <p:ph type="title"/>
          </p:nvPr>
        </p:nvSpPr>
        <p:spPr/>
        <p:txBody>
          <a:bodyPr/>
          <a:lstStyle/>
          <a:p>
            <a:r>
              <a:rPr lang="es-ES" dirty="0"/>
              <a:t>AFILIACIÓN: 202 AFILIADOS </a:t>
            </a:r>
          </a:p>
        </p:txBody>
      </p:sp>
      <p:pic>
        <p:nvPicPr>
          <p:cNvPr id="568323" name="Picture 3"/>
          <p:cNvPicPr>
            <a:picLocks noChangeAspect="1" noChangeArrowheads="1"/>
          </p:cNvPicPr>
          <p:nvPr/>
        </p:nvPicPr>
        <p:blipFill>
          <a:blip r:embed="rId2" cstate="screen"/>
          <a:srcRect/>
          <a:stretch>
            <a:fillRect/>
          </a:stretch>
        </p:blipFill>
        <p:spPr bwMode="auto">
          <a:xfrm>
            <a:off x="539552" y="843558"/>
            <a:ext cx="4014762" cy="217007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68324" name="Picture 4"/>
          <p:cNvPicPr>
            <a:picLocks noChangeAspect="1" noChangeArrowheads="1"/>
          </p:cNvPicPr>
          <p:nvPr/>
        </p:nvPicPr>
        <p:blipFill>
          <a:blip r:embed="rId3" cstate="screen"/>
          <a:srcRect/>
          <a:stretch>
            <a:fillRect/>
          </a:stretch>
        </p:blipFill>
        <p:spPr bwMode="auto">
          <a:xfrm>
            <a:off x="755576" y="3075806"/>
            <a:ext cx="3456384" cy="185002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68325" name="Picture 5"/>
          <p:cNvPicPr>
            <a:picLocks noChangeAspect="1" noChangeArrowheads="1"/>
          </p:cNvPicPr>
          <p:nvPr/>
        </p:nvPicPr>
        <p:blipFill>
          <a:blip r:embed="rId4" cstate="screen"/>
          <a:srcRect/>
          <a:stretch>
            <a:fillRect/>
          </a:stretch>
        </p:blipFill>
        <p:spPr bwMode="auto">
          <a:xfrm>
            <a:off x="5796136" y="3075806"/>
            <a:ext cx="2639194" cy="191141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68326" name="Picture 6"/>
          <p:cNvPicPr>
            <a:picLocks noChangeAspect="1" noChangeArrowheads="1"/>
          </p:cNvPicPr>
          <p:nvPr/>
        </p:nvPicPr>
        <p:blipFill>
          <a:blip r:embed="rId5" cstate="screen"/>
          <a:srcRect/>
          <a:stretch>
            <a:fillRect/>
          </a:stretch>
        </p:blipFill>
        <p:spPr bwMode="auto">
          <a:xfrm>
            <a:off x="4716016" y="843558"/>
            <a:ext cx="3960440" cy="213836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ransition>
    <p:fade thruBlk="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p:txBody>
          <a:bodyPr/>
          <a:lstStyle/>
          <a:p>
            <a:r>
              <a:rPr lang="es-ES" dirty="0"/>
              <a:t>RESULTADOS ASTIC POR EJERCICIO FISCAL</a:t>
            </a:r>
          </a:p>
        </p:txBody>
      </p:sp>
      <p:pic>
        <p:nvPicPr>
          <p:cNvPr id="96257" name="Picture 1"/>
          <p:cNvPicPr>
            <a:picLocks noChangeAspect="1" noChangeArrowheads="1"/>
          </p:cNvPicPr>
          <p:nvPr/>
        </p:nvPicPr>
        <p:blipFill>
          <a:blip r:embed="rId3" cstate="screen"/>
          <a:srcRect/>
          <a:stretch>
            <a:fillRect/>
          </a:stretch>
        </p:blipFill>
        <p:spPr bwMode="auto">
          <a:xfrm>
            <a:off x="823772" y="789552"/>
            <a:ext cx="7584395" cy="3726414"/>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fade thruBlk="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02" name="Picture 2"/>
          <p:cNvPicPr>
            <a:picLocks noChangeAspect="1" noChangeArrowheads="1"/>
          </p:cNvPicPr>
          <p:nvPr/>
        </p:nvPicPr>
        <p:blipFill>
          <a:blip r:embed="rId2" cstate="screen"/>
          <a:srcRect/>
          <a:stretch>
            <a:fillRect/>
          </a:stretch>
        </p:blipFill>
        <p:spPr bwMode="auto">
          <a:xfrm>
            <a:off x="3820314" y="1995686"/>
            <a:ext cx="5144174" cy="307580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 name="2 Título"/>
          <p:cNvSpPr>
            <a:spLocks noGrp="1"/>
          </p:cNvSpPr>
          <p:nvPr>
            <p:ph type="title"/>
          </p:nvPr>
        </p:nvSpPr>
        <p:spPr/>
        <p:txBody>
          <a:bodyPr/>
          <a:lstStyle/>
          <a:p>
            <a:r>
              <a:rPr lang="es-ES" dirty="0"/>
              <a:t>Composición de la cuenta de resultados 2015</a:t>
            </a:r>
          </a:p>
        </p:txBody>
      </p:sp>
      <p:pic>
        <p:nvPicPr>
          <p:cNvPr id="563201" name="Picture 1"/>
          <p:cNvPicPr>
            <a:picLocks noChangeAspect="1" noChangeArrowheads="1"/>
          </p:cNvPicPr>
          <p:nvPr/>
        </p:nvPicPr>
        <p:blipFill>
          <a:blip r:embed="rId3" cstate="screen"/>
          <a:srcRect/>
          <a:stretch>
            <a:fillRect/>
          </a:stretch>
        </p:blipFill>
        <p:spPr bwMode="auto">
          <a:xfrm>
            <a:off x="395536" y="771550"/>
            <a:ext cx="4548162" cy="271943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ransition>
    <p:fade thruBlk="1"/>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14 CuadroTexto"/>
          <p:cNvSpPr txBox="1">
            <a:spLocks noGrp="1" noChangeArrowheads="1"/>
          </p:cNvSpPr>
          <p:nvPr>
            <p:ph idx="1"/>
          </p:nvPr>
        </p:nvSpPr>
        <p:spPr bwMode="auto">
          <a:xfrm>
            <a:off x="457200" y="987579"/>
            <a:ext cx="8229600" cy="4202893"/>
          </a:xfrm>
          <a:prstGeom prst="rect">
            <a:avLst/>
          </a:prstGeom>
          <a:noFill/>
          <a:ln w="9525">
            <a:noFill/>
            <a:miter lim="800000"/>
            <a:headEnd/>
            <a:tailEnd/>
          </a:ln>
        </p:spPr>
        <p:txBody>
          <a:bodyPr lIns="77925" tIns="38963" rIns="77925" bIns="38963">
            <a:spAutoFit/>
          </a:bodyPr>
          <a:lstStyle/>
          <a:p>
            <a:r>
              <a:rPr lang="es-ES" sz="4400" dirty="0">
                <a:solidFill>
                  <a:srgbClr val="1A822E"/>
                </a:solidFill>
                <a:latin typeface="Berlin Sans FB" pitchFamily="34" charset="0"/>
              </a:rPr>
              <a:t>55</a:t>
            </a:r>
            <a:r>
              <a:rPr lang="es-ES" sz="2400" dirty="0">
                <a:solidFill>
                  <a:schemeClr val="tx2"/>
                </a:solidFill>
                <a:effectLst/>
                <a:latin typeface="Berlin Sans FB" pitchFamily="34" charset="0"/>
              </a:rPr>
              <a:t> circulares</a:t>
            </a:r>
          </a:p>
          <a:p>
            <a:r>
              <a:rPr lang="es-ES" sz="4400" dirty="0">
                <a:solidFill>
                  <a:srgbClr val="1A822E"/>
                </a:solidFill>
                <a:latin typeface="Berlin Sans FB" pitchFamily="34" charset="0"/>
              </a:rPr>
              <a:t>71</a:t>
            </a:r>
            <a:r>
              <a:rPr lang="es-ES" sz="2400" dirty="0">
                <a:solidFill>
                  <a:schemeClr val="tx2"/>
                </a:solidFill>
                <a:effectLst/>
                <a:latin typeface="Berlin Sans FB" pitchFamily="34" charset="0"/>
              </a:rPr>
              <a:t> flash informativos</a:t>
            </a:r>
          </a:p>
          <a:p>
            <a:r>
              <a:rPr lang="es-ES" sz="4400" dirty="0">
                <a:solidFill>
                  <a:srgbClr val="1A822E"/>
                </a:solidFill>
                <a:effectLst/>
                <a:latin typeface="Berlin Sans FB" pitchFamily="34" charset="0"/>
              </a:rPr>
              <a:t>110 </a:t>
            </a:r>
            <a:r>
              <a:rPr lang="es-ES" sz="2400" dirty="0">
                <a:solidFill>
                  <a:schemeClr val="tx2"/>
                </a:solidFill>
                <a:effectLst/>
                <a:latin typeface="Berlin Sans FB" pitchFamily="34" charset="0"/>
              </a:rPr>
              <a:t>notas informativas</a:t>
            </a:r>
          </a:p>
          <a:p>
            <a:r>
              <a:rPr lang="es-ES" sz="4400" dirty="0">
                <a:solidFill>
                  <a:srgbClr val="1A822E"/>
                </a:solidFill>
                <a:latin typeface="Berlin Sans FB" pitchFamily="34" charset="0"/>
              </a:rPr>
              <a:t>16</a:t>
            </a:r>
            <a:r>
              <a:rPr lang="es-ES" sz="4400" dirty="0">
                <a:solidFill>
                  <a:srgbClr val="1A822E"/>
                </a:solidFill>
                <a:effectLst/>
                <a:latin typeface="Berlin Sans FB" pitchFamily="34" charset="0"/>
              </a:rPr>
              <a:t> </a:t>
            </a:r>
            <a:r>
              <a:rPr lang="es-ES" sz="2400" dirty="0">
                <a:solidFill>
                  <a:schemeClr val="tx2"/>
                </a:solidFill>
                <a:effectLst/>
                <a:latin typeface="Berlin Sans FB" pitchFamily="34" charset="0"/>
              </a:rPr>
              <a:t>notas de prensa </a:t>
            </a:r>
          </a:p>
          <a:p>
            <a:pPr>
              <a:buNone/>
            </a:pPr>
            <a:r>
              <a:rPr lang="es-ES" sz="2400" dirty="0">
                <a:solidFill>
                  <a:schemeClr val="tx2"/>
                </a:solidFill>
                <a:effectLst/>
                <a:latin typeface="Berlin Sans FB" pitchFamily="34" charset="0"/>
              </a:rPr>
              <a:t>	</a:t>
            </a:r>
          </a:p>
          <a:p>
            <a:pPr>
              <a:buFontTx/>
              <a:buChar char="-"/>
            </a:pPr>
            <a:endParaRPr lang="es-ES" dirty="0">
              <a:solidFill>
                <a:schemeClr val="tx2"/>
              </a:solidFill>
              <a:effectLst/>
            </a:endParaRPr>
          </a:p>
          <a:p>
            <a:pPr>
              <a:buFontTx/>
              <a:buChar char="-"/>
            </a:pPr>
            <a:endParaRPr lang="es-ES" dirty="0">
              <a:solidFill>
                <a:schemeClr val="tx2"/>
              </a:solidFill>
              <a:effectLst/>
            </a:endParaRPr>
          </a:p>
        </p:txBody>
      </p:sp>
      <p:sp>
        <p:nvSpPr>
          <p:cNvPr id="132098" name="Rectangle 2"/>
          <p:cNvSpPr>
            <a:spLocks noGrp="1" noChangeArrowheads="1"/>
          </p:cNvSpPr>
          <p:nvPr>
            <p:ph type="title"/>
          </p:nvPr>
        </p:nvSpPr>
        <p:spPr/>
        <p:txBody>
          <a:bodyPr vert="horz" rtlCol="0" anchor="ctr">
            <a:normAutofit/>
            <a:scene3d>
              <a:camera prst="orthographicFront"/>
              <a:lightRig rig="soft" dir="t"/>
            </a:scene3d>
            <a:sp3d prstMaterial="softEdge">
              <a:bevelT w="25400" h="25400"/>
            </a:sp3d>
          </a:bodyPr>
          <a:lstStyle/>
          <a:p>
            <a:pPr>
              <a:defRPr/>
            </a:pPr>
            <a:r>
              <a:rPr lang="es-ES" sz="2600" dirty="0"/>
              <a:t>Información específica al afiliado</a:t>
            </a:r>
          </a:p>
        </p:txBody>
      </p:sp>
      <p:sp>
        <p:nvSpPr>
          <p:cNvPr id="132099" name="Rectangle 3"/>
          <p:cNvSpPr>
            <a:spLocks noChangeArrowheads="1"/>
          </p:cNvSpPr>
          <p:nvPr/>
        </p:nvSpPr>
        <p:spPr bwMode="auto">
          <a:xfrm>
            <a:off x="384177" y="1436688"/>
            <a:ext cx="8442325" cy="2971800"/>
          </a:xfrm>
          <a:prstGeom prst="rect">
            <a:avLst/>
          </a:prstGeom>
          <a:noFill/>
          <a:ln w="9525">
            <a:noFill/>
            <a:miter lim="800000"/>
            <a:headEnd/>
            <a:tailEnd/>
          </a:ln>
          <a:effectLst>
            <a:outerShdw dist="35921" dir="2700000" algn="ctr" rotWithShape="0">
              <a:schemeClr val="tx1"/>
            </a:outerShdw>
          </a:effectLst>
        </p:spPr>
        <p:txBody>
          <a:bodyPr lIns="77925" tIns="38963" rIns="77925" bIns="38963" anchor="ctr"/>
          <a:lstStyle/>
          <a:p>
            <a:pPr algn="ctr">
              <a:defRPr/>
            </a:pPr>
            <a:endParaRPr lang="en-US" sz="2900" b="1" dirty="0">
              <a:solidFill>
                <a:srgbClr val="FFFF00"/>
              </a:solidFill>
              <a:effectLst>
                <a:outerShdw blurRad="38100" dist="38100" dir="2700000" algn="tl">
                  <a:srgbClr val="000000"/>
                </a:outerShdw>
              </a:effectLst>
              <a:cs typeface="+mn-cs"/>
            </a:endParaRPr>
          </a:p>
        </p:txBody>
      </p:sp>
      <p:sp>
        <p:nvSpPr>
          <p:cNvPr id="132101" name="Rectangle 5"/>
          <p:cNvSpPr>
            <a:spLocks noChangeArrowheads="1"/>
          </p:cNvSpPr>
          <p:nvPr/>
        </p:nvSpPr>
        <p:spPr bwMode="auto">
          <a:xfrm>
            <a:off x="715968" y="1544637"/>
            <a:ext cx="7578725" cy="878906"/>
          </a:xfrm>
          <a:prstGeom prst="rect">
            <a:avLst/>
          </a:prstGeom>
          <a:noFill/>
          <a:ln w="9525">
            <a:noFill/>
            <a:miter lim="800000"/>
            <a:headEnd/>
            <a:tailEnd/>
          </a:ln>
          <a:effectLst/>
        </p:spPr>
        <p:txBody>
          <a:bodyPr lIns="77925" tIns="38963" rIns="77925" bIns="38963">
            <a:spAutoFit/>
          </a:bodyPr>
          <a:lstStyle/>
          <a:p>
            <a:pPr>
              <a:defRPr/>
            </a:pPr>
            <a:endParaRPr lang="es-AR" b="1" dirty="0">
              <a:solidFill>
                <a:srgbClr val="FFFF00"/>
              </a:solidFill>
              <a:effectLst>
                <a:outerShdw blurRad="38100" dist="38100" dir="2700000" algn="tl">
                  <a:srgbClr val="000000"/>
                </a:outerShdw>
              </a:effectLst>
              <a:cs typeface="+mn-cs"/>
            </a:endParaRPr>
          </a:p>
          <a:p>
            <a:pPr>
              <a:defRPr/>
            </a:pPr>
            <a:endParaRPr lang="es-AR" sz="1700" b="1" dirty="0">
              <a:effectLst>
                <a:outerShdw blurRad="38100" dist="38100" dir="2700000" algn="tl">
                  <a:srgbClr val="000000"/>
                </a:outerShdw>
              </a:effectLst>
              <a:cs typeface="+mn-cs"/>
            </a:endParaRPr>
          </a:p>
          <a:p>
            <a:pPr>
              <a:defRPr/>
            </a:pPr>
            <a:endParaRPr lang="es-AR" sz="1700" b="1" dirty="0">
              <a:effectLst>
                <a:outerShdw blurRad="38100" dist="38100" dir="2700000" algn="tl">
                  <a:srgbClr val="000000"/>
                </a:outerShdw>
              </a:effectLst>
              <a:cs typeface="+mn-cs"/>
            </a:endParaRPr>
          </a:p>
        </p:txBody>
      </p:sp>
      <p:sp>
        <p:nvSpPr>
          <p:cNvPr id="132103" name="Text Box 7"/>
          <p:cNvSpPr txBox="1">
            <a:spLocks noChangeArrowheads="1"/>
          </p:cNvSpPr>
          <p:nvPr/>
        </p:nvSpPr>
        <p:spPr bwMode="auto">
          <a:xfrm>
            <a:off x="1182688" y="2203455"/>
            <a:ext cx="7112000" cy="555741"/>
          </a:xfrm>
          <a:prstGeom prst="rect">
            <a:avLst/>
          </a:prstGeom>
          <a:noFill/>
          <a:ln w="9525">
            <a:noFill/>
            <a:miter lim="800000"/>
            <a:headEnd/>
            <a:tailEnd/>
          </a:ln>
          <a:effectLst/>
        </p:spPr>
        <p:txBody>
          <a:bodyPr lIns="77925" tIns="38963" rIns="77925" bIns="38963">
            <a:spAutoFit/>
          </a:bodyPr>
          <a:lstStyle/>
          <a:p>
            <a:pPr>
              <a:defRPr/>
            </a:pPr>
            <a:r>
              <a:rPr lang="en-US" sz="3100" b="1" dirty="0">
                <a:solidFill>
                  <a:srgbClr val="FFFF00"/>
                </a:solidFill>
                <a:effectLst>
                  <a:outerShdw blurRad="38100" dist="38100" dir="2700000" algn="tl">
                    <a:srgbClr val="000000"/>
                  </a:outerShdw>
                </a:effectLst>
                <a:cs typeface="+mn-cs"/>
              </a:rPr>
              <a:t> </a:t>
            </a:r>
          </a:p>
        </p:txBody>
      </p:sp>
      <p:pic>
        <p:nvPicPr>
          <p:cNvPr id="17415" name="Picture 12" descr="C:\Documents and Settings\msanz\Configuración local\Archivos temporales de Internet\Content.IE5\VIP9SORE\MP900411737[1].jpg"/>
          <p:cNvPicPr>
            <a:picLocks noChangeAspect="1" noChangeArrowheads="1"/>
          </p:cNvPicPr>
          <p:nvPr/>
        </p:nvPicPr>
        <p:blipFill>
          <a:blip r:embed="rId3" cstate="screen"/>
          <a:srcRect/>
          <a:stretch>
            <a:fillRect/>
          </a:stretch>
        </p:blipFill>
        <p:spPr bwMode="auto">
          <a:xfrm>
            <a:off x="4716473" y="1131889"/>
            <a:ext cx="3182937" cy="3168650"/>
          </a:xfrm>
          <a:prstGeom prst="rect">
            <a:avLst/>
          </a:prstGeom>
          <a:noFill/>
          <a:ln w="9525">
            <a:noFill/>
            <a:miter lim="800000"/>
            <a:headEnd/>
            <a:tailEnd/>
          </a:ln>
        </p:spPr>
      </p:pic>
    </p:spTree>
  </p:cSld>
  <p:clrMapOvr>
    <a:masterClrMapping/>
  </p:clrMapOvr>
  <p:transition>
    <p:fade thruBlk="1"/>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ES" dirty="0"/>
              <a:t>Formación</a:t>
            </a:r>
          </a:p>
        </p:txBody>
      </p:sp>
      <p:pic>
        <p:nvPicPr>
          <p:cNvPr id="562177" name="Picture 1"/>
          <p:cNvPicPr>
            <a:picLocks noChangeAspect="1" noChangeArrowheads="1"/>
          </p:cNvPicPr>
          <p:nvPr/>
        </p:nvPicPr>
        <p:blipFill>
          <a:blip r:embed="rId2" cstate="screen"/>
          <a:srcRect/>
          <a:stretch>
            <a:fillRect/>
          </a:stretch>
        </p:blipFill>
        <p:spPr bwMode="auto">
          <a:xfrm>
            <a:off x="1115616" y="627534"/>
            <a:ext cx="3240360" cy="1951377"/>
          </a:xfrm>
          <a:prstGeom prst="rect">
            <a:avLst/>
          </a:prstGeom>
          <a:noFill/>
          <a:ln w="9525">
            <a:noFill/>
            <a:miter lim="800000"/>
            <a:headEnd/>
            <a:tailEnd/>
          </a:ln>
          <a:effectLst/>
        </p:spPr>
      </p:pic>
      <p:pic>
        <p:nvPicPr>
          <p:cNvPr id="562178" name="Picture 2"/>
          <p:cNvPicPr>
            <a:picLocks noChangeAspect="1" noChangeArrowheads="1"/>
          </p:cNvPicPr>
          <p:nvPr/>
        </p:nvPicPr>
        <p:blipFill>
          <a:blip r:embed="rId3" cstate="screen"/>
          <a:srcRect/>
          <a:stretch>
            <a:fillRect/>
          </a:stretch>
        </p:blipFill>
        <p:spPr bwMode="auto">
          <a:xfrm>
            <a:off x="4644009" y="627534"/>
            <a:ext cx="3024336" cy="1944216"/>
          </a:xfrm>
          <a:prstGeom prst="rect">
            <a:avLst/>
          </a:prstGeom>
          <a:noFill/>
          <a:ln w="9525">
            <a:noFill/>
            <a:miter lim="800000"/>
            <a:headEnd/>
            <a:tailEnd/>
          </a:ln>
          <a:effectLst/>
        </p:spPr>
      </p:pic>
      <p:pic>
        <p:nvPicPr>
          <p:cNvPr id="562179" name="Picture 3"/>
          <p:cNvPicPr>
            <a:picLocks noChangeAspect="1" noChangeArrowheads="1"/>
          </p:cNvPicPr>
          <p:nvPr/>
        </p:nvPicPr>
        <p:blipFill>
          <a:blip r:embed="rId4" cstate="screen"/>
          <a:srcRect/>
          <a:stretch>
            <a:fillRect/>
          </a:stretch>
        </p:blipFill>
        <p:spPr bwMode="auto">
          <a:xfrm>
            <a:off x="1115616" y="2787774"/>
            <a:ext cx="3252912" cy="1872208"/>
          </a:xfrm>
          <a:prstGeom prst="rect">
            <a:avLst/>
          </a:prstGeom>
          <a:noFill/>
          <a:ln w="9525">
            <a:noFill/>
            <a:miter lim="800000"/>
            <a:headEnd/>
            <a:tailEnd/>
          </a:ln>
          <a:effectLst/>
        </p:spPr>
      </p:pic>
      <p:pic>
        <p:nvPicPr>
          <p:cNvPr id="562180" name="Picture 4"/>
          <p:cNvPicPr>
            <a:picLocks noChangeAspect="1" noChangeArrowheads="1"/>
          </p:cNvPicPr>
          <p:nvPr/>
        </p:nvPicPr>
        <p:blipFill>
          <a:blip r:embed="rId5" cstate="screen"/>
          <a:srcRect/>
          <a:stretch>
            <a:fillRect/>
          </a:stretch>
        </p:blipFill>
        <p:spPr bwMode="auto">
          <a:xfrm>
            <a:off x="4716016" y="2787774"/>
            <a:ext cx="2952328" cy="1872208"/>
          </a:xfrm>
          <a:prstGeom prst="rect">
            <a:avLst/>
          </a:prstGeom>
          <a:noFill/>
          <a:ln w="9525">
            <a:noFill/>
            <a:miter lim="800000"/>
            <a:headEnd/>
            <a:tailEnd/>
          </a:ln>
          <a:effectLst/>
        </p:spPr>
      </p:pic>
    </p:spTree>
  </p:cSld>
  <p:clrMapOvr>
    <a:masterClrMapping/>
  </p:clrMapOvr>
  <p:transition>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0290" name="Picture 2"/>
          <p:cNvPicPr>
            <a:picLocks noChangeAspect="1" noChangeArrowheads="1"/>
          </p:cNvPicPr>
          <p:nvPr/>
        </p:nvPicPr>
        <p:blipFill>
          <a:blip r:embed="rId3" cstate="screen"/>
          <a:srcRect t="6454" b="10817"/>
          <a:stretch>
            <a:fillRect/>
          </a:stretch>
        </p:blipFill>
        <p:spPr bwMode="auto">
          <a:xfrm>
            <a:off x="251523" y="0"/>
            <a:ext cx="8892481" cy="5143500"/>
          </a:xfrm>
          <a:prstGeom prst="rect">
            <a:avLst/>
          </a:prstGeom>
          <a:noFill/>
          <a:ln w="9525">
            <a:noFill/>
            <a:miter lim="800000"/>
            <a:headEnd/>
            <a:tailEnd/>
          </a:ln>
        </p:spPr>
      </p:pic>
      <p:sp>
        <p:nvSpPr>
          <p:cNvPr id="6" name="5 Rectángulo"/>
          <p:cNvSpPr/>
          <p:nvPr/>
        </p:nvSpPr>
        <p:spPr>
          <a:xfrm>
            <a:off x="1043610" y="195487"/>
            <a:ext cx="7122463" cy="64633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rPr>
              <a:t>POR FAVOR SILENCIE SU MÓVIL</a:t>
            </a:r>
            <a:endParaRPr lang="es-ES" sz="3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endParaRPr>
          </a:p>
        </p:txBody>
      </p:sp>
      <p:pic>
        <p:nvPicPr>
          <p:cNvPr id="140294" name="Picture 6" descr="http://www.connector.com/wp-content/uploads/2012/04/dreamstime_xs_14511556.jpg"/>
          <p:cNvPicPr>
            <a:picLocks noChangeAspect="1" noChangeArrowheads="1"/>
          </p:cNvPicPr>
          <p:nvPr/>
        </p:nvPicPr>
        <p:blipFill>
          <a:blip r:embed="rId4" cstate="screen">
            <a:clrChange>
              <a:clrFrom>
                <a:srgbClr val="FFFFFF"/>
              </a:clrFrom>
              <a:clrTo>
                <a:srgbClr val="FFFFFF">
                  <a:alpha val="0"/>
                </a:srgbClr>
              </a:clrTo>
            </a:clrChange>
          </a:blip>
          <a:srcRect/>
          <a:stretch>
            <a:fillRect/>
          </a:stretch>
        </p:blipFill>
        <p:spPr bwMode="auto">
          <a:xfrm>
            <a:off x="6156176" y="987574"/>
            <a:ext cx="1944216" cy="1944216"/>
          </a:xfrm>
          <a:prstGeom prst="rect">
            <a:avLst/>
          </a:prstGeom>
          <a:ln>
            <a:noFill/>
          </a:ln>
          <a:effectLst>
            <a:outerShdw blurRad="165100" dist="38100" algn="tl" rotWithShape="0">
              <a:srgbClr val="000000">
                <a:alpha val="70000"/>
              </a:srgbClr>
            </a:outerShdw>
          </a:effectLst>
        </p:spPr>
      </p:pic>
    </p:spTree>
  </p:cSld>
  <p:clrMapOvr>
    <a:masterClrMapping/>
  </p:clrMapOvr>
  <p:transition advClick="0" advTm="1000">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mph" presetSubtype="2" repeatCount="4000" fill="hold" grpId="0" nodeType="afterEffect">
                                  <p:stCondLst>
                                    <p:cond delay="0"/>
                                  </p:stCondLst>
                                  <p:childTnLst>
                                    <p:anim to="0.5" calcmode="lin" valueType="num">
                                      <p:cBhvr override="childStyle">
                                        <p:cTn id="6" dur="3000" fill="hold"/>
                                        <p:tgtEl>
                                          <p:spTgt spid="6"/>
                                        </p:tgtEl>
                                        <p:attrNameLst>
                                          <p:attrName>style.fontSize</p:attrName>
                                        </p:attrNameLst>
                                      </p:cBhvr>
                                    </p:anim>
                                  </p:childTnLst>
                                </p:cTn>
                              </p:par>
                              <p:par>
                                <p:cTn id="7" presetID="8" presetClass="emph" presetSubtype="0" repeatCount="5000" fill="hold" nodeType="withEffect">
                                  <p:stCondLst>
                                    <p:cond delay="0"/>
                                  </p:stCondLst>
                                  <p:childTnLst>
                                    <p:animRot by="21600000">
                                      <p:cBhvr>
                                        <p:cTn id="8" dur="3000" fill="hold"/>
                                        <p:tgtEl>
                                          <p:spTgt spid="14029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ES" dirty="0"/>
              <a:t>Formación</a:t>
            </a:r>
          </a:p>
        </p:txBody>
      </p:sp>
      <p:pic>
        <p:nvPicPr>
          <p:cNvPr id="630789" name="Picture 5"/>
          <p:cNvPicPr>
            <a:picLocks noChangeAspect="1" noChangeArrowheads="1"/>
          </p:cNvPicPr>
          <p:nvPr/>
        </p:nvPicPr>
        <p:blipFill>
          <a:blip r:embed="rId2" cstate="screen"/>
          <a:srcRect/>
          <a:stretch>
            <a:fillRect/>
          </a:stretch>
        </p:blipFill>
        <p:spPr bwMode="auto">
          <a:xfrm>
            <a:off x="2100263" y="581025"/>
            <a:ext cx="4943475" cy="3981450"/>
          </a:xfrm>
          <a:prstGeom prst="rect">
            <a:avLst/>
          </a:prstGeom>
          <a:noFill/>
          <a:ln w="9525">
            <a:noFill/>
            <a:miter lim="800000"/>
            <a:headEnd/>
            <a:tailEnd/>
          </a:ln>
        </p:spPr>
      </p:pic>
    </p:spTree>
  </p:cSld>
  <p:clrMapOvr>
    <a:masterClrMapping/>
  </p:clrMapOvr>
  <p:transition>
    <p:fade thruBlk="1"/>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1043608" y="925433"/>
            <a:ext cx="7488832" cy="36625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s-ES" sz="1600" dirty="0"/>
              <a:t>A. </a:t>
            </a:r>
            <a:r>
              <a:rPr lang="es-ES" sz="1600" b="1" dirty="0">
                <a:effectLst>
                  <a:outerShdw blurRad="38100" dist="38100" dir="2700000" algn="tl">
                    <a:srgbClr val="000000">
                      <a:alpha val="43137"/>
                    </a:srgbClr>
                  </a:outerShdw>
                </a:effectLst>
              </a:rPr>
              <a:t>¿Conoce la oferta formativa de ASTIC?</a:t>
            </a:r>
          </a:p>
          <a:p>
            <a:endParaRPr lang="es-ES" sz="1600" dirty="0"/>
          </a:p>
          <a:p>
            <a:r>
              <a:rPr lang="es-ES" sz="1600" dirty="0"/>
              <a:t>1. Sí, la conozco.</a:t>
            </a:r>
          </a:p>
          <a:p>
            <a:r>
              <a:rPr lang="es-ES" sz="1600" dirty="0"/>
              <a:t>2. No y no sé dónde informarme sobre ella.</a:t>
            </a:r>
          </a:p>
          <a:p>
            <a:endParaRPr lang="es-ES" sz="1600" dirty="0"/>
          </a:p>
          <a:p>
            <a:r>
              <a:rPr lang="es-ES" sz="1600" dirty="0"/>
              <a:t> </a:t>
            </a:r>
          </a:p>
          <a:p>
            <a:r>
              <a:rPr lang="es-ES" sz="1600" dirty="0"/>
              <a:t>B. </a:t>
            </a:r>
            <a:r>
              <a:rPr lang="es-ES" sz="1600" b="1" dirty="0">
                <a:effectLst>
                  <a:outerShdw blurRad="38100" dist="38100" dir="2700000" algn="tl">
                    <a:srgbClr val="000000">
                      <a:alpha val="43137"/>
                    </a:srgbClr>
                  </a:outerShdw>
                </a:effectLst>
              </a:rPr>
              <a:t>¿Ha utilizado los cursos ofrecidos por ASTIC en años anteriores?</a:t>
            </a:r>
          </a:p>
          <a:p>
            <a:endParaRPr lang="es-ES" sz="1600" dirty="0"/>
          </a:p>
          <a:p>
            <a:r>
              <a:rPr lang="es-ES" sz="1600" dirty="0"/>
              <a:t>1. Sí, con cierta frecuencia.</a:t>
            </a:r>
          </a:p>
          <a:p>
            <a:r>
              <a:rPr lang="es-ES" sz="1600" dirty="0"/>
              <a:t>2. Sí, esporádicamente.</a:t>
            </a:r>
          </a:p>
          <a:p>
            <a:r>
              <a:rPr lang="es-ES" sz="1600" dirty="0"/>
              <a:t>3. No, nunca.</a:t>
            </a:r>
          </a:p>
          <a:p>
            <a:r>
              <a:rPr lang="es-ES" sz="1600" dirty="0"/>
              <a:t>4. No lo sé.</a:t>
            </a:r>
          </a:p>
          <a:p>
            <a:r>
              <a:rPr lang="es-ES" sz="1600" dirty="0"/>
              <a:t>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s-ES" sz="24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transition>
    <p:fade thruBlk="1"/>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42 Grupo"/>
          <p:cNvGrpSpPr/>
          <p:nvPr/>
        </p:nvGrpSpPr>
        <p:grpSpPr>
          <a:xfrm>
            <a:off x="467544" y="472233"/>
            <a:ext cx="6336704" cy="4547789"/>
            <a:chOff x="467544" y="472233"/>
            <a:chExt cx="6336704" cy="4547789"/>
          </a:xfrm>
        </p:grpSpPr>
        <p:pic>
          <p:nvPicPr>
            <p:cNvPr id="631810" name="Picture 2"/>
            <p:cNvPicPr>
              <a:picLocks noChangeAspect="1" noChangeArrowheads="1"/>
            </p:cNvPicPr>
            <p:nvPr/>
          </p:nvPicPr>
          <p:blipFill>
            <a:blip r:embed="rId2" cstate="screen"/>
            <a:srcRect/>
            <a:stretch>
              <a:fillRect/>
            </a:stretch>
          </p:blipFill>
          <p:spPr bwMode="auto">
            <a:xfrm>
              <a:off x="467544" y="472233"/>
              <a:ext cx="6336704" cy="4547789"/>
            </a:xfrm>
            <a:prstGeom prst="rect">
              <a:avLst/>
            </a:prstGeom>
            <a:ln>
              <a:noFill/>
            </a:ln>
            <a:effectLst>
              <a:outerShdw blurRad="25400" dist="88900" dir="8100000" algn="tr" rotWithShape="0">
                <a:schemeClr val="bg1">
                  <a:alpha val="51000"/>
                </a:schemeClr>
              </a:outerShdw>
              <a:softEdge rad="112500"/>
            </a:effectLst>
          </p:spPr>
        </p:pic>
        <p:sp>
          <p:nvSpPr>
            <p:cNvPr id="5" name="4 Rectángulo"/>
            <p:cNvSpPr/>
            <p:nvPr/>
          </p:nvSpPr>
          <p:spPr>
            <a:xfrm>
              <a:off x="3347864" y="3735753"/>
              <a:ext cx="792088" cy="576064"/>
            </a:xfrm>
            <a:prstGeom prst="rect">
              <a:avLst/>
            </a:prstGeom>
            <a:solidFill>
              <a:schemeClr val="bg1">
                <a:lumMod val="7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5 Rectángulo"/>
            <p:cNvSpPr/>
            <p:nvPr/>
          </p:nvSpPr>
          <p:spPr>
            <a:xfrm>
              <a:off x="3272575" y="3797047"/>
              <a:ext cx="915635" cy="430887"/>
            </a:xfrm>
            <a:prstGeom prst="rect">
              <a:avLst/>
            </a:prstGeom>
            <a:noFill/>
          </p:spPr>
          <p:txBody>
            <a:bodyPr wrap="square" lIns="91440" tIns="45720" rIns="91440" bIns="45720">
              <a:spAutoFit/>
            </a:bodyPr>
            <a:lstStyle/>
            <a:p>
              <a:pPr algn="ctr"/>
              <a:r>
                <a:rPr lang="es-ES" sz="105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rPr>
                <a:t>DICIEMBRE</a:t>
              </a:r>
            </a:p>
            <a:p>
              <a:pPr algn="ctr"/>
              <a:r>
                <a:rPr lang="es-ES" sz="105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rPr>
                <a:t> 2015</a:t>
              </a:r>
            </a:p>
          </p:txBody>
        </p:sp>
        <p:sp>
          <p:nvSpPr>
            <p:cNvPr id="9" name="8 Rectángulo"/>
            <p:cNvSpPr/>
            <p:nvPr/>
          </p:nvSpPr>
          <p:spPr>
            <a:xfrm>
              <a:off x="3851920" y="2631124"/>
              <a:ext cx="720080" cy="372673"/>
            </a:xfrm>
            <a:prstGeom prst="rect">
              <a:avLst/>
            </a:prstGeom>
            <a:noFill/>
            <a:ln w="381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11" name="10 Conector recto"/>
            <p:cNvCxnSpPr/>
            <p:nvPr/>
          </p:nvCxnSpPr>
          <p:spPr>
            <a:xfrm>
              <a:off x="4567238" y="2631851"/>
              <a:ext cx="1152128" cy="811138"/>
            </a:xfrm>
            <a:prstGeom prst="line">
              <a:avLst/>
            </a:prstGeom>
            <a:ln w="38100" cap="rnd" cmpd="sng">
              <a:solidFill>
                <a:schemeClr val="bg1"/>
              </a:solidFill>
              <a:miter lim="800000"/>
            </a:ln>
          </p:spPr>
          <p:style>
            <a:lnRef idx="1">
              <a:schemeClr val="accent1"/>
            </a:lnRef>
            <a:fillRef idx="0">
              <a:schemeClr val="accent1"/>
            </a:fillRef>
            <a:effectRef idx="0">
              <a:schemeClr val="accent1"/>
            </a:effectRef>
            <a:fontRef idx="minor">
              <a:schemeClr val="tx1"/>
            </a:fontRef>
          </p:style>
        </p:cxnSp>
        <p:cxnSp>
          <p:nvCxnSpPr>
            <p:cNvPr id="13" name="12 Conector recto"/>
            <p:cNvCxnSpPr/>
            <p:nvPr/>
          </p:nvCxnSpPr>
          <p:spPr>
            <a:xfrm>
              <a:off x="4572000" y="2999035"/>
              <a:ext cx="1152128" cy="629020"/>
            </a:xfrm>
            <a:prstGeom prst="line">
              <a:avLst/>
            </a:prstGeom>
            <a:ln w="38100" cap="rnd" cmpd="sng">
              <a:solidFill>
                <a:schemeClr val="bg1"/>
              </a:solidFill>
              <a:miter lim="800000"/>
            </a:ln>
          </p:spPr>
          <p:style>
            <a:lnRef idx="1">
              <a:schemeClr val="accent1"/>
            </a:lnRef>
            <a:fillRef idx="0">
              <a:schemeClr val="accent1"/>
            </a:fillRef>
            <a:effectRef idx="0">
              <a:schemeClr val="accent1"/>
            </a:effectRef>
            <a:fontRef idx="minor">
              <a:schemeClr val="tx1"/>
            </a:fontRef>
          </p:style>
        </p:cxnSp>
        <p:sp>
          <p:nvSpPr>
            <p:cNvPr id="35" name="34 Rectángulo"/>
            <p:cNvSpPr/>
            <p:nvPr/>
          </p:nvSpPr>
          <p:spPr>
            <a:xfrm>
              <a:off x="3972684" y="2696714"/>
              <a:ext cx="432048" cy="216024"/>
            </a:xfrm>
            <a:prstGeom prst="rect">
              <a:avLst/>
            </a:prstGeom>
            <a:solidFill>
              <a:schemeClr val="bg1">
                <a:lumMod val="7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15" name="14 Conector recto"/>
            <p:cNvCxnSpPr/>
            <p:nvPr/>
          </p:nvCxnSpPr>
          <p:spPr>
            <a:xfrm>
              <a:off x="5719366" y="3435846"/>
              <a:ext cx="4763" cy="192209"/>
            </a:xfrm>
            <a:prstGeom prst="line">
              <a:avLst/>
            </a:prstGeom>
            <a:ln w="38100" cmpd="sng">
              <a:solidFill>
                <a:schemeClr val="bg1"/>
              </a:solidFill>
            </a:ln>
          </p:spPr>
          <p:style>
            <a:lnRef idx="1">
              <a:schemeClr val="accent1"/>
            </a:lnRef>
            <a:fillRef idx="0">
              <a:schemeClr val="accent1"/>
            </a:fillRef>
            <a:effectRef idx="0">
              <a:schemeClr val="accent1"/>
            </a:effectRef>
            <a:fontRef idx="minor">
              <a:schemeClr val="tx1"/>
            </a:fontRef>
          </p:style>
        </p:cxnSp>
        <p:pic>
          <p:nvPicPr>
            <p:cNvPr id="8" name="7 Imagen" descr="Logo ASTIC - Parte izquierda.jpg"/>
            <p:cNvPicPr>
              <a:picLocks noChangeAspect="1"/>
            </p:cNvPicPr>
            <p:nvPr/>
          </p:nvPicPr>
          <p:blipFill>
            <a:blip r:embed="rId3" cstate="screen">
              <a:clrChange>
                <a:clrFrom>
                  <a:srgbClr val="FFFFFE"/>
                </a:clrFrom>
                <a:clrTo>
                  <a:srgbClr val="FFFFFE">
                    <a:alpha val="0"/>
                  </a:srgbClr>
                </a:clrTo>
              </a:clrChange>
            </a:blip>
            <a:stretch>
              <a:fillRect/>
            </a:stretch>
          </p:blipFill>
          <p:spPr>
            <a:xfrm>
              <a:off x="3995936" y="2715767"/>
              <a:ext cx="395665" cy="145118"/>
            </a:xfrm>
            <a:prstGeom prst="rect">
              <a:avLst/>
            </a:prstGeom>
          </p:spPr>
        </p:pic>
      </p:grpSp>
      <p:grpSp>
        <p:nvGrpSpPr>
          <p:cNvPr id="49" name="48 Grupo"/>
          <p:cNvGrpSpPr/>
          <p:nvPr/>
        </p:nvGrpSpPr>
        <p:grpSpPr>
          <a:xfrm>
            <a:off x="5513643" y="843558"/>
            <a:ext cx="3522853" cy="1944216"/>
            <a:chOff x="5436096" y="915566"/>
            <a:chExt cx="3522853" cy="1728192"/>
          </a:xfrm>
        </p:grpSpPr>
        <p:pic>
          <p:nvPicPr>
            <p:cNvPr id="631811" name="Picture 3"/>
            <p:cNvPicPr>
              <a:picLocks noChangeAspect="1" noChangeArrowheads="1"/>
            </p:cNvPicPr>
            <p:nvPr/>
          </p:nvPicPr>
          <p:blipFill>
            <a:blip r:embed="rId4" cstate="screen"/>
            <a:srcRect/>
            <a:stretch>
              <a:fillRect/>
            </a:stretch>
          </p:blipFill>
          <p:spPr bwMode="auto">
            <a:xfrm>
              <a:off x="5436096" y="915566"/>
              <a:ext cx="3522853" cy="1728192"/>
            </a:xfrm>
            <a:prstGeom prst="rect">
              <a:avLst/>
            </a:prstGeom>
            <a:ln>
              <a:noFill/>
            </a:ln>
            <a:effectLst>
              <a:softEdge rad="112500"/>
            </a:effectLst>
          </p:spPr>
        </p:pic>
        <p:sp>
          <p:nvSpPr>
            <p:cNvPr id="47" name="46 Llamada con línea 3"/>
            <p:cNvSpPr/>
            <p:nvPr/>
          </p:nvSpPr>
          <p:spPr>
            <a:xfrm>
              <a:off x="8100392" y="1059582"/>
              <a:ext cx="648072" cy="288032"/>
            </a:xfrm>
            <a:prstGeom prst="borderCallout3">
              <a:avLst>
                <a:gd name="adj1" fmla="val 104730"/>
                <a:gd name="adj2" fmla="val 49538"/>
                <a:gd name="adj3" fmla="val 149925"/>
                <a:gd name="adj4" fmla="val 49471"/>
                <a:gd name="adj5" fmla="val 147399"/>
                <a:gd name="adj6" fmla="val -32651"/>
                <a:gd name="adj7" fmla="val 224297"/>
                <a:gd name="adj8" fmla="val -32400"/>
              </a:avLst>
            </a:prstGeom>
            <a:solidFill>
              <a:schemeClr val="accent1">
                <a:alpha val="17000"/>
              </a:schemeClr>
            </a:solidFill>
            <a:ln>
              <a:solidFill>
                <a:srgbClr val="FF0000"/>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s-ES"/>
            </a:p>
          </p:txBody>
        </p:sp>
        <p:pic>
          <p:nvPicPr>
            <p:cNvPr id="45" name="44 Imagen" descr="Logo ASTIC - Parte izquierda.jpg"/>
            <p:cNvPicPr>
              <a:picLocks noChangeAspect="1"/>
            </p:cNvPicPr>
            <p:nvPr/>
          </p:nvPicPr>
          <p:blipFill>
            <a:blip r:embed="rId3" cstate="screen">
              <a:clrChange>
                <a:clrFrom>
                  <a:srgbClr val="FFFFFE"/>
                </a:clrFrom>
                <a:clrTo>
                  <a:srgbClr val="FFFFFE">
                    <a:alpha val="0"/>
                  </a:srgbClr>
                </a:clrTo>
              </a:clrChange>
            </a:blip>
            <a:stretch>
              <a:fillRect/>
            </a:stretch>
          </p:blipFill>
          <p:spPr>
            <a:xfrm>
              <a:off x="8118369" y="1088157"/>
              <a:ext cx="591995" cy="217126"/>
            </a:xfrm>
            <a:prstGeom prst="rect">
              <a:avLst/>
            </a:prstGeom>
          </p:spPr>
        </p:pic>
        <p:sp>
          <p:nvSpPr>
            <p:cNvPr id="48" name="47 Conector"/>
            <p:cNvSpPr/>
            <p:nvPr/>
          </p:nvSpPr>
          <p:spPr>
            <a:xfrm>
              <a:off x="7865318" y="1664221"/>
              <a:ext cx="45719" cy="72008"/>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 calcmode="lin" valueType="num">
                                      <p:cBhvr>
                                        <p:cTn id="7" dur="3000" fill="hold"/>
                                        <p:tgtEl>
                                          <p:spTgt spid="49"/>
                                        </p:tgtEl>
                                        <p:attrNameLst>
                                          <p:attrName>ppt_w</p:attrName>
                                        </p:attrNameLst>
                                      </p:cBhvr>
                                      <p:tavLst>
                                        <p:tav tm="0">
                                          <p:val>
                                            <p:strVal val="#ppt_w*0.70"/>
                                          </p:val>
                                        </p:tav>
                                        <p:tav tm="100000">
                                          <p:val>
                                            <p:strVal val="#ppt_w"/>
                                          </p:val>
                                        </p:tav>
                                      </p:tavLst>
                                    </p:anim>
                                    <p:anim calcmode="lin" valueType="num">
                                      <p:cBhvr>
                                        <p:cTn id="8" dur="3000" fill="hold"/>
                                        <p:tgtEl>
                                          <p:spTgt spid="49"/>
                                        </p:tgtEl>
                                        <p:attrNameLst>
                                          <p:attrName>ppt_h</p:attrName>
                                        </p:attrNameLst>
                                      </p:cBhvr>
                                      <p:tavLst>
                                        <p:tav tm="0">
                                          <p:val>
                                            <p:strVal val="#ppt_h"/>
                                          </p:val>
                                        </p:tav>
                                        <p:tav tm="100000">
                                          <p:val>
                                            <p:strVal val="#ppt_h"/>
                                          </p:val>
                                        </p:tav>
                                      </p:tavLst>
                                    </p:anim>
                                    <p:animEffect transition="in" filter="fade">
                                      <p:cBhvr>
                                        <p:cTn id="9" dur="30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4780126" y="195486"/>
            <a:ext cx="3392274" cy="1446550"/>
          </a:xfrm>
          <a:prstGeom prst="rect">
            <a:avLst/>
          </a:prstGeom>
          <a:noFill/>
        </p:spPr>
        <p:txBody>
          <a:bodyPr wrap="none" lIns="91440" tIns="45720" rIns="91440" bIns="45720">
            <a:spAutoFit/>
          </a:bodyPr>
          <a:lstStyle/>
          <a:p>
            <a:pPr algn="ctr"/>
            <a:r>
              <a:rPr lang="es-ES" sz="4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outerShdw blurRad="38100" dist="38100" dir="2700000" algn="tl">
                    <a:srgbClr val="000000">
                      <a:alpha val="43137"/>
                    </a:srgbClr>
                  </a:outerShdw>
                  <a:reflection blurRad="12700" stA="28000" endPos="45000" dist="1000" dir="5400000" sy="-100000" algn="bl" rotWithShape="0"/>
                </a:effectLst>
              </a:rPr>
              <a:t>Nuevos</a:t>
            </a:r>
          </a:p>
          <a:p>
            <a:pPr algn="ctr"/>
            <a:r>
              <a:rPr lang="es-ES" sz="4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outerShdw blurRad="38100" dist="38100" dir="2700000" algn="tl">
                    <a:srgbClr val="000000">
                      <a:alpha val="43137"/>
                    </a:srgbClr>
                  </a:outerShdw>
                  <a:reflection blurRad="12700" stA="28000" endPos="45000" dist="1000" dir="5400000" sy="-100000" algn="bl" rotWithShape="0"/>
                </a:effectLst>
              </a:rPr>
              <a:t>estatutos</a:t>
            </a:r>
            <a:endParaRPr lang="es-ES" sz="4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outerShdw blurRad="38100" dist="38100" dir="2700000" algn="tl">
                  <a:srgbClr val="000000">
                    <a:alpha val="43137"/>
                  </a:srgbClr>
                </a:outerShdw>
                <a:reflection blurRad="12700" stA="28000" endPos="45000" dist="1000" dir="5400000" sy="-100000" algn="bl" rotWithShape="0"/>
              </a:effectLst>
            </a:endParaRPr>
          </a:p>
        </p:txBody>
      </p:sp>
      <p:grpSp>
        <p:nvGrpSpPr>
          <p:cNvPr id="11" name="10 Grupo"/>
          <p:cNvGrpSpPr/>
          <p:nvPr/>
        </p:nvGrpSpPr>
        <p:grpSpPr>
          <a:xfrm>
            <a:off x="323528" y="87474"/>
            <a:ext cx="4176464" cy="2988332"/>
            <a:chOff x="323528" y="87474"/>
            <a:chExt cx="4266046" cy="2970330"/>
          </a:xfrm>
        </p:grpSpPr>
        <p:pic>
          <p:nvPicPr>
            <p:cNvPr id="180226" name="Imagen 5" descr="cid:image007.jpg@01D164C2.C8F9EB70"/>
            <p:cNvPicPr>
              <a:picLocks noChangeAspect="1" noChangeArrowheads="1"/>
            </p:cNvPicPr>
            <p:nvPr/>
          </p:nvPicPr>
          <p:blipFill>
            <a:blip r:embed="rId2" cstate="screen"/>
            <a:srcRect/>
            <a:stretch>
              <a:fillRect/>
            </a:stretch>
          </p:blipFill>
          <p:spPr bwMode="auto">
            <a:xfrm>
              <a:off x="323528" y="87474"/>
              <a:ext cx="4266046" cy="297033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0" name="9 CuadroTexto"/>
            <p:cNvSpPr txBox="1"/>
            <p:nvPr/>
          </p:nvSpPr>
          <p:spPr>
            <a:xfrm>
              <a:off x="899592" y="123478"/>
              <a:ext cx="3230372" cy="276999"/>
            </a:xfrm>
            <a:prstGeom prst="rect">
              <a:avLst/>
            </a:prstGeom>
            <a:solidFill>
              <a:schemeClr val="bg1">
                <a:lumMod val="85000"/>
              </a:schemeClr>
            </a:solidFill>
          </p:spPr>
          <p:txBody>
            <a:bodyPr wrap="square" rtlCol="0">
              <a:spAutoFit/>
            </a:bodyPr>
            <a:lstStyle/>
            <a:p>
              <a:pPr algn="ctr"/>
              <a:r>
                <a:rPr lang="es-ES" sz="1200" dirty="0">
                  <a:effectLst>
                    <a:outerShdw blurRad="38100" dist="38100" dir="2700000" algn="tl">
                      <a:srgbClr val="000000">
                        <a:alpha val="43137"/>
                      </a:srgbClr>
                    </a:outerShdw>
                  </a:effectLst>
                </a:rPr>
                <a:t>ESQUEMA ANTERIORES ESTATUTOS</a:t>
              </a:r>
            </a:p>
          </p:txBody>
        </p:sp>
      </p:grpSp>
      <p:grpSp>
        <p:nvGrpSpPr>
          <p:cNvPr id="14" name="13 Grupo"/>
          <p:cNvGrpSpPr/>
          <p:nvPr/>
        </p:nvGrpSpPr>
        <p:grpSpPr>
          <a:xfrm>
            <a:off x="3995936" y="1780611"/>
            <a:ext cx="5036775" cy="3164576"/>
            <a:chOff x="4067945" y="1780611"/>
            <a:chExt cx="5036775" cy="3164576"/>
          </a:xfrm>
        </p:grpSpPr>
        <p:pic>
          <p:nvPicPr>
            <p:cNvPr id="1026" name="Picture 2"/>
            <p:cNvPicPr>
              <a:picLocks noChangeAspect="1" noChangeArrowheads="1"/>
            </p:cNvPicPr>
            <p:nvPr/>
          </p:nvPicPr>
          <p:blipFill>
            <a:blip r:embed="rId3" cstate="screen"/>
            <a:srcRect/>
            <a:stretch>
              <a:fillRect/>
            </a:stretch>
          </p:blipFill>
          <p:spPr bwMode="auto">
            <a:xfrm>
              <a:off x="4067945" y="1780611"/>
              <a:ext cx="5036775" cy="316457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pSp>
          <p:nvGrpSpPr>
            <p:cNvPr id="13" name="12 Grupo"/>
            <p:cNvGrpSpPr/>
            <p:nvPr/>
          </p:nvGrpSpPr>
          <p:grpSpPr>
            <a:xfrm>
              <a:off x="4860032" y="1817762"/>
              <a:ext cx="3804479" cy="2974042"/>
              <a:chOff x="4860032" y="1817762"/>
              <a:chExt cx="3804479" cy="2974042"/>
            </a:xfrm>
          </p:grpSpPr>
          <p:sp>
            <p:nvSpPr>
              <p:cNvPr id="9" name="8 Rectángulo"/>
              <p:cNvSpPr/>
              <p:nvPr/>
            </p:nvSpPr>
            <p:spPr>
              <a:xfrm>
                <a:off x="7452320" y="4083918"/>
                <a:ext cx="1212191" cy="707886"/>
              </a:xfrm>
              <a:prstGeom prst="rect">
                <a:avLst/>
              </a:prstGeom>
              <a:noFill/>
            </p:spPr>
            <p:txBody>
              <a:bodyPr wrap="none" lIns="91440" tIns="45720" rIns="91440" bIns="45720">
                <a:spAutoFit/>
              </a:bodyPr>
              <a:lstStyle/>
              <a:p>
                <a:pPr algn="ctr"/>
                <a:r>
                  <a:rPr lang="es-ES" sz="20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outerShdw blurRad="38100" dist="38100" dir="2700000" algn="tl">
                        <a:srgbClr val="000000">
                          <a:alpha val="43137"/>
                        </a:srgbClr>
                      </a:outerShdw>
                      <a:reflection blurRad="12700" stA="28000" endPos="45000" dist="1000" dir="5400000" sy="-100000" algn="bl" rotWithShape="0"/>
                    </a:effectLst>
                  </a:rPr>
                  <a:t>CÓDIGO</a:t>
                </a:r>
              </a:p>
              <a:p>
                <a:pPr algn="ctr"/>
                <a:r>
                  <a:rPr lang="es-ES" sz="2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outerShdw blurRad="38100" dist="38100" dir="2700000" algn="tl">
                        <a:srgbClr val="000000">
                          <a:alpha val="43137"/>
                        </a:srgbClr>
                      </a:outerShdw>
                      <a:reflection blurRad="12700" stA="28000" endPos="45000" dist="1000" dir="5400000" sy="-100000" algn="bl" rotWithShape="0"/>
                    </a:effectLst>
                  </a:rPr>
                  <a:t>ÉTICO</a:t>
                </a:r>
                <a:endParaRPr lang="es-ES" sz="20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outerShdw blurRad="38100" dist="38100" dir="2700000" algn="tl">
                      <a:srgbClr val="000000">
                        <a:alpha val="43137"/>
                      </a:srgbClr>
                    </a:outerShdw>
                    <a:reflection blurRad="12700" stA="28000" endPos="45000" dist="1000" dir="5400000" sy="-100000" algn="bl" rotWithShape="0"/>
                  </a:effectLst>
                </a:endParaRPr>
              </a:p>
            </p:txBody>
          </p:sp>
          <p:sp>
            <p:nvSpPr>
              <p:cNvPr id="12" name="11 CuadroTexto"/>
              <p:cNvSpPr txBox="1"/>
              <p:nvPr/>
            </p:nvSpPr>
            <p:spPr>
              <a:xfrm>
                <a:off x="4860032" y="1817762"/>
                <a:ext cx="3744415" cy="276999"/>
              </a:xfrm>
              <a:prstGeom prst="rect">
                <a:avLst/>
              </a:prstGeom>
              <a:solidFill>
                <a:schemeClr val="accent3">
                  <a:lumMod val="20000"/>
                  <a:lumOff val="80000"/>
                </a:schemeClr>
              </a:solidFill>
            </p:spPr>
            <p:txBody>
              <a:bodyPr wrap="square" rtlCol="0">
                <a:spAutoFit/>
              </a:bodyPr>
              <a:lstStyle/>
              <a:p>
                <a:pPr algn="ctr"/>
                <a:r>
                  <a:rPr lang="es-ES" sz="1200" dirty="0">
                    <a:effectLst>
                      <a:outerShdw blurRad="38100" dist="38100" dir="2700000" algn="tl">
                        <a:srgbClr val="000000">
                          <a:alpha val="43137"/>
                        </a:srgbClr>
                      </a:outerShdw>
                    </a:effectLst>
                  </a:rPr>
                  <a:t>ESQUEMA  ESTATUTOS ACTUALES</a:t>
                </a:r>
              </a:p>
            </p:txBody>
          </p:sp>
          <p:pic>
            <p:nvPicPr>
              <p:cNvPr id="8" name="7 Imagen" descr="Logo ASTIC - Parte izquierda.jpg"/>
              <p:cNvPicPr>
                <a:picLocks noChangeAspect="1"/>
              </p:cNvPicPr>
              <p:nvPr/>
            </p:nvPicPr>
            <p:blipFill>
              <a:blip r:embed="rId4" cstate="screen">
                <a:clrChange>
                  <a:clrFrom>
                    <a:srgbClr val="FFFFFE"/>
                  </a:clrFrom>
                  <a:clrTo>
                    <a:srgbClr val="FFFFFE">
                      <a:alpha val="0"/>
                    </a:srgbClr>
                  </a:clrTo>
                </a:clrChange>
              </a:blip>
              <a:stretch>
                <a:fillRect/>
              </a:stretch>
            </p:blipFill>
            <p:spPr>
              <a:xfrm>
                <a:off x="8244408" y="1995686"/>
                <a:ext cx="395665" cy="145118"/>
              </a:xfrm>
              <a:prstGeom prst="rect">
                <a:avLst/>
              </a:prstGeom>
            </p:spPr>
          </p:pic>
        </p:grpSp>
      </p:gr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dissolve">
                                      <p:cBhvr>
                                        <p:cTn id="7"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cstate="screen">
            <a:clrChange>
              <a:clrFrom>
                <a:srgbClr val="FFFFFF"/>
              </a:clrFrom>
              <a:clrTo>
                <a:srgbClr val="FFFFFF">
                  <a:alpha val="0"/>
                </a:srgbClr>
              </a:clrTo>
            </a:clrChange>
          </a:blip>
          <a:srcRect/>
          <a:stretch>
            <a:fillRect/>
          </a:stretch>
        </p:blipFill>
        <p:spPr bwMode="auto">
          <a:xfrm>
            <a:off x="2339752" y="1203598"/>
            <a:ext cx="4716016" cy="2522138"/>
          </a:xfrm>
          <a:prstGeom prst="rect">
            <a:avLst/>
          </a:prstGeom>
          <a:solidFill>
            <a:schemeClr val="bg1"/>
          </a:solidFill>
          <a:ln w="9525">
            <a:noFill/>
            <a:miter lim="800000"/>
            <a:headEnd/>
            <a:tailEnd/>
          </a:ln>
          <a:effectLst/>
        </p:spPr>
      </p:pic>
      <p:sp>
        <p:nvSpPr>
          <p:cNvPr id="3" name="2 Título"/>
          <p:cNvSpPr>
            <a:spLocks noGrp="1"/>
          </p:cNvSpPr>
          <p:nvPr>
            <p:ph type="title"/>
          </p:nvPr>
        </p:nvSpPr>
        <p:spPr>
          <a:noFill/>
        </p:spPr>
        <p:txBody>
          <a:bodyPr/>
          <a:lstStyle/>
          <a:p>
            <a:r>
              <a:rPr lang="es-ES" dirty="0"/>
              <a:t>ASTIC hacia el exterior</a:t>
            </a:r>
          </a:p>
        </p:txBody>
      </p:sp>
    </p:spTree>
  </p:cSld>
  <p:clrMapOvr>
    <a:masterClrMapping/>
  </p:clrMapOvr>
  <p:transition>
    <p:fade thruBlk="1"/>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14 CuadroTexto"/>
          <p:cNvSpPr txBox="1">
            <a:spLocks noGrp="1" noChangeArrowheads="1"/>
          </p:cNvSpPr>
          <p:nvPr>
            <p:ph idx="1"/>
          </p:nvPr>
        </p:nvSpPr>
        <p:spPr bwMode="auto">
          <a:xfrm>
            <a:off x="457200" y="987574"/>
            <a:ext cx="8229600" cy="3669414"/>
          </a:xfrm>
          <a:prstGeom prst="rect">
            <a:avLst/>
          </a:prstGeom>
          <a:noFill/>
          <a:ln w="9525">
            <a:noFill/>
            <a:miter lim="800000"/>
            <a:headEnd/>
            <a:tailEnd/>
          </a:ln>
        </p:spPr>
        <p:txBody>
          <a:bodyPr lIns="77925" tIns="38963" rIns="77925" bIns="38963">
            <a:spAutoFit/>
          </a:bodyPr>
          <a:lstStyle/>
          <a:p>
            <a:r>
              <a:rPr lang="es-ES" sz="4000" dirty="0">
                <a:solidFill>
                  <a:srgbClr val="1A822E"/>
                </a:solidFill>
                <a:effectLst/>
                <a:latin typeface="Berlin Sans FB" pitchFamily="34" charset="0"/>
              </a:rPr>
              <a:t> 6</a:t>
            </a:r>
            <a:r>
              <a:rPr lang="es-ES" sz="2000" dirty="0">
                <a:solidFill>
                  <a:schemeClr val="tx2"/>
                </a:solidFill>
                <a:latin typeface="Berlin Sans FB" pitchFamily="34" charset="0"/>
              </a:rPr>
              <a:t>	Sesione</a:t>
            </a:r>
            <a:r>
              <a:rPr lang="es-ES" sz="2000" dirty="0">
                <a:solidFill>
                  <a:schemeClr val="tx2"/>
                </a:solidFill>
                <a:effectLst/>
                <a:latin typeface="Berlin Sans FB" pitchFamily="34" charset="0"/>
              </a:rPr>
              <a:t>s de los órganos de gobierno</a:t>
            </a:r>
          </a:p>
          <a:p>
            <a:r>
              <a:rPr lang="es-ES" sz="4000" dirty="0">
                <a:solidFill>
                  <a:srgbClr val="1A822E"/>
                </a:solidFill>
                <a:latin typeface="Berlin Sans FB" pitchFamily="34" charset="0"/>
              </a:rPr>
              <a:t> 10 </a:t>
            </a:r>
            <a:r>
              <a:rPr lang="es-ES" sz="2000" dirty="0">
                <a:solidFill>
                  <a:schemeClr val="tx2"/>
                </a:solidFill>
                <a:latin typeface="Berlin Sans FB" pitchFamily="34" charset="0"/>
              </a:rPr>
              <a:t>R</a:t>
            </a:r>
            <a:r>
              <a:rPr lang="es-ES" sz="2000" dirty="0">
                <a:solidFill>
                  <a:schemeClr val="tx2"/>
                </a:solidFill>
                <a:effectLst/>
                <a:latin typeface="Berlin Sans FB" pitchFamily="34" charset="0"/>
              </a:rPr>
              <a:t>euniones de la UOTC</a:t>
            </a:r>
          </a:p>
          <a:p>
            <a:endParaRPr lang="es-ES" sz="4000" dirty="0">
              <a:solidFill>
                <a:srgbClr val="1A822E"/>
              </a:solidFill>
              <a:latin typeface="Berlin Sans FB" pitchFamily="34" charset="0"/>
            </a:endParaRPr>
          </a:p>
          <a:p>
            <a:r>
              <a:rPr lang="es-ES" sz="4000" dirty="0">
                <a:solidFill>
                  <a:srgbClr val="1A822E"/>
                </a:solidFill>
                <a:latin typeface="Berlin Sans FB" pitchFamily="34" charset="0"/>
              </a:rPr>
              <a:t>42 </a:t>
            </a:r>
            <a:r>
              <a:rPr lang="es-ES" sz="2000" dirty="0">
                <a:solidFill>
                  <a:schemeClr val="tx2"/>
                </a:solidFill>
                <a:latin typeface="Berlin Sans FB" pitchFamily="34" charset="0"/>
              </a:rPr>
              <a:t>Encuentros del</a:t>
            </a:r>
            <a:r>
              <a:rPr lang="es-ES" sz="2000" dirty="0">
                <a:solidFill>
                  <a:schemeClr val="tx2"/>
                </a:solidFill>
                <a:effectLst/>
                <a:latin typeface="Berlin Sans FB" pitchFamily="34" charset="0"/>
              </a:rPr>
              <a:t> Ministerio de Fomento y administraciones 		nacionales</a:t>
            </a:r>
          </a:p>
          <a:p>
            <a:r>
              <a:rPr lang="es-ES" sz="4000" dirty="0">
                <a:solidFill>
                  <a:srgbClr val="1A822E"/>
                </a:solidFill>
                <a:latin typeface="Berlin Sans FB" pitchFamily="34" charset="0"/>
              </a:rPr>
              <a:t>57</a:t>
            </a:r>
            <a:r>
              <a:rPr lang="es-ES" sz="2000" dirty="0">
                <a:solidFill>
                  <a:schemeClr val="tx2"/>
                </a:solidFill>
                <a:effectLst/>
                <a:latin typeface="Berlin Sans FB" pitchFamily="34" charset="0"/>
              </a:rPr>
              <a:t> Reuniones de otras instituciones y organismos.</a:t>
            </a:r>
            <a:endParaRPr lang="es-ES" sz="1600" dirty="0">
              <a:solidFill>
                <a:schemeClr val="tx2"/>
              </a:solidFill>
              <a:effectLst/>
            </a:endParaRPr>
          </a:p>
        </p:txBody>
      </p:sp>
      <p:sp>
        <p:nvSpPr>
          <p:cNvPr id="132098" name="Rectangle 2"/>
          <p:cNvSpPr>
            <a:spLocks noGrp="1" noChangeArrowheads="1"/>
          </p:cNvSpPr>
          <p:nvPr>
            <p:ph type="title"/>
          </p:nvPr>
        </p:nvSpPr>
        <p:spPr/>
        <p:txBody>
          <a:bodyPr vert="horz" rtlCol="0" anchor="ctr">
            <a:normAutofit/>
            <a:scene3d>
              <a:camera prst="orthographicFront"/>
              <a:lightRig rig="soft" dir="t"/>
            </a:scene3d>
            <a:sp3d prstMaterial="softEdge">
              <a:bevelT w="25400" h="25400"/>
            </a:sp3d>
          </a:bodyPr>
          <a:lstStyle/>
          <a:p>
            <a:pPr>
              <a:defRPr/>
            </a:pPr>
            <a:r>
              <a:rPr lang="es-ES" sz="2600" dirty="0"/>
              <a:t>Resumen actividades: Alcance nacional</a:t>
            </a:r>
          </a:p>
        </p:txBody>
      </p:sp>
      <p:sp>
        <p:nvSpPr>
          <p:cNvPr id="132101" name="Rectangle 5"/>
          <p:cNvSpPr>
            <a:spLocks noChangeArrowheads="1"/>
          </p:cNvSpPr>
          <p:nvPr/>
        </p:nvSpPr>
        <p:spPr bwMode="auto">
          <a:xfrm>
            <a:off x="715968" y="1544637"/>
            <a:ext cx="7578725" cy="878906"/>
          </a:xfrm>
          <a:prstGeom prst="rect">
            <a:avLst/>
          </a:prstGeom>
          <a:noFill/>
          <a:ln w="9525">
            <a:noFill/>
            <a:miter lim="800000"/>
            <a:headEnd/>
            <a:tailEnd/>
          </a:ln>
          <a:effectLst/>
        </p:spPr>
        <p:txBody>
          <a:bodyPr lIns="77925" tIns="38963" rIns="77925" bIns="38963">
            <a:spAutoFit/>
          </a:bodyPr>
          <a:lstStyle/>
          <a:p>
            <a:pPr>
              <a:defRPr/>
            </a:pPr>
            <a:endParaRPr lang="es-AR" b="1" dirty="0">
              <a:solidFill>
                <a:srgbClr val="FFFF00"/>
              </a:solidFill>
              <a:effectLst>
                <a:outerShdw blurRad="38100" dist="38100" dir="2700000" algn="tl">
                  <a:srgbClr val="000000"/>
                </a:outerShdw>
              </a:effectLst>
              <a:cs typeface="+mn-cs"/>
            </a:endParaRPr>
          </a:p>
          <a:p>
            <a:pPr>
              <a:defRPr/>
            </a:pPr>
            <a:endParaRPr lang="es-AR" sz="1700" b="1" dirty="0">
              <a:effectLst>
                <a:outerShdw blurRad="38100" dist="38100" dir="2700000" algn="tl">
                  <a:srgbClr val="000000"/>
                </a:outerShdw>
              </a:effectLst>
              <a:cs typeface="+mn-cs"/>
            </a:endParaRPr>
          </a:p>
          <a:p>
            <a:pPr>
              <a:defRPr/>
            </a:pPr>
            <a:endParaRPr lang="es-AR" sz="1700" b="1" dirty="0">
              <a:effectLst>
                <a:outerShdw blurRad="38100" dist="38100" dir="2700000" algn="tl">
                  <a:srgbClr val="000000"/>
                </a:outerShdw>
              </a:effectLst>
              <a:cs typeface="+mn-cs"/>
            </a:endParaRPr>
          </a:p>
        </p:txBody>
      </p:sp>
      <p:sp>
        <p:nvSpPr>
          <p:cNvPr id="132103" name="Text Box 7"/>
          <p:cNvSpPr txBox="1">
            <a:spLocks noChangeArrowheads="1"/>
          </p:cNvSpPr>
          <p:nvPr/>
        </p:nvSpPr>
        <p:spPr bwMode="auto">
          <a:xfrm>
            <a:off x="1182688" y="2203455"/>
            <a:ext cx="7112000" cy="555741"/>
          </a:xfrm>
          <a:prstGeom prst="rect">
            <a:avLst/>
          </a:prstGeom>
          <a:noFill/>
          <a:ln w="9525">
            <a:noFill/>
            <a:miter lim="800000"/>
            <a:headEnd/>
            <a:tailEnd/>
          </a:ln>
          <a:effectLst/>
        </p:spPr>
        <p:txBody>
          <a:bodyPr lIns="77925" tIns="38963" rIns="77925" bIns="38963">
            <a:spAutoFit/>
          </a:bodyPr>
          <a:lstStyle/>
          <a:p>
            <a:pPr>
              <a:defRPr/>
            </a:pPr>
            <a:r>
              <a:rPr lang="en-US" sz="3100" b="1" dirty="0">
                <a:solidFill>
                  <a:srgbClr val="FFFF00"/>
                </a:solidFill>
                <a:effectLst>
                  <a:outerShdw blurRad="38100" dist="38100" dir="2700000" algn="tl">
                    <a:srgbClr val="000000"/>
                  </a:outerShdw>
                </a:effectLst>
                <a:cs typeface="+mn-cs"/>
              </a:rPr>
              <a:t> </a:t>
            </a:r>
          </a:p>
        </p:txBody>
      </p:sp>
      <p:pic>
        <p:nvPicPr>
          <p:cNvPr id="15367" name="7 Imagen" descr="ccround"/>
          <p:cNvPicPr>
            <a:picLocks noChangeAspect="1" noChangeArrowheads="1"/>
          </p:cNvPicPr>
          <p:nvPr/>
        </p:nvPicPr>
        <p:blipFill>
          <a:blip r:embed="rId3" cstate="screen"/>
          <a:srcRect/>
          <a:stretch>
            <a:fillRect/>
          </a:stretch>
        </p:blipFill>
        <p:spPr bwMode="auto">
          <a:xfrm>
            <a:off x="6300788" y="1347788"/>
            <a:ext cx="2087562" cy="1601787"/>
          </a:xfrm>
          <a:prstGeom prst="rect">
            <a:avLst/>
          </a:prstGeom>
          <a:noFill/>
          <a:ln w="9525">
            <a:noFill/>
            <a:miter lim="800000"/>
            <a:headEnd/>
            <a:tailEnd/>
          </a:ln>
        </p:spPr>
      </p:pic>
    </p:spTree>
  </p:cSld>
  <p:clrMapOvr>
    <a:masterClrMapping/>
  </p:clrMapOvr>
  <p:transition>
    <p:fade thruBlk="1"/>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14 CuadroTexto"/>
          <p:cNvSpPr txBox="1">
            <a:spLocks noGrp="1" noChangeArrowheads="1"/>
          </p:cNvSpPr>
          <p:nvPr>
            <p:ph idx="1"/>
          </p:nvPr>
        </p:nvSpPr>
        <p:spPr bwMode="auto">
          <a:xfrm>
            <a:off x="457200" y="987581"/>
            <a:ext cx="8229600" cy="3730969"/>
          </a:xfrm>
          <a:prstGeom prst="rect">
            <a:avLst/>
          </a:prstGeom>
          <a:noFill/>
          <a:ln w="9525">
            <a:noFill/>
            <a:miter lim="800000"/>
            <a:headEnd/>
            <a:tailEnd/>
          </a:ln>
        </p:spPr>
        <p:txBody>
          <a:bodyPr lIns="77925" tIns="38963" rIns="77925" bIns="38963">
            <a:spAutoFit/>
          </a:bodyPr>
          <a:lstStyle/>
          <a:p>
            <a:r>
              <a:rPr lang="es-ES" sz="4800" dirty="0">
                <a:solidFill>
                  <a:srgbClr val="1A822E"/>
                </a:solidFill>
                <a:latin typeface="Berlin Sans FB" pitchFamily="34" charset="0"/>
              </a:rPr>
              <a:t>19</a:t>
            </a:r>
            <a:r>
              <a:rPr lang="es-ES" sz="2800" dirty="0">
                <a:solidFill>
                  <a:schemeClr val="tx2"/>
                </a:solidFill>
                <a:effectLst/>
                <a:latin typeface="Berlin Sans FB" pitchFamily="34" charset="0"/>
              </a:rPr>
              <a:t> Reuniones y seminarios de la IRU</a:t>
            </a:r>
          </a:p>
          <a:p>
            <a:pPr lvl="0"/>
            <a:r>
              <a:rPr lang="es-ES" sz="1200" dirty="0"/>
              <a:t>Asambleas, Consejos, Comités de Liaison de Transportes de Mercancías</a:t>
            </a:r>
          </a:p>
          <a:p>
            <a:pPr lvl="0"/>
            <a:r>
              <a:rPr lang="es-ES" sz="1200" dirty="0"/>
              <a:t>Consejos de Transporte de Viajeros.</a:t>
            </a:r>
          </a:p>
          <a:p>
            <a:pPr lvl="0"/>
            <a:r>
              <a:rPr lang="es-ES" sz="1200" dirty="0"/>
              <a:t>Comisiones de Asuntos Sociales y Asuntos Aduaneros.</a:t>
            </a:r>
          </a:p>
          <a:p>
            <a:pPr lvl="0"/>
            <a:r>
              <a:rPr lang="es-ES" sz="1200" dirty="0"/>
              <a:t>Comisión de Asuntos Jurídicos</a:t>
            </a:r>
            <a:endParaRPr lang="es-ES" sz="3200" dirty="0"/>
          </a:p>
          <a:p>
            <a:r>
              <a:rPr lang="es-ES" sz="4800" dirty="0">
                <a:solidFill>
                  <a:srgbClr val="1A822E"/>
                </a:solidFill>
                <a:latin typeface="Berlin Sans FB" pitchFamily="34" charset="0"/>
              </a:rPr>
              <a:t>8</a:t>
            </a:r>
            <a:r>
              <a:rPr lang="es-ES" sz="2800" dirty="0">
                <a:solidFill>
                  <a:schemeClr val="tx2"/>
                </a:solidFill>
                <a:latin typeface="Berlin Sans FB" pitchFamily="34" charset="0"/>
              </a:rPr>
              <a:t>	Encuentros en la</a:t>
            </a:r>
            <a:r>
              <a:rPr lang="es-ES" sz="2800" dirty="0">
                <a:solidFill>
                  <a:schemeClr val="tx2"/>
                </a:solidFill>
                <a:effectLst/>
                <a:latin typeface="Berlin Sans FB" pitchFamily="34" charset="0"/>
              </a:rPr>
              <a:t> UE</a:t>
            </a:r>
          </a:p>
          <a:p>
            <a:r>
              <a:rPr lang="es-ES" sz="1200" dirty="0"/>
              <a:t>Parlamento Europeo. Comisión de Transportes y Turismo</a:t>
            </a:r>
          </a:p>
          <a:p>
            <a:r>
              <a:rPr lang="es-ES" sz="1200" dirty="0"/>
              <a:t>P.E. Comisión de Asuntos Sociales.</a:t>
            </a:r>
            <a:endParaRPr lang="es-ES" sz="1100" dirty="0"/>
          </a:p>
          <a:p>
            <a:r>
              <a:rPr lang="es-ES" sz="1200" dirty="0"/>
              <a:t>Comisión Europea.</a:t>
            </a:r>
          </a:p>
          <a:p>
            <a:r>
              <a:rPr lang="es-ES" sz="1200" dirty="0"/>
              <a:t>Comité Económico y Social</a:t>
            </a:r>
            <a:endParaRPr lang="es-ES" sz="1100" dirty="0"/>
          </a:p>
          <a:p>
            <a:r>
              <a:rPr lang="es-ES" sz="1200" dirty="0"/>
              <a:t>Comisión Comité Dialogo Social Sectorial.</a:t>
            </a:r>
            <a:endParaRPr lang="es-ES" sz="2800" dirty="0">
              <a:solidFill>
                <a:schemeClr val="tx2"/>
              </a:solidFill>
              <a:effectLst/>
            </a:endParaRPr>
          </a:p>
        </p:txBody>
      </p:sp>
      <p:sp>
        <p:nvSpPr>
          <p:cNvPr id="132098" name="Rectangle 2"/>
          <p:cNvSpPr>
            <a:spLocks noGrp="1" noChangeArrowheads="1"/>
          </p:cNvSpPr>
          <p:nvPr>
            <p:ph type="title"/>
          </p:nvPr>
        </p:nvSpPr>
        <p:spPr/>
        <p:txBody>
          <a:bodyPr rtlCol="0">
            <a:normAutofit/>
          </a:bodyPr>
          <a:lstStyle/>
          <a:p>
            <a:pPr eaLnBrk="1" fontAlgn="auto" hangingPunct="1">
              <a:spcAft>
                <a:spcPts val="0"/>
              </a:spcAft>
              <a:defRPr/>
            </a:pPr>
            <a:r>
              <a:rPr lang="es-ES" sz="2600" dirty="0"/>
              <a:t>Resumen de actividades: Alcance internacional</a:t>
            </a:r>
          </a:p>
        </p:txBody>
      </p:sp>
      <p:sp>
        <p:nvSpPr>
          <p:cNvPr id="132099" name="Rectangle 3"/>
          <p:cNvSpPr>
            <a:spLocks noChangeArrowheads="1"/>
          </p:cNvSpPr>
          <p:nvPr/>
        </p:nvSpPr>
        <p:spPr bwMode="auto">
          <a:xfrm>
            <a:off x="395539" y="1347614"/>
            <a:ext cx="8442325" cy="2971800"/>
          </a:xfrm>
          <a:prstGeom prst="rect">
            <a:avLst/>
          </a:prstGeom>
          <a:noFill/>
          <a:ln w="9525">
            <a:noFill/>
            <a:miter lim="800000"/>
            <a:headEnd/>
            <a:tailEnd/>
          </a:ln>
          <a:effectLst>
            <a:outerShdw dist="35921" dir="2700000" algn="ctr" rotWithShape="0">
              <a:schemeClr val="tx1"/>
            </a:outerShdw>
          </a:effectLst>
        </p:spPr>
        <p:txBody>
          <a:bodyPr lIns="77925" tIns="38963" rIns="77925" bIns="38963" anchor="ctr"/>
          <a:lstStyle/>
          <a:p>
            <a:pPr algn="ctr">
              <a:defRPr/>
            </a:pPr>
            <a:endParaRPr lang="en-US" sz="2900" b="1" dirty="0">
              <a:solidFill>
                <a:srgbClr val="FFFF00"/>
              </a:solidFill>
              <a:effectLst>
                <a:outerShdw blurRad="38100" dist="38100" dir="2700000" algn="tl">
                  <a:srgbClr val="000000"/>
                </a:outerShdw>
              </a:effectLst>
              <a:cs typeface="+mn-cs"/>
            </a:endParaRPr>
          </a:p>
        </p:txBody>
      </p:sp>
      <p:sp>
        <p:nvSpPr>
          <p:cNvPr id="132101" name="Rectangle 5"/>
          <p:cNvSpPr>
            <a:spLocks noChangeArrowheads="1"/>
          </p:cNvSpPr>
          <p:nvPr/>
        </p:nvSpPr>
        <p:spPr bwMode="auto">
          <a:xfrm>
            <a:off x="715968" y="1544637"/>
            <a:ext cx="7578725" cy="878906"/>
          </a:xfrm>
          <a:prstGeom prst="rect">
            <a:avLst/>
          </a:prstGeom>
          <a:noFill/>
          <a:ln w="9525">
            <a:noFill/>
            <a:miter lim="800000"/>
            <a:headEnd/>
            <a:tailEnd/>
          </a:ln>
          <a:effectLst/>
        </p:spPr>
        <p:txBody>
          <a:bodyPr lIns="77925" tIns="38963" rIns="77925" bIns="38963">
            <a:spAutoFit/>
          </a:bodyPr>
          <a:lstStyle/>
          <a:p>
            <a:pPr>
              <a:defRPr/>
            </a:pPr>
            <a:endParaRPr lang="es-AR" b="1" dirty="0">
              <a:solidFill>
                <a:srgbClr val="FFFF00"/>
              </a:solidFill>
              <a:effectLst>
                <a:outerShdw blurRad="38100" dist="38100" dir="2700000" algn="tl">
                  <a:srgbClr val="000000"/>
                </a:outerShdw>
              </a:effectLst>
              <a:cs typeface="+mn-cs"/>
            </a:endParaRPr>
          </a:p>
          <a:p>
            <a:pPr>
              <a:defRPr/>
            </a:pPr>
            <a:endParaRPr lang="es-AR" sz="1700" b="1" dirty="0">
              <a:effectLst>
                <a:outerShdw blurRad="38100" dist="38100" dir="2700000" algn="tl">
                  <a:srgbClr val="000000"/>
                </a:outerShdw>
              </a:effectLst>
              <a:cs typeface="+mn-cs"/>
            </a:endParaRPr>
          </a:p>
          <a:p>
            <a:pPr>
              <a:defRPr/>
            </a:pPr>
            <a:endParaRPr lang="es-AR" sz="1700" b="1" dirty="0">
              <a:effectLst>
                <a:outerShdw blurRad="38100" dist="38100" dir="2700000" algn="tl">
                  <a:srgbClr val="000000"/>
                </a:outerShdw>
              </a:effectLst>
              <a:cs typeface="+mn-cs"/>
            </a:endParaRPr>
          </a:p>
        </p:txBody>
      </p:sp>
      <p:sp>
        <p:nvSpPr>
          <p:cNvPr id="132103" name="Text Box 7"/>
          <p:cNvSpPr txBox="1">
            <a:spLocks noChangeArrowheads="1"/>
          </p:cNvSpPr>
          <p:nvPr/>
        </p:nvSpPr>
        <p:spPr bwMode="auto">
          <a:xfrm>
            <a:off x="1182688" y="2203455"/>
            <a:ext cx="7112000" cy="555741"/>
          </a:xfrm>
          <a:prstGeom prst="rect">
            <a:avLst/>
          </a:prstGeom>
          <a:noFill/>
          <a:ln w="9525">
            <a:noFill/>
            <a:miter lim="800000"/>
            <a:headEnd/>
            <a:tailEnd/>
          </a:ln>
          <a:effectLst/>
        </p:spPr>
        <p:txBody>
          <a:bodyPr lIns="77925" tIns="38963" rIns="77925" bIns="38963">
            <a:spAutoFit/>
          </a:bodyPr>
          <a:lstStyle/>
          <a:p>
            <a:pPr>
              <a:defRPr/>
            </a:pPr>
            <a:r>
              <a:rPr lang="en-US" sz="3100" b="1" dirty="0">
                <a:solidFill>
                  <a:srgbClr val="FFFF00"/>
                </a:solidFill>
                <a:effectLst>
                  <a:outerShdw blurRad="38100" dist="38100" dir="2700000" algn="tl">
                    <a:srgbClr val="000000"/>
                  </a:outerShdw>
                </a:effectLst>
                <a:cs typeface="+mn-cs"/>
              </a:rPr>
              <a:t> </a:t>
            </a:r>
          </a:p>
        </p:txBody>
      </p:sp>
    </p:spTree>
  </p:cSld>
  <p:clrMapOvr>
    <a:masterClrMapping/>
  </p:clrMapOvr>
  <p:transition>
    <p:fade thruBlk="1"/>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0913" name="Picture 1" descr="C:\Users\rvaldivia\AppData\Local\Microsoft\Windows\Temporary Internet Files\Content.IE5\MW113I26\falacia-exito-asegurado-carrera-ingeneria-sistemas_1_1308722[1].jpg"/>
          <p:cNvPicPr>
            <a:picLocks noChangeAspect="1" noChangeArrowheads="1"/>
          </p:cNvPicPr>
          <p:nvPr/>
        </p:nvPicPr>
        <p:blipFill>
          <a:blip r:embed="rId2" cstate="screen">
            <a:clrChange>
              <a:clrFrom>
                <a:srgbClr val="FFFFFF"/>
              </a:clrFrom>
              <a:clrTo>
                <a:srgbClr val="FFFFFF">
                  <a:alpha val="0"/>
                </a:srgbClr>
              </a:clrTo>
            </a:clrChange>
          </a:blip>
          <a:srcRect/>
          <a:stretch>
            <a:fillRect/>
          </a:stretch>
        </p:blipFill>
        <p:spPr bwMode="auto">
          <a:xfrm>
            <a:off x="251520" y="555526"/>
            <a:ext cx="8837935" cy="4587974"/>
          </a:xfrm>
          <a:prstGeom prst="rect">
            <a:avLst/>
          </a:prstGeom>
          <a:noFill/>
        </p:spPr>
      </p:pic>
      <p:sp>
        <p:nvSpPr>
          <p:cNvPr id="2" name="1 Marcador de contenido"/>
          <p:cNvSpPr>
            <a:spLocks noGrp="1"/>
          </p:cNvSpPr>
          <p:nvPr>
            <p:ph idx="1"/>
          </p:nvPr>
        </p:nvSpPr>
        <p:spPr>
          <a:xfrm>
            <a:off x="251520" y="483518"/>
            <a:ext cx="8892480" cy="4659982"/>
          </a:xfrm>
          <a:solidFill>
            <a:srgbClr val="FFFFFF">
              <a:alpha val="58824"/>
            </a:srgbClr>
          </a:solidFill>
        </p:spPr>
        <p:txBody>
          <a:bodyPr>
            <a:noAutofit/>
          </a:bodyPr>
          <a:lstStyle/>
          <a:p>
            <a:pPr lvl="1">
              <a:buFont typeface="Wingdings" pitchFamily="2" charset="2"/>
              <a:buChar char="§"/>
            </a:pPr>
            <a:r>
              <a:rPr lang="es-ES" sz="1600" dirty="0">
                <a:effectLst>
                  <a:outerShdw blurRad="38100" dist="38100" dir="2700000" algn="tl">
                    <a:srgbClr val="000000">
                      <a:alpha val="43137"/>
                    </a:srgbClr>
                  </a:outerShdw>
                </a:effectLst>
              </a:rPr>
              <a:t>Avances en Bruselas</a:t>
            </a:r>
            <a:r>
              <a:rPr lang="es-ES" sz="1400" dirty="0">
                <a:effectLst>
                  <a:outerShdw blurRad="38100" dist="38100" dir="2700000" algn="tl">
                    <a:srgbClr val="000000">
                      <a:alpha val="43137"/>
                    </a:srgbClr>
                  </a:outerShdw>
                </a:effectLst>
              </a:rPr>
              <a:t>:</a:t>
            </a:r>
          </a:p>
          <a:p>
            <a:pPr lvl="2">
              <a:buFont typeface="Wingdings" pitchFamily="2" charset="2"/>
              <a:buChar char="§"/>
            </a:pPr>
            <a:r>
              <a:rPr lang="es-ES" sz="1400" dirty="0">
                <a:effectLst>
                  <a:outerShdw blurRad="38100" dist="38100" dir="2700000" algn="tl">
                    <a:srgbClr val="000000">
                      <a:alpha val="43137"/>
                    </a:srgbClr>
                  </a:outerShdw>
                </a:effectLst>
              </a:rPr>
              <a:t>Nuestra enmienda del Reg. 561 (“</a:t>
            </a:r>
            <a:r>
              <a:rPr lang="es-ES" sz="1400" i="1" dirty="0">
                <a:effectLst>
                  <a:outerShdw blurRad="38100" dist="38100" dir="2700000" algn="tl">
                    <a:srgbClr val="000000">
                      <a:alpha val="43137"/>
                    </a:srgbClr>
                  </a:outerShdw>
                </a:effectLst>
              </a:rPr>
              <a:t>vuelta a casa</a:t>
            </a:r>
            <a:r>
              <a:rPr lang="es-ES" sz="1400" dirty="0">
                <a:effectLst>
                  <a:outerShdw blurRad="38100" dist="38100" dir="2700000" algn="tl">
                    <a:srgbClr val="000000">
                      <a:alpha val="43137"/>
                    </a:srgbClr>
                  </a:outerShdw>
                </a:effectLst>
              </a:rPr>
              <a:t>”) está apoyada formalmente por Fomento e incluida por votación en las propuestas de IRU, además está presentada y explicada por ASTIC a la C.E.</a:t>
            </a:r>
          </a:p>
          <a:p>
            <a:pPr lvl="2">
              <a:buFont typeface="Wingdings" pitchFamily="2" charset="2"/>
              <a:buChar char="§"/>
            </a:pPr>
            <a:r>
              <a:rPr lang="es-ES" sz="1400" dirty="0">
                <a:effectLst>
                  <a:outerShdw blurRad="38100" dist="38100" dir="2700000" algn="tl">
                    <a:srgbClr val="000000">
                      <a:alpha val="43137"/>
                    </a:srgbClr>
                  </a:outerShdw>
                </a:effectLst>
              </a:rPr>
              <a:t>Nuestra queja formal contra HGV Levy abre procedimiento de infracción contra UK</a:t>
            </a:r>
          </a:p>
          <a:p>
            <a:pPr lvl="1">
              <a:buFont typeface="Wingdings" pitchFamily="2" charset="2"/>
              <a:buChar char="§"/>
            </a:pPr>
            <a:r>
              <a:rPr lang="es-ES" sz="1600" dirty="0">
                <a:effectLst>
                  <a:outerShdw blurRad="38100" dist="38100" dir="2700000" algn="tl">
                    <a:srgbClr val="000000">
                      <a:alpha val="43137"/>
                    </a:srgbClr>
                  </a:outerShdw>
                </a:effectLst>
              </a:rPr>
              <a:t>Acceso al mercado</a:t>
            </a:r>
            <a:r>
              <a:rPr lang="es-ES" sz="1400" dirty="0">
                <a:effectLst>
                  <a:outerShdw blurRad="38100" dist="38100" dir="2700000" algn="tl">
                    <a:srgbClr val="000000">
                      <a:alpha val="43137"/>
                    </a:srgbClr>
                  </a:outerShdw>
                </a:effectLst>
              </a:rPr>
              <a:t>: </a:t>
            </a:r>
          </a:p>
          <a:p>
            <a:pPr lvl="2">
              <a:buFont typeface="Wingdings" pitchFamily="2" charset="2"/>
              <a:buChar char="§"/>
            </a:pPr>
            <a:r>
              <a:rPr lang="es-ES" sz="1400" dirty="0">
                <a:effectLst>
                  <a:outerShdw blurRad="38100" dist="38100" dir="2700000" algn="tl">
                    <a:srgbClr val="000000">
                      <a:alpha val="43137"/>
                    </a:srgbClr>
                  </a:outerShdw>
                </a:effectLst>
              </a:rPr>
              <a:t>Clarificación de la intervención de las cooperativas.</a:t>
            </a:r>
          </a:p>
          <a:p>
            <a:pPr lvl="2">
              <a:buFont typeface="Wingdings" pitchFamily="2" charset="2"/>
              <a:buChar char="§"/>
            </a:pPr>
            <a:r>
              <a:rPr lang="es-ES" sz="1400" dirty="0">
                <a:effectLst>
                  <a:outerShdw blurRad="38100" dist="38100" dir="2700000" algn="tl">
                    <a:srgbClr val="000000">
                      <a:alpha val="43137"/>
                    </a:srgbClr>
                  </a:outerShdw>
                </a:effectLst>
              </a:rPr>
              <a:t>Mantenimiento de la regla de los 3 camiones.</a:t>
            </a:r>
          </a:p>
          <a:p>
            <a:pPr lvl="1">
              <a:buFont typeface="Wingdings" pitchFamily="2" charset="2"/>
              <a:buChar char="§"/>
            </a:pPr>
            <a:r>
              <a:rPr lang="es-ES" sz="1600" dirty="0">
                <a:effectLst>
                  <a:outerShdw blurRad="38100" dist="38100" dir="2700000" algn="tl">
                    <a:srgbClr val="000000">
                      <a:alpha val="43137"/>
                    </a:srgbClr>
                  </a:outerShdw>
                </a:effectLst>
              </a:rPr>
              <a:t>Equilibrio de fuerzas frente a cargadores</a:t>
            </a:r>
            <a:r>
              <a:rPr lang="es-ES" sz="1400" dirty="0">
                <a:effectLst>
                  <a:outerShdw blurRad="38100" dist="38100" dir="2700000" algn="tl">
                    <a:srgbClr val="000000">
                      <a:alpha val="43137"/>
                    </a:srgbClr>
                  </a:outerShdw>
                </a:effectLst>
              </a:rPr>
              <a:t>: </a:t>
            </a:r>
          </a:p>
          <a:p>
            <a:pPr lvl="2">
              <a:buFont typeface="Wingdings" pitchFamily="2" charset="2"/>
              <a:buChar char="§"/>
            </a:pPr>
            <a:r>
              <a:rPr lang="es-ES" sz="1400" dirty="0">
                <a:effectLst>
                  <a:outerShdw blurRad="38100" dist="38100" dir="2700000" algn="tl">
                    <a:srgbClr val="000000">
                      <a:alpha val="43137"/>
                    </a:srgbClr>
                  </a:outerShdw>
                </a:effectLst>
              </a:rPr>
              <a:t>Acción directa.</a:t>
            </a:r>
          </a:p>
          <a:p>
            <a:pPr lvl="2">
              <a:buFont typeface="Wingdings" pitchFamily="2" charset="2"/>
              <a:buChar char="§"/>
            </a:pPr>
            <a:r>
              <a:rPr lang="es-ES" sz="1400" dirty="0">
                <a:effectLst>
                  <a:outerShdw blurRad="38100" dist="38100" dir="2700000" algn="tl">
                    <a:srgbClr val="000000">
                      <a:alpha val="43137"/>
                    </a:srgbClr>
                  </a:outerShdw>
                </a:effectLst>
              </a:rPr>
              <a:t>Las “44 ton. unilaterales” quedaron para sosegada negociación.</a:t>
            </a:r>
          </a:p>
          <a:p>
            <a:pPr lvl="1">
              <a:buFont typeface="Wingdings" pitchFamily="2" charset="2"/>
              <a:buChar char="§"/>
            </a:pPr>
            <a:r>
              <a:rPr lang="es-ES" sz="1600" dirty="0">
                <a:effectLst>
                  <a:outerShdw blurRad="38100" dist="38100" dir="2700000" algn="tl">
                    <a:srgbClr val="000000">
                      <a:alpha val="43137"/>
                    </a:srgbClr>
                  </a:outerShdw>
                </a:effectLst>
              </a:rPr>
              <a:t>Mejor sistema sancionador</a:t>
            </a:r>
            <a:r>
              <a:rPr lang="es-ES" sz="1400" dirty="0">
                <a:effectLst>
                  <a:outerShdw blurRad="38100" dist="38100" dir="2700000" algn="tl">
                    <a:srgbClr val="000000">
                      <a:alpha val="43137"/>
                    </a:srgbClr>
                  </a:outerShdw>
                </a:effectLst>
              </a:rPr>
              <a:t>: </a:t>
            </a:r>
          </a:p>
          <a:p>
            <a:pPr lvl="2">
              <a:buFont typeface="Wingdings" pitchFamily="2" charset="2"/>
              <a:buChar char="§"/>
            </a:pPr>
            <a:r>
              <a:rPr lang="es-ES" sz="1400" dirty="0">
                <a:effectLst>
                  <a:outerShdw blurRad="38100" dist="38100" dir="2700000" algn="tl">
                    <a:srgbClr val="000000">
                      <a:alpha val="43137"/>
                    </a:srgbClr>
                  </a:outerShdw>
                </a:effectLst>
              </a:rPr>
              <a:t>Responsabilidad objetiva.</a:t>
            </a:r>
          </a:p>
          <a:p>
            <a:pPr lvl="2">
              <a:buFont typeface="Wingdings" pitchFamily="2" charset="2"/>
              <a:buChar char="§"/>
            </a:pPr>
            <a:r>
              <a:rPr lang="es-ES" sz="1400" dirty="0">
                <a:effectLst>
                  <a:outerShdw blurRad="38100" dist="38100" dir="2700000" algn="tl">
                    <a:srgbClr val="000000">
                      <a:alpha val="43137"/>
                    </a:srgbClr>
                  </a:outerShdw>
                </a:effectLst>
              </a:rPr>
              <a:t>Reducción de las sanciones.</a:t>
            </a:r>
            <a:endParaRPr lang="es-ES" sz="1800" dirty="0">
              <a:effectLst>
                <a:outerShdw blurRad="38100" dist="38100" dir="2700000" algn="tl">
                  <a:srgbClr val="000000">
                    <a:alpha val="43137"/>
                  </a:srgbClr>
                </a:outerShdw>
              </a:effectLst>
            </a:endParaRPr>
          </a:p>
          <a:p>
            <a:pPr lvl="1">
              <a:buFont typeface="Wingdings" pitchFamily="2" charset="2"/>
              <a:buChar char="§"/>
            </a:pPr>
            <a:r>
              <a:rPr lang="es-ES" sz="1600" dirty="0">
                <a:effectLst>
                  <a:outerShdw blurRad="38100" dist="38100" dir="2700000" algn="tl">
                    <a:srgbClr val="000000">
                      <a:alpha val="43137"/>
                    </a:srgbClr>
                  </a:outerShdw>
                </a:effectLst>
              </a:rPr>
              <a:t>Presión fiscal:</a:t>
            </a:r>
          </a:p>
          <a:p>
            <a:pPr lvl="2">
              <a:buFont typeface="Wingdings" pitchFamily="2" charset="2"/>
              <a:buChar char="§"/>
            </a:pPr>
            <a:r>
              <a:rPr lang="es-ES" sz="1400" dirty="0">
                <a:effectLst>
                  <a:outerShdw blurRad="38100" dist="38100" dir="2700000" algn="tl">
                    <a:srgbClr val="000000">
                      <a:alpha val="43137"/>
                    </a:srgbClr>
                  </a:outerShdw>
                </a:effectLst>
              </a:rPr>
              <a:t>Supresión </a:t>
            </a:r>
            <a:r>
              <a:rPr lang="es-ES" sz="1400" i="1" dirty="0">
                <a:effectLst>
                  <a:outerShdw blurRad="38100" dist="38100" dir="2700000" algn="tl">
                    <a:srgbClr val="000000">
                      <a:alpha val="43137"/>
                    </a:srgbClr>
                  </a:outerShdw>
                </a:effectLst>
              </a:rPr>
              <a:t>de facto </a:t>
            </a:r>
            <a:r>
              <a:rPr lang="es-ES" sz="1400" dirty="0">
                <a:effectLst>
                  <a:outerShdw blurRad="38100" dist="38100" dir="2700000" algn="tl">
                    <a:srgbClr val="000000">
                      <a:alpha val="43137"/>
                    </a:srgbClr>
                  </a:outerShdw>
                </a:effectLst>
              </a:rPr>
              <a:t>de los módulos en </a:t>
            </a:r>
            <a:r>
              <a:rPr lang="es-ES" sz="1400" dirty="0" err="1">
                <a:effectLst>
                  <a:outerShdw blurRad="38100" dist="38100" dir="2700000" algn="tl">
                    <a:srgbClr val="000000">
                      <a:alpha val="43137"/>
                    </a:srgbClr>
                  </a:outerShdw>
                </a:effectLst>
              </a:rPr>
              <a:t>tte</a:t>
            </a:r>
            <a:r>
              <a:rPr lang="es-ES" sz="1400" dirty="0">
                <a:effectLst>
                  <a:outerShdw blurRad="38100" dist="38100" dir="2700000" algn="tl">
                    <a:srgbClr val="000000">
                      <a:alpha val="43137"/>
                    </a:srgbClr>
                  </a:outerShdw>
                </a:effectLst>
              </a:rPr>
              <a:t>. Internacional.</a:t>
            </a:r>
          </a:p>
          <a:p>
            <a:pPr lvl="2">
              <a:buFont typeface="Wingdings" pitchFamily="2" charset="2"/>
              <a:buChar char="§"/>
            </a:pPr>
            <a:r>
              <a:rPr lang="es-ES" sz="1400" dirty="0">
                <a:effectLst>
                  <a:outerShdw blurRad="38100" dist="38100" dir="2700000" algn="tl">
                    <a:srgbClr val="000000">
                      <a:alpha val="43137"/>
                    </a:srgbClr>
                  </a:outerShdw>
                </a:effectLst>
              </a:rPr>
              <a:t>Eliminación de las reducciones en la devolución del céntimo sanitario</a:t>
            </a:r>
          </a:p>
          <a:p>
            <a:pPr lvl="2">
              <a:buFont typeface="Wingdings" pitchFamily="2" charset="2"/>
              <a:buChar char="§"/>
            </a:pPr>
            <a:r>
              <a:rPr lang="es-ES" sz="1400" dirty="0">
                <a:effectLst>
                  <a:outerShdw blurRad="38100" dist="38100" dir="2700000" algn="tl">
                    <a:srgbClr val="000000">
                      <a:alpha val="43137"/>
                    </a:srgbClr>
                  </a:outerShdw>
                </a:effectLst>
              </a:rPr>
              <a:t>Sentencia favorable del TS por la Responsabilidad Patrimonial.</a:t>
            </a:r>
            <a:endParaRPr lang="es-ES" sz="1800" dirty="0">
              <a:effectLst>
                <a:outerShdw blurRad="38100" dist="38100" dir="2700000" algn="tl">
                  <a:srgbClr val="000000">
                    <a:alpha val="43137"/>
                  </a:srgbClr>
                </a:outerShdw>
              </a:effectLst>
            </a:endParaRPr>
          </a:p>
          <a:p>
            <a:pPr lvl="0">
              <a:buFont typeface="Wingdings" pitchFamily="2" charset="2"/>
              <a:buChar char="§"/>
            </a:pPr>
            <a:endParaRPr lang="es-ES" sz="1600" dirty="0">
              <a:effectLst>
                <a:outerShdw blurRad="38100" dist="38100" dir="2700000" algn="tl">
                  <a:srgbClr val="000000">
                    <a:alpha val="43137"/>
                  </a:srgbClr>
                </a:outerShdw>
              </a:effectLst>
            </a:endParaRPr>
          </a:p>
          <a:p>
            <a:pPr>
              <a:buFont typeface="Wingdings" pitchFamily="2" charset="2"/>
              <a:buChar char="§"/>
            </a:pPr>
            <a:endParaRPr lang="es-ES" sz="1800" dirty="0">
              <a:effectLst>
                <a:outerShdw blurRad="38100" dist="38100" dir="2700000" algn="tl">
                  <a:srgbClr val="000000">
                    <a:alpha val="43137"/>
                  </a:srgbClr>
                </a:outerShdw>
              </a:effectLst>
            </a:endParaRPr>
          </a:p>
        </p:txBody>
      </p:sp>
      <p:sp>
        <p:nvSpPr>
          <p:cNvPr id="3" name="2 Título"/>
          <p:cNvSpPr>
            <a:spLocks noGrp="1"/>
          </p:cNvSpPr>
          <p:nvPr>
            <p:ph type="title"/>
          </p:nvPr>
        </p:nvSpPr>
        <p:spPr>
          <a:xfrm>
            <a:off x="467544" y="-20538"/>
            <a:ext cx="8229600" cy="648072"/>
          </a:xfrm>
        </p:spPr>
        <p:txBody>
          <a:bodyPr/>
          <a:lstStyle/>
          <a:p>
            <a:r>
              <a:rPr lang="es-ES" sz="2000" dirty="0"/>
              <a:t>Un breve perspectiva:</a:t>
            </a:r>
          </a:p>
        </p:txBody>
      </p:sp>
      <p:sp>
        <p:nvSpPr>
          <p:cNvPr id="5" name="4 Rectángulo"/>
          <p:cNvSpPr/>
          <p:nvPr/>
        </p:nvSpPr>
        <p:spPr>
          <a:xfrm rot="668957">
            <a:off x="6516216" y="2859782"/>
            <a:ext cx="2430473" cy="1015663"/>
          </a:xfrm>
          <a:prstGeom prst="rect">
            <a:avLst/>
          </a:prstGeom>
          <a:noFill/>
        </p:spPr>
        <p:txBody>
          <a:bodyPr wrap="none" lIns="91440" tIns="45720" rIns="91440" bIns="45720">
            <a:spAutoFit/>
          </a:bodyPr>
          <a:lstStyle/>
          <a:p>
            <a:pPr algn="ctr"/>
            <a:r>
              <a:rPr lang="es-ES" sz="2000" dirty="0">
                <a:ln w="18415" cmpd="sng">
                  <a:solidFill>
                    <a:srgbClr val="FFFFFF"/>
                  </a:solidFill>
                  <a:prstDash val="solid"/>
                </a:ln>
                <a:solidFill>
                  <a:srgbClr val="FFFFFF"/>
                </a:solidFill>
                <a:effectLst>
                  <a:outerShdw blurRad="63500" dir="3600000" algn="tl" rotWithShape="0">
                    <a:srgbClr val="000000">
                      <a:alpha val="70000"/>
                    </a:srgbClr>
                  </a:outerShdw>
                </a:effectLst>
              </a:rPr>
              <a:t>SE HAN LOGRADO</a:t>
            </a:r>
          </a:p>
          <a:p>
            <a:pPr algn="ctr"/>
            <a:r>
              <a:rPr lang="es-ES" sz="2000" dirty="0">
                <a:ln w="18415" cmpd="sng">
                  <a:solidFill>
                    <a:srgbClr val="FFFFFF"/>
                  </a:solidFill>
                  <a:prstDash val="solid"/>
                </a:ln>
                <a:solidFill>
                  <a:srgbClr val="FFFFFF"/>
                </a:solidFill>
                <a:effectLst>
                  <a:outerShdw blurRad="63500" dir="3600000" algn="tl" rotWithShape="0">
                    <a:srgbClr val="000000">
                      <a:alpha val="70000"/>
                    </a:srgbClr>
                  </a:outerShdw>
                </a:effectLst>
              </a:rPr>
              <a:t>AVANCES DE</a:t>
            </a:r>
          </a:p>
          <a:p>
            <a:pPr algn="ctr"/>
            <a:r>
              <a:rPr lang="es-ES" sz="2000" dirty="0">
                <a:ln w="18415" cmpd="sng">
                  <a:solidFill>
                    <a:srgbClr val="FFFFFF"/>
                  </a:solidFill>
                  <a:prstDash val="solid"/>
                </a:ln>
                <a:solidFill>
                  <a:srgbClr val="FFFFFF"/>
                </a:solidFill>
                <a:effectLst>
                  <a:outerShdw blurRad="63500" dir="3600000" algn="tl" rotWithShape="0">
                    <a:srgbClr val="000000">
                      <a:alpha val="70000"/>
                    </a:srgbClr>
                  </a:outerShdw>
                </a:effectLst>
              </a:rPr>
              <a:t>IMPORTANCIA</a:t>
            </a:r>
          </a:p>
        </p:txBody>
      </p:sp>
      <p:sp>
        <p:nvSpPr>
          <p:cNvPr id="6" name="5 Elipse"/>
          <p:cNvSpPr/>
          <p:nvPr/>
        </p:nvSpPr>
        <p:spPr>
          <a:xfrm>
            <a:off x="6300192" y="4803998"/>
            <a:ext cx="576064" cy="339502"/>
          </a:xfrm>
          <a:prstGeom prst="ellipse">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100" dirty="0">
                <a:effectLst>
                  <a:outerShdw blurRad="38100" dist="38100" dir="2700000" algn="tl">
                    <a:srgbClr val="000000">
                      <a:alpha val="43137"/>
                    </a:srgbClr>
                  </a:outerShdw>
                </a:effectLst>
              </a:rPr>
              <a:t>MY</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1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2">
                                            <p:txEl>
                                              <p:pRg st="0" end="0"/>
                                            </p:txEl>
                                          </p:spTgt>
                                        </p:tgtEl>
                                        <p:attrNameLst>
                                          <p:attrName>ppt_h</p:attrName>
                                        </p:attrNameLst>
                                      </p:cBhvr>
                                      <p:tavLst>
                                        <p:tav tm="0">
                                          <p:val>
                                            <p:strVal val="#ppt_h"/>
                                          </p:val>
                                        </p:tav>
                                        <p:tav tm="100000">
                                          <p:val>
                                            <p:strVal val="#ppt_h"/>
                                          </p:val>
                                        </p:tav>
                                      </p:tavLst>
                                    </p:anim>
                                  </p:childTnLst>
                                </p:cTn>
                              </p:par>
                              <p:par>
                                <p:cTn id="9" presetID="17" presetClass="entr" presetSubtype="10" fill="hold" grpId="0" nodeType="with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 calcmode="lin" valueType="num">
                                      <p:cBhvr>
                                        <p:cTn id="11" dur="10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2" dur="1000" fill="hold"/>
                                        <p:tgtEl>
                                          <p:spTgt spid="2">
                                            <p:txEl>
                                              <p:pRg st="1" end="1"/>
                                            </p:txEl>
                                          </p:spTgt>
                                        </p:tgtEl>
                                        <p:attrNameLst>
                                          <p:attrName>ppt_h</p:attrName>
                                        </p:attrNameLst>
                                      </p:cBhvr>
                                      <p:tavLst>
                                        <p:tav tm="0">
                                          <p:val>
                                            <p:strVal val="#ppt_h"/>
                                          </p:val>
                                        </p:tav>
                                        <p:tav tm="100000">
                                          <p:val>
                                            <p:strVal val="#ppt_h"/>
                                          </p:val>
                                        </p:tav>
                                      </p:tavLst>
                                    </p:anim>
                                  </p:childTnLst>
                                </p:cTn>
                              </p:par>
                              <p:par>
                                <p:cTn id="13" presetID="17" presetClass="entr" presetSubtype="10" fill="hold" grpId="0"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 calcmode="lin" valueType="num">
                                      <p:cBhvr>
                                        <p:cTn id="15" dur="1000" fill="hold"/>
                                        <p:tgtEl>
                                          <p:spTgt spid="2">
                                            <p:txEl>
                                              <p:pRg st="2" end="2"/>
                                            </p:txEl>
                                          </p:spTgt>
                                        </p:tgtEl>
                                        <p:attrNameLst>
                                          <p:attrName>ppt_w</p:attrName>
                                        </p:attrNameLst>
                                      </p:cBhvr>
                                      <p:tavLst>
                                        <p:tav tm="0">
                                          <p:val>
                                            <p:fltVal val="0"/>
                                          </p:val>
                                        </p:tav>
                                        <p:tav tm="100000">
                                          <p:val>
                                            <p:strVal val="#ppt_w"/>
                                          </p:val>
                                        </p:tav>
                                      </p:tavLst>
                                    </p:anim>
                                    <p:anim calcmode="lin" valueType="num">
                                      <p:cBhvr>
                                        <p:cTn id="16" dur="1000" fill="hold"/>
                                        <p:tgtEl>
                                          <p:spTgt spid="2">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17" presetClass="entr" presetSubtype="10" fill="hold" grpId="0"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 calcmode="lin" valueType="num">
                                      <p:cBhvr>
                                        <p:cTn id="21" dur="10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2" dur="1000" fill="hold"/>
                                        <p:tgtEl>
                                          <p:spTgt spid="2">
                                            <p:txEl>
                                              <p:pRg st="3" end="3"/>
                                            </p:txEl>
                                          </p:spTgt>
                                        </p:tgtEl>
                                        <p:attrNameLst>
                                          <p:attrName>ppt_h</p:attrName>
                                        </p:attrNameLst>
                                      </p:cBhvr>
                                      <p:tavLst>
                                        <p:tav tm="0">
                                          <p:val>
                                            <p:strVal val="#ppt_h"/>
                                          </p:val>
                                        </p:tav>
                                        <p:tav tm="100000">
                                          <p:val>
                                            <p:strVal val="#ppt_h"/>
                                          </p:val>
                                        </p:tav>
                                      </p:tavLst>
                                    </p:anim>
                                  </p:childTnLst>
                                </p:cTn>
                              </p:par>
                              <p:par>
                                <p:cTn id="23" presetID="17" presetClass="entr" presetSubtype="10" fill="hold" grpId="0" nodeType="with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 calcmode="lin" valueType="num">
                                      <p:cBhvr>
                                        <p:cTn id="25" dur="1000" fill="hold"/>
                                        <p:tgtEl>
                                          <p:spTgt spid="2">
                                            <p:txEl>
                                              <p:pRg st="4" end="4"/>
                                            </p:txEl>
                                          </p:spTgt>
                                        </p:tgtEl>
                                        <p:attrNameLst>
                                          <p:attrName>ppt_w</p:attrName>
                                        </p:attrNameLst>
                                      </p:cBhvr>
                                      <p:tavLst>
                                        <p:tav tm="0">
                                          <p:val>
                                            <p:fltVal val="0"/>
                                          </p:val>
                                        </p:tav>
                                        <p:tav tm="100000">
                                          <p:val>
                                            <p:strVal val="#ppt_w"/>
                                          </p:val>
                                        </p:tav>
                                      </p:tavLst>
                                    </p:anim>
                                    <p:anim calcmode="lin" valueType="num">
                                      <p:cBhvr>
                                        <p:cTn id="26" dur="1000" fill="hold"/>
                                        <p:tgtEl>
                                          <p:spTgt spid="2">
                                            <p:txEl>
                                              <p:pRg st="4" end="4"/>
                                            </p:txEl>
                                          </p:spTgt>
                                        </p:tgtEl>
                                        <p:attrNameLst>
                                          <p:attrName>ppt_h</p:attrName>
                                        </p:attrNameLst>
                                      </p:cBhvr>
                                      <p:tavLst>
                                        <p:tav tm="0">
                                          <p:val>
                                            <p:strVal val="#ppt_h"/>
                                          </p:val>
                                        </p:tav>
                                        <p:tav tm="100000">
                                          <p:val>
                                            <p:strVal val="#ppt_h"/>
                                          </p:val>
                                        </p:tav>
                                      </p:tavLst>
                                    </p:anim>
                                  </p:childTnLst>
                                </p:cTn>
                              </p:par>
                              <p:par>
                                <p:cTn id="27" presetID="17" presetClass="entr" presetSubtype="10" fill="hold" grpId="0" nodeType="withEffect">
                                  <p:stCondLst>
                                    <p:cond delay="0"/>
                                  </p:stCondLst>
                                  <p:childTnLst>
                                    <p:set>
                                      <p:cBhvr>
                                        <p:cTn id="28" dur="1" fill="hold">
                                          <p:stCondLst>
                                            <p:cond delay="0"/>
                                          </p:stCondLst>
                                        </p:cTn>
                                        <p:tgtEl>
                                          <p:spTgt spid="2">
                                            <p:txEl>
                                              <p:pRg st="5" end="5"/>
                                            </p:txEl>
                                          </p:spTgt>
                                        </p:tgtEl>
                                        <p:attrNameLst>
                                          <p:attrName>style.visibility</p:attrName>
                                        </p:attrNameLst>
                                      </p:cBhvr>
                                      <p:to>
                                        <p:strVal val="visible"/>
                                      </p:to>
                                    </p:set>
                                    <p:anim calcmode="lin" valueType="num">
                                      <p:cBhvr>
                                        <p:cTn id="29" dur="1000" fill="hold"/>
                                        <p:tgtEl>
                                          <p:spTgt spid="2">
                                            <p:txEl>
                                              <p:pRg st="5" end="5"/>
                                            </p:txEl>
                                          </p:spTgt>
                                        </p:tgtEl>
                                        <p:attrNameLst>
                                          <p:attrName>ppt_w</p:attrName>
                                        </p:attrNameLst>
                                      </p:cBhvr>
                                      <p:tavLst>
                                        <p:tav tm="0">
                                          <p:val>
                                            <p:fltVal val="0"/>
                                          </p:val>
                                        </p:tav>
                                        <p:tav tm="100000">
                                          <p:val>
                                            <p:strVal val="#ppt_w"/>
                                          </p:val>
                                        </p:tav>
                                      </p:tavLst>
                                    </p:anim>
                                    <p:anim calcmode="lin" valueType="num">
                                      <p:cBhvr>
                                        <p:cTn id="30" dur="1000" fill="hold"/>
                                        <p:tgtEl>
                                          <p:spTgt spid="2">
                                            <p:txEl>
                                              <p:pRg st="5" end="5"/>
                                            </p:txEl>
                                          </p:spTgt>
                                        </p:tgtEl>
                                        <p:attrNameLst>
                                          <p:attrName>ppt_h</p:attrName>
                                        </p:attrNameLst>
                                      </p:cBhvr>
                                      <p:tavLst>
                                        <p:tav tm="0">
                                          <p:val>
                                            <p:strVal val="#ppt_h"/>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17" presetClass="entr" presetSubtype="10" fill="hold" grpId="0" nodeType="clickEffect">
                                  <p:stCondLst>
                                    <p:cond delay="0"/>
                                  </p:stCondLst>
                                  <p:childTnLst>
                                    <p:set>
                                      <p:cBhvr>
                                        <p:cTn id="34" dur="1" fill="hold">
                                          <p:stCondLst>
                                            <p:cond delay="0"/>
                                          </p:stCondLst>
                                        </p:cTn>
                                        <p:tgtEl>
                                          <p:spTgt spid="2">
                                            <p:txEl>
                                              <p:pRg st="6" end="6"/>
                                            </p:txEl>
                                          </p:spTgt>
                                        </p:tgtEl>
                                        <p:attrNameLst>
                                          <p:attrName>style.visibility</p:attrName>
                                        </p:attrNameLst>
                                      </p:cBhvr>
                                      <p:to>
                                        <p:strVal val="visible"/>
                                      </p:to>
                                    </p:set>
                                    <p:anim calcmode="lin" valueType="num">
                                      <p:cBhvr>
                                        <p:cTn id="35" dur="1000" fill="hold"/>
                                        <p:tgtEl>
                                          <p:spTgt spid="2">
                                            <p:txEl>
                                              <p:pRg st="6" end="6"/>
                                            </p:txEl>
                                          </p:spTgt>
                                        </p:tgtEl>
                                        <p:attrNameLst>
                                          <p:attrName>ppt_w</p:attrName>
                                        </p:attrNameLst>
                                      </p:cBhvr>
                                      <p:tavLst>
                                        <p:tav tm="0">
                                          <p:val>
                                            <p:fltVal val="0"/>
                                          </p:val>
                                        </p:tav>
                                        <p:tav tm="100000">
                                          <p:val>
                                            <p:strVal val="#ppt_w"/>
                                          </p:val>
                                        </p:tav>
                                      </p:tavLst>
                                    </p:anim>
                                    <p:anim calcmode="lin" valueType="num">
                                      <p:cBhvr>
                                        <p:cTn id="36" dur="1000" fill="hold"/>
                                        <p:tgtEl>
                                          <p:spTgt spid="2">
                                            <p:txEl>
                                              <p:pRg st="6" end="6"/>
                                            </p:txEl>
                                          </p:spTgt>
                                        </p:tgtEl>
                                        <p:attrNameLst>
                                          <p:attrName>ppt_h</p:attrName>
                                        </p:attrNameLst>
                                      </p:cBhvr>
                                      <p:tavLst>
                                        <p:tav tm="0">
                                          <p:val>
                                            <p:strVal val="#ppt_h"/>
                                          </p:val>
                                        </p:tav>
                                        <p:tav tm="100000">
                                          <p:val>
                                            <p:strVal val="#ppt_h"/>
                                          </p:val>
                                        </p:tav>
                                      </p:tavLst>
                                    </p:anim>
                                  </p:childTnLst>
                                </p:cTn>
                              </p:par>
                              <p:par>
                                <p:cTn id="37" presetID="17" presetClass="entr" presetSubtype="10" fill="hold" grpId="0" nodeType="withEffect">
                                  <p:stCondLst>
                                    <p:cond delay="0"/>
                                  </p:stCondLst>
                                  <p:childTnLst>
                                    <p:set>
                                      <p:cBhvr>
                                        <p:cTn id="38" dur="1" fill="hold">
                                          <p:stCondLst>
                                            <p:cond delay="0"/>
                                          </p:stCondLst>
                                        </p:cTn>
                                        <p:tgtEl>
                                          <p:spTgt spid="2">
                                            <p:txEl>
                                              <p:pRg st="7" end="7"/>
                                            </p:txEl>
                                          </p:spTgt>
                                        </p:tgtEl>
                                        <p:attrNameLst>
                                          <p:attrName>style.visibility</p:attrName>
                                        </p:attrNameLst>
                                      </p:cBhvr>
                                      <p:to>
                                        <p:strVal val="visible"/>
                                      </p:to>
                                    </p:set>
                                    <p:anim calcmode="lin" valueType="num">
                                      <p:cBhvr>
                                        <p:cTn id="39" dur="1000" fill="hold"/>
                                        <p:tgtEl>
                                          <p:spTgt spid="2">
                                            <p:txEl>
                                              <p:pRg st="7" end="7"/>
                                            </p:txEl>
                                          </p:spTgt>
                                        </p:tgtEl>
                                        <p:attrNameLst>
                                          <p:attrName>ppt_w</p:attrName>
                                        </p:attrNameLst>
                                      </p:cBhvr>
                                      <p:tavLst>
                                        <p:tav tm="0">
                                          <p:val>
                                            <p:fltVal val="0"/>
                                          </p:val>
                                        </p:tav>
                                        <p:tav tm="100000">
                                          <p:val>
                                            <p:strVal val="#ppt_w"/>
                                          </p:val>
                                        </p:tav>
                                      </p:tavLst>
                                    </p:anim>
                                    <p:anim calcmode="lin" valueType="num">
                                      <p:cBhvr>
                                        <p:cTn id="40" dur="1000" fill="hold"/>
                                        <p:tgtEl>
                                          <p:spTgt spid="2">
                                            <p:txEl>
                                              <p:pRg st="7" end="7"/>
                                            </p:txEl>
                                          </p:spTgt>
                                        </p:tgtEl>
                                        <p:attrNameLst>
                                          <p:attrName>ppt_h</p:attrName>
                                        </p:attrNameLst>
                                      </p:cBhvr>
                                      <p:tavLst>
                                        <p:tav tm="0">
                                          <p:val>
                                            <p:strVal val="#ppt_h"/>
                                          </p:val>
                                        </p:tav>
                                        <p:tav tm="100000">
                                          <p:val>
                                            <p:strVal val="#ppt_h"/>
                                          </p:val>
                                        </p:tav>
                                      </p:tavLst>
                                    </p:anim>
                                  </p:childTnLst>
                                </p:cTn>
                              </p:par>
                              <p:par>
                                <p:cTn id="41" presetID="17" presetClass="entr" presetSubtype="10" fill="hold" grpId="0" nodeType="withEffect">
                                  <p:stCondLst>
                                    <p:cond delay="0"/>
                                  </p:stCondLst>
                                  <p:childTnLst>
                                    <p:set>
                                      <p:cBhvr>
                                        <p:cTn id="42" dur="1" fill="hold">
                                          <p:stCondLst>
                                            <p:cond delay="0"/>
                                          </p:stCondLst>
                                        </p:cTn>
                                        <p:tgtEl>
                                          <p:spTgt spid="2">
                                            <p:txEl>
                                              <p:pRg st="8" end="8"/>
                                            </p:txEl>
                                          </p:spTgt>
                                        </p:tgtEl>
                                        <p:attrNameLst>
                                          <p:attrName>style.visibility</p:attrName>
                                        </p:attrNameLst>
                                      </p:cBhvr>
                                      <p:to>
                                        <p:strVal val="visible"/>
                                      </p:to>
                                    </p:set>
                                    <p:anim calcmode="lin" valueType="num">
                                      <p:cBhvr>
                                        <p:cTn id="43" dur="1000" fill="hold"/>
                                        <p:tgtEl>
                                          <p:spTgt spid="2">
                                            <p:txEl>
                                              <p:pRg st="8" end="8"/>
                                            </p:txEl>
                                          </p:spTgt>
                                        </p:tgtEl>
                                        <p:attrNameLst>
                                          <p:attrName>ppt_w</p:attrName>
                                        </p:attrNameLst>
                                      </p:cBhvr>
                                      <p:tavLst>
                                        <p:tav tm="0">
                                          <p:val>
                                            <p:fltVal val="0"/>
                                          </p:val>
                                        </p:tav>
                                        <p:tav tm="100000">
                                          <p:val>
                                            <p:strVal val="#ppt_w"/>
                                          </p:val>
                                        </p:tav>
                                      </p:tavLst>
                                    </p:anim>
                                    <p:anim calcmode="lin" valueType="num">
                                      <p:cBhvr>
                                        <p:cTn id="44" dur="1000" fill="hold"/>
                                        <p:tgtEl>
                                          <p:spTgt spid="2">
                                            <p:txEl>
                                              <p:pRg st="8" end="8"/>
                                            </p:txEl>
                                          </p:spTgt>
                                        </p:tgtEl>
                                        <p:attrNameLst>
                                          <p:attrName>ppt_h</p:attrName>
                                        </p:attrNameLst>
                                      </p:cBhvr>
                                      <p:tavLst>
                                        <p:tav tm="0">
                                          <p:val>
                                            <p:strVal val="#ppt_h"/>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17" presetClass="entr" presetSubtype="10" fill="hold" grpId="0" nodeType="clickEffect">
                                  <p:stCondLst>
                                    <p:cond delay="0"/>
                                  </p:stCondLst>
                                  <p:childTnLst>
                                    <p:set>
                                      <p:cBhvr>
                                        <p:cTn id="48" dur="1" fill="hold">
                                          <p:stCondLst>
                                            <p:cond delay="0"/>
                                          </p:stCondLst>
                                        </p:cTn>
                                        <p:tgtEl>
                                          <p:spTgt spid="2">
                                            <p:txEl>
                                              <p:pRg st="9" end="9"/>
                                            </p:txEl>
                                          </p:spTgt>
                                        </p:tgtEl>
                                        <p:attrNameLst>
                                          <p:attrName>style.visibility</p:attrName>
                                        </p:attrNameLst>
                                      </p:cBhvr>
                                      <p:to>
                                        <p:strVal val="visible"/>
                                      </p:to>
                                    </p:set>
                                    <p:anim calcmode="lin" valueType="num">
                                      <p:cBhvr>
                                        <p:cTn id="49" dur="1000" fill="hold"/>
                                        <p:tgtEl>
                                          <p:spTgt spid="2">
                                            <p:txEl>
                                              <p:pRg st="9" end="9"/>
                                            </p:txEl>
                                          </p:spTgt>
                                        </p:tgtEl>
                                        <p:attrNameLst>
                                          <p:attrName>ppt_w</p:attrName>
                                        </p:attrNameLst>
                                      </p:cBhvr>
                                      <p:tavLst>
                                        <p:tav tm="0">
                                          <p:val>
                                            <p:fltVal val="0"/>
                                          </p:val>
                                        </p:tav>
                                        <p:tav tm="100000">
                                          <p:val>
                                            <p:strVal val="#ppt_w"/>
                                          </p:val>
                                        </p:tav>
                                      </p:tavLst>
                                    </p:anim>
                                    <p:anim calcmode="lin" valueType="num">
                                      <p:cBhvr>
                                        <p:cTn id="50" dur="1000" fill="hold"/>
                                        <p:tgtEl>
                                          <p:spTgt spid="2">
                                            <p:txEl>
                                              <p:pRg st="9" end="9"/>
                                            </p:txEl>
                                          </p:spTgt>
                                        </p:tgtEl>
                                        <p:attrNameLst>
                                          <p:attrName>ppt_h</p:attrName>
                                        </p:attrNameLst>
                                      </p:cBhvr>
                                      <p:tavLst>
                                        <p:tav tm="0">
                                          <p:val>
                                            <p:strVal val="#ppt_h"/>
                                          </p:val>
                                        </p:tav>
                                        <p:tav tm="100000">
                                          <p:val>
                                            <p:strVal val="#ppt_h"/>
                                          </p:val>
                                        </p:tav>
                                      </p:tavLst>
                                    </p:anim>
                                  </p:childTnLst>
                                </p:cTn>
                              </p:par>
                              <p:par>
                                <p:cTn id="51" presetID="17" presetClass="entr" presetSubtype="10" fill="hold" grpId="0" nodeType="withEffect">
                                  <p:stCondLst>
                                    <p:cond delay="0"/>
                                  </p:stCondLst>
                                  <p:childTnLst>
                                    <p:set>
                                      <p:cBhvr>
                                        <p:cTn id="52" dur="1" fill="hold">
                                          <p:stCondLst>
                                            <p:cond delay="0"/>
                                          </p:stCondLst>
                                        </p:cTn>
                                        <p:tgtEl>
                                          <p:spTgt spid="2">
                                            <p:txEl>
                                              <p:pRg st="10" end="10"/>
                                            </p:txEl>
                                          </p:spTgt>
                                        </p:tgtEl>
                                        <p:attrNameLst>
                                          <p:attrName>style.visibility</p:attrName>
                                        </p:attrNameLst>
                                      </p:cBhvr>
                                      <p:to>
                                        <p:strVal val="visible"/>
                                      </p:to>
                                    </p:set>
                                    <p:anim calcmode="lin" valueType="num">
                                      <p:cBhvr>
                                        <p:cTn id="53" dur="1000" fill="hold"/>
                                        <p:tgtEl>
                                          <p:spTgt spid="2">
                                            <p:txEl>
                                              <p:pRg st="10" end="10"/>
                                            </p:txEl>
                                          </p:spTgt>
                                        </p:tgtEl>
                                        <p:attrNameLst>
                                          <p:attrName>ppt_w</p:attrName>
                                        </p:attrNameLst>
                                      </p:cBhvr>
                                      <p:tavLst>
                                        <p:tav tm="0">
                                          <p:val>
                                            <p:fltVal val="0"/>
                                          </p:val>
                                        </p:tav>
                                        <p:tav tm="100000">
                                          <p:val>
                                            <p:strVal val="#ppt_w"/>
                                          </p:val>
                                        </p:tav>
                                      </p:tavLst>
                                    </p:anim>
                                    <p:anim calcmode="lin" valueType="num">
                                      <p:cBhvr>
                                        <p:cTn id="54" dur="1000" fill="hold"/>
                                        <p:tgtEl>
                                          <p:spTgt spid="2">
                                            <p:txEl>
                                              <p:pRg st="10" end="10"/>
                                            </p:txEl>
                                          </p:spTgt>
                                        </p:tgtEl>
                                        <p:attrNameLst>
                                          <p:attrName>ppt_h</p:attrName>
                                        </p:attrNameLst>
                                      </p:cBhvr>
                                      <p:tavLst>
                                        <p:tav tm="0">
                                          <p:val>
                                            <p:strVal val="#ppt_h"/>
                                          </p:val>
                                        </p:tav>
                                        <p:tav tm="100000">
                                          <p:val>
                                            <p:strVal val="#ppt_h"/>
                                          </p:val>
                                        </p:tav>
                                      </p:tavLst>
                                    </p:anim>
                                  </p:childTnLst>
                                </p:cTn>
                              </p:par>
                              <p:par>
                                <p:cTn id="55" presetID="17" presetClass="entr" presetSubtype="10" fill="hold" grpId="0" nodeType="withEffect">
                                  <p:stCondLst>
                                    <p:cond delay="0"/>
                                  </p:stCondLst>
                                  <p:childTnLst>
                                    <p:set>
                                      <p:cBhvr>
                                        <p:cTn id="56" dur="1" fill="hold">
                                          <p:stCondLst>
                                            <p:cond delay="0"/>
                                          </p:stCondLst>
                                        </p:cTn>
                                        <p:tgtEl>
                                          <p:spTgt spid="2">
                                            <p:txEl>
                                              <p:pRg st="11" end="11"/>
                                            </p:txEl>
                                          </p:spTgt>
                                        </p:tgtEl>
                                        <p:attrNameLst>
                                          <p:attrName>style.visibility</p:attrName>
                                        </p:attrNameLst>
                                      </p:cBhvr>
                                      <p:to>
                                        <p:strVal val="visible"/>
                                      </p:to>
                                    </p:set>
                                    <p:anim calcmode="lin" valueType="num">
                                      <p:cBhvr>
                                        <p:cTn id="57" dur="1000" fill="hold"/>
                                        <p:tgtEl>
                                          <p:spTgt spid="2">
                                            <p:txEl>
                                              <p:pRg st="11" end="11"/>
                                            </p:txEl>
                                          </p:spTgt>
                                        </p:tgtEl>
                                        <p:attrNameLst>
                                          <p:attrName>ppt_w</p:attrName>
                                        </p:attrNameLst>
                                      </p:cBhvr>
                                      <p:tavLst>
                                        <p:tav tm="0">
                                          <p:val>
                                            <p:fltVal val="0"/>
                                          </p:val>
                                        </p:tav>
                                        <p:tav tm="100000">
                                          <p:val>
                                            <p:strVal val="#ppt_w"/>
                                          </p:val>
                                        </p:tav>
                                      </p:tavLst>
                                    </p:anim>
                                    <p:anim calcmode="lin" valueType="num">
                                      <p:cBhvr>
                                        <p:cTn id="58" dur="1000" fill="hold"/>
                                        <p:tgtEl>
                                          <p:spTgt spid="2">
                                            <p:txEl>
                                              <p:pRg st="11" end="11"/>
                                            </p:txEl>
                                          </p:spTgt>
                                        </p:tgtEl>
                                        <p:attrNameLst>
                                          <p:attrName>ppt_h</p:attrName>
                                        </p:attrNameLst>
                                      </p:cBhvr>
                                      <p:tavLst>
                                        <p:tav tm="0">
                                          <p:val>
                                            <p:strVal val="#ppt_h"/>
                                          </p:val>
                                        </p:tav>
                                        <p:tav tm="100000">
                                          <p:val>
                                            <p:strVal val="#ppt_h"/>
                                          </p:val>
                                        </p:tav>
                                      </p:tavLst>
                                    </p:anim>
                                  </p:childTnLst>
                                </p:cTn>
                              </p:par>
                            </p:childTnLst>
                          </p:cTn>
                        </p:par>
                      </p:childTnLst>
                    </p:cTn>
                  </p:par>
                  <p:par>
                    <p:cTn id="59" fill="hold">
                      <p:stCondLst>
                        <p:cond delay="indefinite"/>
                      </p:stCondLst>
                      <p:childTnLst>
                        <p:par>
                          <p:cTn id="60" fill="hold">
                            <p:stCondLst>
                              <p:cond delay="0"/>
                            </p:stCondLst>
                            <p:childTnLst>
                              <p:par>
                                <p:cTn id="61" presetID="17" presetClass="entr" presetSubtype="10" fill="hold" grpId="0" nodeType="clickEffect">
                                  <p:stCondLst>
                                    <p:cond delay="0"/>
                                  </p:stCondLst>
                                  <p:childTnLst>
                                    <p:set>
                                      <p:cBhvr>
                                        <p:cTn id="62" dur="1" fill="hold">
                                          <p:stCondLst>
                                            <p:cond delay="0"/>
                                          </p:stCondLst>
                                        </p:cTn>
                                        <p:tgtEl>
                                          <p:spTgt spid="2">
                                            <p:txEl>
                                              <p:pRg st="12" end="12"/>
                                            </p:txEl>
                                          </p:spTgt>
                                        </p:tgtEl>
                                        <p:attrNameLst>
                                          <p:attrName>style.visibility</p:attrName>
                                        </p:attrNameLst>
                                      </p:cBhvr>
                                      <p:to>
                                        <p:strVal val="visible"/>
                                      </p:to>
                                    </p:set>
                                    <p:anim calcmode="lin" valueType="num">
                                      <p:cBhvr>
                                        <p:cTn id="63" dur="1000" fill="hold"/>
                                        <p:tgtEl>
                                          <p:spTgt spid="2">
                                            <p:txEl>
                                              <p:pRg st="12" end="12"/>
                                            </p:txEl>
                                          </p:spTgt>
                                        </p:tgtEl>
                                        <p:attrNameLst>
                                          <p:attrName>ppt_w</p:attrName>
                                        </p:attrNameLst>
                                      </p:cBhvr>
                                      <p:tavLst>
                                        <p:tav tm="0">
                                          <p:val>
                                            <p:fltVal val="0"/>
                                          </p:val>
                                        </p:tav>
                                        <p:tav tm="100000">
                                          <p:val>
                                            <p:strVal val="#ppt_w"/>
                                          </p:val>
                                        </p:tav>
                                      </p:tavLst>
                                    </p:anim>
                                    <p:anim calcmode="lin" valueType="num">
                                      <p:cBhvr>
                                        <p:cTn id="64" dur="1000" fill="hold"/>
                                        <p:tgtEl>
                                          <p:spTgt spid="2">
                                            <p:txEl>
                                              <p:pRg st="12" end="12"/>
                                            </p:txEl>
                                          </p:spTgt>
                                        </p:tgtEl>
                                        <p:attrNameLst>
                                          <p:attrName>ppt_h</p:attrName>
                                        </p:attrNameLst>
                                      </p:cBhvr>
                                      <p:tavLst>
                                        <p:tav tm="0">
                                          <p:val>
                                            <p:strVal val="#ppt_h"/>
                                          </p:val>
                                        </p:tav>
                                        <p:tav tm="100000">
                                          <p:val>
                                            <p:strVal val="#ppt_h"/>
                                          </p:val>
                                        </p:tav>
                                      </p:tavLst>
                                    </p:anim>
                                  </p:childTnLst>
                                </p:cTn>
                              </p:par>
                              <p:par>
                                <p:cTn id="65" presetID="17" presetClass="entr" presetSubtype="10" fill="hold" grpId="0" nodeType="withEffect">
                                  <p:stCondLst>
                                    <p:cond delay="0"/>
                                  </p:stCondLst>
                                  <p:childTnLst>
                                    <p:set>
                                      <p:cBhvr>
                                        <p:cTn id="66" dur="1" fill="hold">
                                          <p:stCondLst>
                                            <p:cond delay="0"/>
                                          </p:stCondLst>
                                        </p:cTn>
                                        <p:tgtEl>
                                          <p:spTgt spid="2">
                                            <p:txEl>
                                              <p:pRg st="13" end="13"/>
                                            </p:txEl>
                                          </p:spTgt>
                                        </p:tgtEl>
                                        <p:attrNameLst>
                                          <p:attrName>style.visibility</p:attrName>
                                        </p:attrNameLst>
                                      </p:cBhvr>
                                      <p:to>
                                        <p:strVal val="visible"/>
                                      </p:to>
                                    </p:set>
                                    <p:anim calcmode="lin" valueType="num">
                                      <p:cBhvr>
                                        <p:cTn id="67" dur="1000" fill="hold"/>
                                        <p:tgtEl>
                                          <p:spTgt spid="2">
                                            <p:txEl>
                                              <p:pRg st="13" end="13"/>
                                            </p:txEl>
                                          </p:spTgt>
                                        </p:tgtEl>
                                        <p:attrNameLst>
                                          <p:attrName>ppt_w</p:attrName>
                                        </p:attrNameLst>
                                      </p:cBhvr>
                                      <p:tavLst>
                                        <p:tav tm="0">
                                          <p:val>
                                            <p:fltVal val="0"/>
                                          </p:val>
                                        </p:tav>
                                        <p:tav tm="100000">
                                          <p:val>
                                            <p:strVal val="#ppt_w"/>
                                          </p:val>
                                        </p:tav>
                                      </p:tavLst>
                                    </p:anim>
                                    <p:anim calcmode="lin" valueType="num">
                                      <p:cBhvr>
                                        <p:cTn id="68" dur="1000" fill="hold"/>
                                        <p:tgtEl>
                                          <p:spTgt spid="2">
                                            <p:txEl>
                                              <p:pRg st="13" end="13"/>
                                            </p:txEl>
                                          </p:spTgt>
                                        </p:tgtEl>
                                        <p:attrNameLst>
                                          <p:attrName>ppt_h</p:attrName>
                                        </p:attrNameLst>
                                      </p:cBhvr>
                                      <p:tavLst>
                                        <p:tav tm="0">
                                          <p:val>
                                            <p:strVal val="#ppt_h"/>
                                          </p:val>
                                        </p:tav>
                                        <p:tav tm="100000">
                                          <p:val>
                                            <p:strVal val="#ppt_h"/>
                                          </p:val>
                                        </p:tav>
                                      </p:tavLst>
                                    </p:anim>
                                  </p:childTnLst>
                                </p:cTn>
                              </p:par>
                              <p:par>
                                <p:cTn id="69" presetID="17" presetClass="entr" presetSubtype="10" fill="hold" grpId="0" nodeType="withEffect">
                                  <p:stCondLst>
                                    <p:cond delay="0"/>
                                  </p:stCondLst>
                                  <p:childTnLst>
                                    <p:set>
                                      <p:cBhvr>
                                        <p:cTn id="70" dur="1" fill="hold">
                                          <p:stCondLst>
                                            <p:cond delay="0"/>
                                          </p:stCondLst>
                                        </p:cTn>
                                        <p:tgtEl>
                                          <p:spTgt spid="2">
                                            <p:txEl>
                                              <p:pRg st="14" end="14"/>
                                            </p:txEl>
                                          </p:spTgt>
                                        </p:tgtEl>
                                        <p:attrNameLst>
                                          <p:attrName>style.visibility</p:attrName>
                                        </p:attrNameLst>
                                      </p:cBhvr>
                                      <p:to>
                                        <p:strVal val="visible"/>
                                      </p:to>
                                    </p:set>
                                    <p:anim calcmode="lin" valueType="num">
                                      <p:cBhvr>
                                        <p:cTn id="71" dur="1000" fill="hold"/>
                                        <p:tgtEl>
                                          <p:spTgt spid="2">
                                            <p:txEl>
                                              <p:pRg st="14" end="14"/>
                                            </p:txEl>
                                          </p:spTgt>
                                        </p:tgtEl>
                                        <p:attrNameLst>
                                          <p:attrName>ppt_w</p:attrName>
                                        </p:attrNameLst>
                                      </p:cBhvr>
                                      <p:tavLst>
                                        <p:tav tm="0">
                                          <p:val>
                                            <p:fltVal val="0"/>
                                          </p:val>
                                        </p:tav>
                                        <p:tav tm="100000">
                                          <p:val>
                                            <p:strVal val="#ppt_w"/>
                                          </p:val>
                                        </p:tav>
                                      </p:tavLst>
                                    </p:anim>
                                    <p:anim calcmode="lin" valueType="num">
                                      <p:cBhvr>
                                        <p:cTn id="72" dur="1000" fill="hold"/>
                                        <p:tgtEl>
                                          <p:spTgt spid="2">
                                            <p:txEl>
                                              <p:pRg st="14" end="14"/>
                                            </p:txEl>
                                          </p:spTgt>
                                        </p:tgtEl>
                                        <p:attrNameLst>
                                          <p:attrName>ppt_h</p:attrName>
                                        </p:attrNameLst>
                                      </p:cBhvr>
                                      <p:tavLst>
                                        <p:tav tm="0">
                                          <p:val>
                                            <p:strVal val="#ppt_h"/>
                                          </p:val>
                                        </p:tav>
                                        <p:tav tm="100000">
                                          <p:val>
                                            <p:strVal val="#ppt_h"/>
                                          </p:val>
                                        </p:tav>
                                      </p:tavLst>
                                    </p:anim>
                                  </p:childTnLst>
                                </p:cTn>
                              </p:par>
                              <p:par>
                                <p:cTn id="73" presetID="17" presetClass="entr" presetSubtype="10" fill="hold" grpId="0" nodeType="withEffect">
                                  <p:stCondLst>
                                    <p:cond delay="0"/>
                                  </p:stCondLst>
                                  <p:childTnLst>
                                    <p:set>
                                      <p:cBhvr>
                                        <p:cTn id="74" dur="1" fill="hold">
                                          <p:stCondLst>
                                            <p:cond delay="0"/>
                                          </p:stCondLst>
                                        </p:cTn>
                                        <p:tgtEl>
                                          <p:spTgt spid="2">
                                            <p:txEl>
                                              <p:pRg st="15" end="15"/>
                                            </p:txEl>
                                          </p:spTgt>
                                        </p:tgtEl>
                                        <p:attrNameLst>
                                          <p:attrName>style.visibility</p:attrName>
                                        </p:attrNameLst>
                                      </p:cBhvr>
                                      <p:to>
                                        <p:strVal val="visible"/>
                                      </p:to>
                                    </p:set>
                                    <p:anim calcmode="lin" valueType="num">
                                      <p:cBhvr>
                                        <p:cTn id="75" dur="1000" fill="hold"/>
                                        <p:tgtEl>
                                          <p:spTgt spid="2">
                                            <p:txEl>
                                              <p:pRg st="15" end="15"/>
                                            </p:txEl>
                                          </p:spTgt>
                                        </p:tgtEl>
                                        <p:attrNameLst>
                                          <p:attrName>ppt_w</p:attrName>
                                        </p:attrNameLst>
                                      </p:cBhvr>
                                      <p:tavLst>
                                        <p:tav tm="0">
                                          <p:val>
                                            <p:fltVal val="0"/>
                                          </p:val>
                                        </p:tav>
                                        <p:tav tm="100000">
                                          <p:val>
                                            <p:strVal val="#ppt_w"/>
                                          </p:val>
                                        </p:tav>
                                      </p:tavLst>
                                    </p:anim>
                                    <p:anim calcmode="lin" valueType="num">
                                      <p:cBhvr>
                                        <p:cTn id="76" dur="1000" fill="hold"/>
                                        <p:tgtEl>
                                          <p:spTgt spid="2">
                                            <p:txEl>
                                              <p:pRg st="15" end="15"/>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bldLvl="2"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4851" name="Picture 3"/>
          <p:cNvPicPr>
            <a:picLocks noChangeAspect="1" noChangeArrowheads="1"/>
          </p:cNvPicPr>
          <p:nvPr/>
        </p:nvPicPr>
        <p:blipFill>
          <a:blip r:embed="rId3" cstate="screen">
            <a:clrChange>
              <a:clrFrom>
                <a:srgbClr val="FFFFFF"/>
              </a:clrFrom>
              <a:clrTo>
                <a:srgbClr val="FFFFFF">
                  <a:alpha val="0"/>
                </a:srgbClr>
              </a:clrTo>
            </a:clrChange>
          </a:blip>
          <a:srcRect/>
          <a:stretch>
            <a:fillRect/>
          </a:stretch>
        </p:blipFill>
        <p:spPr bwMode="auto">
          <a:xfrm>
            <a:off x="2207900" y="1131591"/>
            <a:ext cx="6936100" cy="4011910"/>
          </a:xfrm>
          <a:prstGeom prst="rect">
            <a:avLst/>
          </a:prstGeom>
          <a:noFill/>
          <a:ln w="9525">
            <a:noFill/>
            <a:miter lim="800000"/>
            <a:headEnd/>
            <a:tailEnd/>
          </a:ln>
          <a:effectLst/>
        </p:spPr>
      </p:pic>
      <p:sp>
        <p:nvSpPr>
          <p:cNvPr id="2" name="1 Marcador de contenido"/>
          <p:cNvSpPr>
            <a:spLocks noGrp="1"/>
          </p:cNvSpPr>
          <p:nvPr>
            <p:ph idx="1"/>
          </p:nvPr>
        </p:nvSpPr>
        <p:spPr>
          <a:xfrm>
            <a:off x="539552" y="915571"/>
            <a:ext cx="6624736" cy="3517895"/>
          </a:xfrm>
          <a:gradFill>
            <a:gsLst>
              <a:gs pos="3000">
                <a:schemeClr val="bg1">
                  <a:alpha val="22000"/>
                </a:schemeClr>
              </a:gs>
              <a:gs pos="39999">
                <a:srgbClr val="85C2FF"/>
              </a:gs>
              <a:gs pos="70000">
                <a:srgbClr val="C4D6EB"/>
              </a:gs>
              <a:gs pos="100000">
                <a:srgbClr val="FFEBFA"/>
              </a:gs>
            </a:gsLst>
            <a:lin ang="10800000" scaled="0"/>
          </a:gradFill>
        </p:spPr>
        <p:txBody>
          <a:bodyPr>
            <a:normAutofit fontScale="92500" lnSpcReduction="10000"/>
          </a:bodyPr>
          <a:lstStyle/>
          <a:p>
            <a:r>
              <a:rPr lang="es-ES" sz="1800" dirty="0">
                <a:solidFill>
                  <a:schemeClr val="tx1"/>
                </a:solidFill>
                <a:effectLst>
                  <a:outerShdw blurRad="38100" dist="38100" dir="2700000" algn="tl">
                    <a:srgbClr val="000000">
                      <a:alpha val="43137"/>
                    </a:srgbClr>
                  </a:outerShdw>
                </a:effectLst>
              </a:rPr>
              <a:t>Reforma de las cotizaciones de la SS</a:t>
            </a:r>
          </a:p>
          <a:p>
            <a:r>
              <a:rPr lang="es-ES" sz="1800" dirty="0">
                <a:solidFill>
                  <a:schemeClr val="tx1"/>
                </a:solidFill>
                <a:effectLst>
                  <a:outerShdw blurRad="38100" dist="38100" dir="2700000" algn="tl">
                    <a:srgbClr val="000000">
                      <a:alpha val="43137"/>
                    </a:srgbClr>
                  </a:outerShdw>
                </a:effectLst>
              </a:rPr>
              <a:t>Pesos y dimensiones</a:t>
            </a:r>
          </a:p>
          <a:p>
            <a:pPr lvl="1"/>
            <a:r>
              <a:rPr lang="es-ES" sz="1600" dirty="0">
                <a:solidFill>
                  <a:schemeClr val="tx1"/>
                </a:solidFill>
                <a:effectLst>
                  <a:outerShdw blurRad="38100" dist="38100" dir="2700000" algn="tl">
                    <a:srgbClr val="000000">
                      <a:alpha val="43137"/>
                    </a:srgbClr>
                  </a:outerShdw>
                </a:effectLst>
              </a:rPr>
              <a:t>En España: el 25,25.</a:t>
            </a:r>
          </a:p>
          <a:p>
            <a:pPr lvl="1"/>
            <a:r>
              <a:rPr lang="es-ES" sz="1600" dirty="0">
                <a:solidFill>
                  <a:schemeClr val="tx1"/>
                </a:solidFill>
                <a:effectLst>
                  <a:outerShdw blurRad="38100" dist="38100" dir="2700000" algn="tl">
                    <a:srgbClr val="000000">
                      <a:alpha val="43137"/>
                    </a:srgbClr>
                  </a:outerShdw>
                </a:effectLst>
              </a:rPr>
              <a:t>En Europa: nuevo reglamento.</a:t>
            </a:r>
          </a:p>
          <a:p>
            <a:r>
              <a:rPr lang="es-ES" sz="1800" dirty="0">
                <a:solidFill>
                  <a:schemeClr val="tx1"/>
                </a:solidFill>
                <a:effectLst>
                  <a:outerShdw blurRad="38100" dist="38100" dir="2700000" algn="tl">
                    <a:srgbClr val="000000">
                      <a:alpha val="43137"/>
                    </a:srgbClr>
                  </a:outerShdw>
                </a:effectLst>
              </a:rPr>
              <a:t>La vuelta a casa y los sindicatos.</a:t>
            </a:r>
          </a:p>
          <a:p>
            <a:r>
              <a:rPr lang="es-ES" sz="1800" dirty="0">
                <a:solidFill>
                  <a:schemeClr val="tx1"/>
                </a:solidFill>
                <a:effectLst>
                  <a:outerShdw blurRad="38100" dist="38100" dir="2700000" algn="tl">
                    <a:srgbClr val="000000">
                      <a:alpha val="43137"/>
                    </a:srgbClr>
                  </a:outerShdw>
                </a:effectLst>
              </a:rPr>
              <a:t>Las nuevas tasas para camiones en UK</a:t>
            </a:r>
          </a:p>
          <a:p>
            <a:r>
              <a:rPr lang="es-ES" sz="1800" dirty="0">
                <a:solidFill>
                  <a:schemeClr val="tx1"/>
                </a:solidFill>
                <a:effectLst>
                  <a:outerShdw blurRad="38100" dist="38100" dir="2700000" algn="tl">
                    <a:srgbClr val="000000">
                      <a:alpha val="43137"/>
                    </a:srgbClr>
                  </a:outerShdw>
                </a:effectLst>
              </a:rPr>
              <a:t>Las legislaciones proteccionistas de Francia y Bélgica</a:t>
            </a:r>
          </a:p>
          <a:p>
            <a:r>
              <a:rPr lang="es-ES" sz="1800" dirty="0">
                <a:solidFill>
                  <a:schemeClr val="tx1"/>
                </a:solidFill>
                <a:effectLst>
                  <a:outerShdw blurRad="38100" dist="38100" dir="2700000" algn="tl">
                    <a:srgbClr val="000000">
                      <a:alpha val="43137"/>
                    </a:srgbClr>
                  </a:outerShdw>
                </a:effectLst>
              </a:rPr>
              <a:t>El salario mínimo alemán</a:t>
            </a:r>
          </a:p>
          <a:p>
            <a:r>
              <a:rPr lang="es-ES" sz="1800" dirty="0">
                <a:solidFill>
                  <a:schemeClr val="tx1"/>
                </a:solidFill>
                <a:effectLst>
                  <a:outerShdw blurRad="38100" dist="38100" dir="2700000" algn="tl">
                    <a:srgbClr val="000000">
                      <a:alpha val="43137"/>
                    </a:srgbClr>
                  </a:outerShdw>
                </a:effectLst>
              </a:rPr>
              <a:t>Borrador del ROTT</a:t>
            </a:r>
          </a:p>
          <a:p>
            <a:r>
              <a:rPr lang="es-ES" sz="1800" dirty="0">
                <a:solidFill>
                  <a:schemeClr val="tx1"/>
                </a:solidFill>
                <a:effectLst>
                  <a:outerShdw blurRad="38100" dist="38100" dir="2700000" algn="tl">
                    <a:srgbClr val="000000">
                      <a:alpha val="43137"/>
                    </a:srgbClr>
                  </a:outerShdw>
                </a:effectLst>
              </a:rPr>
              <a:t>CÉNTIMO SANITARIO</a:t>
            </a:r>
          </a:p>
          <a:p>
            <a:r>
              <a:rPr lang="es-ES" sz="1800" dirty="0">
                <a:solidFill>
                  <a:schemeClr val="tx1"/>
                </a:solidFill>
                <a:effectLst>
                  <a:outerShdw blurRad="38100" dist="38100" dir="2700000" algn="tl">
                    <a:srgbClr val="000000">
                      <a:alpha val="43137"/>
                    </a:srgbClr>
                  </a:outerShdw>
                </a:effectLst>
              </a:rPr>
              <a:t>Reforma de la formación para empleados</a:t>
            </a:r>
          </a:p>
          <a:p>
            <a:r>
              <a:rPr lang="es-ES" sz="1800" dirty="0">
                <a:solidFill>
                  <a:schemeClr val="tx1"/>
                </a:solidFill>
                <a:effectLst>
                  <a:outerShdw blurRad="38100" dist="38100" dir="2700000" algn="tl">
                    <a:srgbClr val="000000">
                      <a:alpha val="43137"/>
                    </a:srgbClr>
                  </a:outerShdw>
                </a:effectLst>
              </a:rPr>
              <a:t>…</a:t>
            </a:r>
          </a:p>
          <a:p>
            <a:endParaRPr lang="es-ES" sz="1800" dirty="0">
              <a:solidFill>
                <a:schemeClr val="tx1"/>
              </a:solidFill>
              <a:effectLst>
                <a:outerShdw blurRad="38100" dist="38100" dir="2700000" algn="tl">
                  <a:srgbClr val="000000">
                    <a:alpha val="43137"/>
                  </a:srgbClr>
                </a:outerShdw>
              </a:effectLst>
            </a:endParaRPr>
          </a:p>
          <a:p>
            <a:endParaRPr lang="es-ES" sz="1800" dirty="0">
              <a:solidFill>
                <a:schemeClr val="tx1"/>
              </a:solidFill>
              <a:effectLst>
                <a:outerShdw blurRad="38100" dist="38100" dir="2700000" algn="tl">
                  <a:srgbClr val="000000">
                    <a:alpha val="43137"/>
                  </a:srgbClr>
                </a:outerShdw>
              </a:effectLst>
            </a:endParaRPr>
          </a:p>
        </p:txBody>
      </p:sp>
      <p:sp>
        <p:nvSpPr>
          <p:cNvPr id="3" name="2 Título"/>
          <p:cNvSpPr>
            <a:spLocks noGrp="1"/>
          </p:cNvSpPr>
          <p:nvPr>
            <p:ph type="title"/>
          </p:nvPr>
        </p:nvSpPr>
        <p:spPr/>
        <p:txBody>
          <a:bodyPr/>
          <a:lstStyle/>
          <a:p>
            <a:r>
              <a:rPr lang="es-ES" dirty="0"/>
              <a:t>Un período “agitado”</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ppt_x"/>
                                          </p:val>
                                        </p:tav>
                                        <p:tav tm="100000">
                                          <p:val>
                                            <p:strVal val="#ppt_x"/>
                                          </p:val>
                                        </p:tav>
                                      </p:tavLst>
                                    </p:anim>
                                    <p:anim calcmode="lin" valueType="num">
                                      <p:cBhvr additive="base">
                                        <p:cTn id="8" dur="2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ES" dirty="0"/>
              <a:t>Un ejemplo</a:t>
            </a:r>
          </a:p>
        </p:txBody>
      </p:sp>
      <p:pic>
        <p:nvPicPr>
          <p:cNvPr id="335874" name="Picture 2"/>
          <p:cNvPicPr>
            <a:picLocks noChangeAspect="1" noChangeArrowheads="1"/>
          </p:cNvPicPr>
          <p:nvPr/>
        </p:nvPicPr>
        <p:blipFill>
          <a:blip r:embed="rId2" cstate="screen"/>
          <a:srcRect/>
          <a:stretch>
            <a:fillRect/>
          </a:stretch>
        </p:blipFill>
        <p:spPr bwMode="auto">
          <a:xfrm rot="305559">
            <a:off x="571833" y="924567"/>
            <a:ext cx="4479298" cy="3852502"/>
          </a:xfrm>
          <a:prstGeom prst="rect">
            <a:avLst/>
          </a:prstGeom>
          <a:ln>
            <a:noFill/>
          </a:ln>
          <a:effectLst>
            <a:outerShdw blurRad="190500" algn="tl" rotWithShape="0">
              <a:srgbClr val="000000">
                <a:alpha val="70000"/>
              </a:srgbClr>
            </a:outerShdw>
          </a:effectLst>
        </p:spPr>
      </p:pic>
      <p:pic>
        <p:nvPicPr>
          <p:cNvPr id="335875" name="Picture 3"/>
          <p:cNvPicPr>
            <a:picLocks noChangeAspect="1" noChangeArrowheads="1"/>
          </p:cNvPicPr>
          <p:nvPr/>
        </p:nvPicPr>
        <p:blipFill>
          <a:blip r:embed="rId3" cstate="screen"/>
          <a:srcRect/>
          <a:stretch>
            <a:fillRect/>
          </a:stretch>
        </p:blipFill>
        <p:spPr bwMode="auto">
          <a:xfrm rot="402867">
            <a:off x="4779370" y="893441"/>
            <a:ext cx="4001937" cy="3906020"/>
          </a:xfrm>
          <a:prstGeom prst="rect">
            <a:avLst/>
          </a:prstGeom>
          <a:ln>
            <a:noFill/>
          </a:ln>
          <a:effectLst>
            <a:outerShdw blurRad="190500" algn="tl" rotWithShape="0">
              <a:srgbClr val="000000">
                <a:alpha val="70000"/>
              </a:srgbClr>
            </a:outerShdw>
          </a:effectLst>
        </p:spPr>
      </p:pic>
      <p:pic>
        <p:nvPicPr>
          <p:cNvPr id="6" name="Picture 3"/>
          <p:cNvPicPr>
            <a:picLocks noChangeAspect="1" noChangeArrowheads="1"/>
          </p:cNvPicPr>
          <p:nvPr/>
        </p:nvPicPr>
        <p:blipFill>
          <a:blip r:embed="rId4" cstate="screen"/>
          <a:srcRect/>
          <a:stretch>
            <a:fillRect/>
          </a:stretch>
        </p:blipFill>
        <p:spPr bwMode="auto">
          <a:xfrm>
            <a:off x="7524328" y="6"/>
            <a:ext cx="1619672" cy="920572"/>
          </a:xfrm>
          <a:prstGeom prst="rect">
            <a:avLst/>
          </a:prstGeom>
          <a:noFill/>
          <a:ln w="9525">
            <a:noFill/>
            <a:miter lim="800000"/>
            <a:headEnd/>
            <a:tailEnd/>
          </a:ln>
          <a:effectLst/>
        </p:spPr>
      </p:pic>
    </p:spTree>
  </p:cSld>
  <p:clrMapOvr>
    <a:masterClrMapping/>
  </p:clrMapOvr>
  <p:transition>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Logo ASTIC - Parte izquierda.jpg"/>
          <p:cNvPicPr>
            <a:picLocks noChangeAspect="1"/>
          </p:cNvPicPr>
          <p:nvPr/>
        </p:nvPicPr>
        <p:blipFill>
          <a:blip r:embed="rId3" cstate="screen"/>
          <a:stretch>
            <a:fillRect/>
          </a:stretch>
        </p:blipFill>
        <p:spPr>
          <a:xfrm>
            <a:off x="1823390" y="1563639"/>
            <a:ext cx="5300897" cy="1602178"/>
          </a:xfrm>
          <a:prstGeom prst="rect">
            <a:avLst/>
          </a:prstGeom>
        </p:spPr>
      </p:pic>
    </p:spTree>
  </p:cSld>
  <p:clrMapOvr>
    <a:masterClrMapping/>
  </p:clrMapOvr>
  <p:transition>
    <p:fade thruBlk="1"/>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67544" y="771550"/>
            <a:ext cx="8229600" cy="3517895"/>
          </a:xfrm>
        </p:spPr>
        <p:txBody>
          <a:bodyPr>
            <a:normAutofit lnSpcReduction="10000"/>
          </a:bodyPr>
          <a:lstStyle/>
          <a:p>
            <a:pPr>
              <a:lnSpc>
                <a:spcPct val="150000"/>
              </a:lnSpc>
            </a:pPr>
            <a:r>
              <a:rPr lang="es-ES" sz="1800" dirty="0">
                <a:effectLst>
                  <a:outerShdw blurRad="38100" dist="38100" dir="2700000" algn="tl">
                    <a:srgbClr val="000000">
                      <a:alpha val="43137"/>
                    </a:srgbClr>
                  </a:outerShdw>
                </a:effectLst>
              </a:rPr>
              <a:t>Acceso al mercado, “atomización” y subcontratación. </a:t>
            </a:r>
          </a:p>
          <a:p>
            <a:pPr>
              <a:lnSpc>
                <a:spcPct val="150000"/>
              </a:lnSpc>
            </a:pPr>
            <a:r>
              <a:rPr lang="es-ES" sz="1800" dirty="0">
                <a:effectLst>
                  <a:outerShdw blurRad="38100" dist="38100" dir="2700000" algn="tl">
                    <a:srgbClr val="000000">
                      <a:alpha val="43137"/>
                    </a:srgbClr>
                  </a:outerShdw>
                </a:effectLst>
              </a:rPr>
              <a:t>Competencia desleal, proteccionismo y competitividad</a:t>
            </a:r>
          </a:p>
          <a:p>
            <a:pPr lvl="1">
              <a:lnSpc>
                <a:spcPct val="150000"/>
              </a:lnSpc>
            </a:pPr>
            <a:r>
              <a:rPr lang="es-ES" sz="1400" dirty="0">
                <a:effectLst>
                  <a:outerShdw blurRad="38100" dist="38100" dir="2700000" algn="tl">
                    <a:srgbClr val="000000">
                      <a:alpha val="43137"/>
                    </a:srgbClr>
                  </a:outerShdw>
                </a:effectLst>
              </a:rPr>
              <a:t>Convenio colectivo nacional</a:t>
            </a:r>
          </a:p>
          <a:p>
            <a:pPr>
              <a:lnSpc>
                <a:spcPct val="150000"/>
              </a:lnSpc>
            </a:pPr>
            <a:r>
              <a:rPr lang="es-ES" sz="1800" dirty="0">
                <a:effectLst>
                  <a:outerShdw blurRad="38100" dist="38100" dir="2700000" algn="tl">
                    <a:srgbClr val="000000">
                      <a:alpha val="43137"/>
                    </a:srgbClr>
                  </a:outerShdw>
                </a:effectLst>
              </a:rPr>
              <a:t>Tasas por uso de infraestructuras/impuesto </a:t>
            </a:r>
            <a:r>
              <a:rPr lang="es-ES" sz="1800" dirty="0" err="1">
                <a:effectLst>
                  <a:outerShdw blurRad="38100" dist="38100" dir="2700000" algn="tl">
                    <a:srgbClr val="000000">
                      <a:alpha val="43137"/>
                    </a:srgbClr>
                  </a:outerShdw>
                </a:effectLst>
              </a:rPr>
              <a:t>hidrocarb</a:t>
            </a:r>
            <a:r>
              <a:rPr lang="es-ES" sz="1800" dirty="0">
                <a:effectLst>
                  <a:outerShdw blurRad="38100" dist="38100" dir="2700000" algn="tl">
                    <a:srgbClr val="000000">
                      <a:alpha val="43137"/>
                    </a:srgbClr>
                  </a:outerShdw>
                </a:effectLst>
              </a:rPr>
              <a:t>.</a:t>
            </a:r>
          </a:p>
          <a:p>
            <a:pPr>
              <a:lnSpc>
                <a:spcPct val="150000"/>
              </a:lnSpc>
            </a:pPr>
            <a:r>
              <a:rPr lang="es-ES" sz="1800" dirty="0">
                <a:effectLst>
                  <a:outerShdw blurRad="38100" dist="38100" dir="2700000" algn="tl">
                    <a:srgbClr val="000000">
                      <a:alpha val="43137"/>
                    </a:srgbClr>
                  </a:outerShdw>
                </a:effectLst>
              </a:rPr>
              <a:t>Fiscalidad energética y medioambiental</a:t>
            </a:r>
          </a:p>
          <a:p>
            <a:pPr>
              <a:lnSpc>
                <a:spcPct val="150000"/>
              </a:lnSpc>
            </a:pPr>
            <a:r>
              <a:rPr lang="es-ES" sz="1800" dirty="0">
                <a:effectLst>
                  <a:outerShdw blurRad="38100" dist="38100" dir="2700000" algn="tl">
                    <a:srgbClr val="000000">
                      <a:alpha val="43137"/>
                    </a:srgbClr>
                  </a:outerShdw>
                </a:effectLst>
              </a:rPr>
              <a:t>Digitalización (</a:t>
            </a:r>
            <a:r>
              <a:rPr lang="es-ES" sz="1800" dirty="0" err="1">
                <a:effectLst>
                  <a:outerShdw blurRad="38100" dist="38100" dir="2700000" algn="tl">
                    <a:srgbClr val="000000">
                      <a:alpha val="43137"/>
                    </a:srgbClr>
                  </a:outerShdw>
                </a:effectLst>
              </a:rPr>
              <a:t>eCMR</a:t>
            </a:r>
            <a:r>
              <a:rPr lang="es-ES" sz="1800" dirty="0">
                <a:effectLst>
                  <a:outerShdw blurRad="38100" dist="38100" dir="2700000" algn="tl">
                    <a:srgbClr val="000000">
                      <a:alpha val="43137"/>
                    </a:srgbClr>
                  </a:outerShdw>
                </a:effectLst>
              </a:rPr>
              <a:t>, TIR EPD, Conducción </a:t>
            </a:r>
            <a:r>
              <a:rPr lang="es-ES" sz="1800" dirty="0" err="1">
                <a:effectLst>
                  <a:outerShdw blurRad="38100" dist="38100" dir="2700000" algn="tl">
                    <a:srgbClr val="000000">
                      <a:alpha val="43137"/>
                    </a:srgbClr>
                  </a:outerShdw>
                </a:effectLst>
              </a:rPr>
              <a:t>autonóma</a:t>
            </a:r>
            <a:r>
              <a:rPr lang="es-ES" sz="1800" dirty="0">
                <a:effectLst>
                  <a:outerShdw blurRad="38100" dist="38100" dir="2700000" algn="tl">
                    <a:srgbClr val="000000">
                      <a:alpha val="43137"/>
                    </a:srgbClr>
                  </a:outerShdw>
                </a:effectLst>
              </a:rPr>
              <a:t>…)</a:t>
            </a:r>
          </a:p>
          <a:p>
            <a:pPr>
              <a:lnSpc>
                <a:spcPct val="150000"/>
              </a:lnSpc>
            </a:pPr>
            <a:r>
              <a:rPr lang="es-ES" sz="1800" dirty="0">
                <a:effectLst>
                  <a:outerShdw blurRad="38100" dist="38100" dir="2700000" algn="tl">
                    <a:srgbClr val="000000">
                      <a:alpha val="43137"/>
                    </a:srgbClr>
                  </a:outerShdw>
                </a:effectLst>
              </a:rPr>
              <a:t>Nuevos profesionales / Formación / Falta de conductores</a:t>
            </a:r>
          </a:p>
          <a:p>
            <a:pPr>
              <a:lnSpc>
                <a:spcPct val="150000"/>
              </a:lnSpc>
            </a:pPr>
            <a:r>
              <a:rPr lang="es-ES" sz="1800" dirty="0">
                <a:effectLst>
                  <a:outerShdw blurRad="38100" dist="38100" dir="2700000" algn="tl">
                    <a:srgbClr val="000000">
                      <a:alpha val="43137"/>
                    </a:srgbClr>
                  </a:outerShdw>
                </a:effectLst>
              </a:rPr>
              <a:t>Y, cómo no: pesos y dimensiones </a:t>
            </a:r>
          </a:p>
          <a:p>
            <a:pPr>
              <a:lnSpc>
                <a:spcPct val="150000"/>
              </a:lnSpc>
            </a:pPr>
            <a:endParaRPr lang="es-ES" sz="1800" dirty="0">
              <a:effectLst>
                <a:outerShdw blurRad="38100" dist="38100" dir="2700000" algn="tl">
                  <a:srgbClr val="000000">
                    <a:alpha val="43137"/>
                  </a:srgbClr>
                </a:outerShdw>
              </a:effectLst>
            </a:endParaRPr>
          </a:p>
          <a:p>
            <a:pPr>
              <a:lnSpc>
                <a:spcPct val="150000"/>
              </a:lnSpc>
            </a:pPr>
            <a:endParaRPr lang="es-ES" sz="1800" dirty="0">
              <a:effectLst>
                <a:outerShdw blurRad="38100" dist="38100" dir="2700000" algn="tl">
                  <a:srgbClr val="000000">
                    <a:alpha val="43137"/>
                  </a:srgbClr>
                </a:outerShdw>
              </a:effectLst>
            </a:endParaRPr>
          </a:p>
          <a:p>
            <a:pPr>
              <a:lnSpc>
                <a:spcPct val="150000"/>
              </a:lnSpc>
            </a:pPr>
            <a:endParaRPr lang="es-ES" sz="1800" dirty="0">
              <a:effectLst>
                <a:outerShdw blurRad="38100" dist="38100" dir="2700000" algn="tl">
                  <a:srgbClr val="000000">
                    <a:alpha val="43137"/>
                  </a:srgbClr>
                </a:outerShdw>
              </a:effectLst>
            </a:endParaRPr>
          </a:p>
          <a:p>
            <a:pPr>
              <a:lnSpc>
                <a:spcPct val="150000"/>
              </a:lnSpc>
            </a:pPr>
            <a:endParaRPr lang="es-ES" sz="1800" dirty="0">
              <a:effectLst>
                <a:outerShdw blurRad="38100" dist="38100" dir="2700000" algn="tl">
                  <a:srgbClr val="000000">
                    <a:alpha val="43137"/>
                  </a:srgbClr>
                </a:outerShdw>
              </a:effectLst>
            </a:endParaRPr>
          </a:p>
        </p:txBody>
      </p:sp>
      <p:sp>
        <p:nvSpPr>
          <p:cNvPr id="3" name="2 Título"/>
          <p:cNvSpPr>
            <a:spLocks noGrp="1"/>
          </p:cNvSpPr>
          <p:nvPr>
            <p:ph type="title"/>
          </p:nvPr>
        </p:nvSpPr>
        <p:spPr/>
        <p:txBody>
          <a:bodyPr/>
          <a:lstStyle/>
          <a:p>
            <a:r>
              <a:rPr lang="es-ES" dirty="0"/>
              <a:t>Los retos del próximo escenario</a:t>
            </a:r>
          </a:p>
        </p:txBody>
      </p:sp>
      <p:pic>
        <p:nvPicPr>
          <p:cNvPr id="545794" name="Picture 2" descr="http://www.fovissste.gob.mx/work/models/Expresion_Fovissste/Resource/396/1/images/REDUCCION-DE-CO2-600x401(1).jpg">
            <a:hlinkClick r:id="rId2"/>
          </p:cNvPr>
          <p:cNvPicPr>
            <a:picLocks noChangeAspect="1" noChangeArrowheads="1"/>
          </p:cNvPicPr>
          <p:nvPr/>
        </p:nvPicPr>
        <p:blipFill>
          <a:blip r:embed="rId3" cstate="screen">
            <a:clrChange>
              <a:clrFrom>
                <a:srgbClr val="FFFFFF"/>
              </a:clrFrom>
              <a:clrTo>
                <a:srgbClr val="FFFFFF">
                  <a:alpha val="0"/>
                </a:srgbClr>
              </a:clrTo>
            </a:clrChange>
          </a:blip>
          <a:srcRect/>
          <a:stretch>
            <a:fillRect/>
          </a:stretch>
        </p:blipFill>
        <p:spPr bwMode="auto">
          <a:xfrm>
            <a:off x="5076056" y="2355726"/>
            <a:ext cx="1077427" cy="720080"/>
          </a:xfrm>
          <a:prstGeom prst="rect">
            <a:avLst/>
          </a:prstGeom>
          <a:noFill/>
        </p:spPr>
      </p:pic>
      <p:pic>
        <p:nvPicPr>
          <p:cNvPr id="545796" name="Picture 4" descr="http://www.transportealdia.es/wp-content/uploads/2016/03/11127-010.jpg">
            <a:hlinkClick r:id="rId4"/>
          </p:cNvPr>
          <p:cNvPicPr>
            <a:picLocks noChangeAspect="1" noChangeArrowheads="1"/>
          </p:cNvPicPr>
          <p:nvPr/>
        </p:nvPicPr>
        <p:blipFill>
          <a:blip r:embed="rId5" cstate="screen"/>
          <a:srcRect/>
          <a:stretch>
            <a:fillRect/>
          </a:stretch>
        </p:blipFill>
        <p:spPr bwMode="auto">
          <a:xfrm>
            <a:off x="6732240" y="3363838"/>
            <a:ext cx="1944216" cy="1440160"/>
          </a:xfrm>
          <a:prstGeom prst="rect">
            <a:avLst/>
          </a:prstGeom>
          <a:ln>
            <a:noFill/>
          </a:ln>
          <a:effectLst>
            <a:softEdge rad="112500"/>
          </a:effectLst>
        </p:spPr>
      </p:pic>
      <p:pic>
        <p:nvPicPr>
          <p:cNvPr id="545800" name="Picture 8" descr="https://lunateatral2.files.wordpress.com/2014/06/sweet-home-europa-2.jpg">
            <a:hlinkClick r:id="rId6"/>
          </p:cNvPr>
          <p:cNvPicPr>
            <a:picLocks noChangeAspect="1" noChangeArrowheads="1"/>
          </p:cNvPicPr>
          <p:nvPr/>
        </p:nvPicPr>
        <p:blipFill>
          <a:blip r:embed="rId7" cstate="screen">
            <a:clrChange>
              <a:clrFrom>
                <a:srgbClr val="FF5800"/>
              </a:clrFrom>
              <a:clrTo>
                <a:srgbClr val="FF5800">
                  <a:alpha val="0"/>
                </a:srgbClr>
              </a:clrTo>
            </a:clrChange>
          </a:blip>
          <a:srcRect/>
          <a:stretch>
            <a:fillRect/>
          </a:stretch>
        </p:blipFill>
        <p:spPr bwMode="auto">
          <a:xfrm>
            <a:off x="6732240" y="771550"/>
            <a:ext cx="2016224" cy="1368152"/>
          </a:xfrm>
          <a:prstGeom prst="rect">
            <a:avLst/>
          </a:prstGeom>
          <a:ln>
            <a:noFill/>
          </a:ln>
          <a:effectLst>
            <a:softEdge rad="112500"/>
          </a:effectLst>
        </p:spPr>
      </p:pic>
      <p:pic>
        <p:nvPicPr>
          <p:cNvPr id="545802" name="Picture 10" descr="http://www.neobis.es/wp-content/uploads/2016/02/Kodak-analiza-la-Industria-Gr%C3%A1fica-Espa%C3%B1ola-de-la-mano-del-economista-Jos%C3%A9-Mar%C3%ADa-Gay-De-Li%C3%A9bana-uai-1440x705.jpg">
            <a:hlinkClick r:id="rId8"/>
          </p:cNvPr>
          <p:cNvPicPr>
            <a:picLocks noChangeAspect="1" noChangeArrowheads="1"/>
          </p:cNvPicPr>
          <p:nvPr/>
        </p:nvPicPr>
        <p:blipFill>
          <a:blip r:embed="rId9" cstate="screen"/>
          <a:srcRect/>
          <a:stretch>
            <a:fillRect/>
          </a:stretch>
        </p:blipFill>
        <p:spPr bwMode="auto">
          <a:xfrm>
            <a:off x="6804248" y="2139703"/>
            <a:ext cx="1872208" cy="1384738"/>
          </a:xfrm>
          <a:prstGeom prst="rect">
            <a:avLst/>
          </a:prstGeom>
          <a:ln>
            <a:noFill/>
          </a:ln>
          <a:effectLst>
            <a:softEdge rad="112500"/>
          </a:effectLst>
        </p:spPr>
      </p:pic>
    </p:spTree>
  </p:cSld>
  <p:clrMapOvr>
    <a:masterClrMapping/>
  </p:clrMapOvr>
  <p:transition>
    <p:fade thruBlk="1"/>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539552" y="2067694"/>
            <a:ext cx="8229600" cy="857250"/>
          </a:xfrm>
        </p:spPr>
        <p:txBody>
          <a:bodyPr>
            <a:normAutofit/>
          </a:bodyPr>
          <a:lstStyle/>
          <a:p>
            <a:br>
              <a:rPr lang="es-ES" dirty="0"/>
            </a:br>
            <a:endParaRPr lang="es-ES" dirty="0"/>
          </a:p>
        </p:txBody>
      </p:sp>
      <p:sp>
        <p:nvSpPr>
          <p:cNvPr id="3" name="2 Rectángulo"/>
          <p:cNvSpPr/>
          <p:nvPr/>
        </p:nvSpPr>
        <p:spPr>
          <a:xfrm>
            <a:off x="611560" y="195486"/>
            <a:ext cx="7920880" cy="2154436"/>
          </a:xfrm>
          <a:prstGeom prst="rect">
            <a:avLst/>
          </a:prstGeom>
          <a:noFill/>
        </p:spPr>
        <p:txBody>
          <a:bodyPr wrap="square" lIns="91440" tIns="45720" rIns="91440" bIns="45720">
            <a:spAutoFit/>
          </a:bodyPr>
          <a:lstStyle/>
          <a:p>
            <a:r>
              <a:rPr lang="es-ES" sz="1600" dirty="0">
                <a:ln w="18415" cmpd="sng">
                  <a:solidFill>
                    <a:srgbClr val="FFFFFF"/>
                  </a:solidFill>
                  <a:prstDash val="solid"/>
                </a:ln>
                <a:solidFill>
                  <a:srgbClr val="FFFFFF"/>
                </a:solidFill>
                <a:effectLst>
                  <a:outerShdw blurRad="63500" dir="3600000" algn="tl" rotWithShape="0">
                    <a:srgbClr val="000000">
                      <a:alpha val="70000"/>
                    </a:srgbClr>
                  </a:outerShdw>
                </a:effectLst>
              </a:rPr>
              <a:t>A. ¿Cuál debe ser en su opinión la posición de ASTIC respecto a la nueva implantación del salario mínimo en Francia?</a:t>
            </a:r>
          </a:p>
          <a:p>
            <a:endParaRPr lang="es-ES" sz="16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r>
              <a:rPr lang="es-ES" sz="16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rPr>
              <a:t>	1</a:t>
            </a:r>
            <a:r>
              <a:rPr lang="es-ES" sz="140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rPr>
              <a:t>. Oposición total:  al fondo y a la forma.</a:t>
            </a:r>
          </a:p>
          <a:p>
            <a:endParaRPr lang="es-ES" sz="140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r>
              <a:rPr lang="es-ES" sz="1400" dirty="0">
                <a:ln w="18415" cmpd="sng">
                  <a:solidFill>
                    <a:srgbClr val="FFFFFF"/>
                  </a:solidFill>
                  <a:prstDash val="solid"/>
                </a:ln>
                <a:solidFill>
                  <a:srgbClr val="FFFFFF"/>
                </a:solidFill>
                <a:effectLst>
                  <a:outerShdw blurRad="63500" dir="3600000" algn="tl" rotWithShape="0">
                    <a:srgbClr val="000000">
                      <a:alpha val="70000"/>
                    </a:srgbClr>
                  </a:outerShdw>
                </a:effectLst>
              </a:rPr>
              <a:t>	2. Oposición a la forma: no más burocracia.</a:t>
            </a:r>
          </a:p>
          <a:p>
            <a:endParaRPr lang="es-ES" sz="1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r>
              <a:rPr lang="es-ES" sz="140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rPr>
              <a:t>	3. Aceptarla y propugnar que se haga también en España.</a:t>
            </a:r>
          </a:p>
          <a:p>
            <a:r>
              <a:rPr lang="es-ES" sz="14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endParaRPr lang="es-ES" sz="160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5 Rectángulo"/>
          <p:cNvSpPr/>
          <p:nvPr/>
        </p:nvSpPr>
        <p:spPr>
          <a:xfrm>
            <a:off x="683568" y="2427734"/>
            <a:ext cx="7920880" cy="2062103"/>
          </a:xfrm>
          <a:prstGeom prst="rect">
            <a:avLst/>
          </a:prstGeom>
          <a:noFill/>
        </p:spPr>
        <p:txBody>
          <a:bodyPr wrap="square" lIns="91440" tIns="45720" rIns="91440" bIns="45720">
            <a:spAutoFit/>
          </a:bodyPr>
          <a:lstStyle/>
          <a:p>
            <a:r>
              <a:rPr lang="es-ES" sz="1600" dirty="0">
                <a:ln w="18415" cmpd="sng">
                  <a:solidFill>
                    <a:srgbClr val="FFFFFF"/>
                  </a:solidFill>
                  <a:prstDash val="solid"/>
                </a:ln>
                <a:solidFill>
                  <a:srgbClr val="FFFFFF"/>
                </a:solidFill>
                <a:effectLst>
                  <a:outerShdw blurRad="63500" dir="3600000" algn="tl" rotWithShape="0">
                    <a:srgbClr val="000000">
                      <a:alpha val="70000"/>
                    </a:srgbClr>
                  </a:outerShdw>
                </a:effectLst>
              </a:rPr>
              <a:t>B. ¿Cuál debe ser en su opinión la posición de ASTIC respecto a la previsible activación del tema 44 ton tras las elecciones?</a:t>
            </a:r>
          </a:p>
          <a:p>
            <a:endParaRPr lang="es-ES" sz="16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r>
              <a:rPr lang="es-ES" sz="16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rPr>
              <a:t>	1</a:t>
            </a:r>
            <a:r>
              <a:rPr lang="es-ES" sz="140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s-ES" sz="120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rPr>
              <a:t>Oposición total:  nunca se debe dar ese paso.</a:t>
            </a:r>
          </a:p>
          <a:p>
            <a:endParaRPr lang="es-ES" sz="120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r>
              <a:rPr lang="es-ES" sz="1200" dirty="0">
                <a:ln w="18415" cmpd="sng">
                  <a:solidFill>
                    <a:srgbClr val="FFFFFF"/>
                  </a:solidFill>
                  <a:prstDash val="solid"/>
                </a:ln>
                <a:solidFill>
                  <a:srgbClr val="FFFFFF"/>
                </a:solidFill>
                <a:effectLst>
                  <a:outerShdw blurRad="63500" dir="3600000" algn="tl" rotWithShape="0">
                    <a:srgbClr val="000000">
                      <a:alpha val="70000"/>
                    </a:srgbClr>
                  </a:outerShdw>
                </a:effectLst>
              </a:rPr>
              <a:t>	2. Oposición temporal: consensuar un plazo hasta la implantación.</a:t>
            </a:r>
          </a:p>
          <a:p>
            <a:endParaRPr lang="es-ES" sz="12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r>
              <a:rPr lang="es-ES" sz="120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rPr>
              <a:t>	3. Cuanto antes, eso ayudará a diferenciar la oferta de nuestras empresas.</a:t>
            </a:r>
          </a:p>
          <a:p>
            <a:r>
              <a:rPr lang="es-ES" sz="14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endParaRPr lang="es-ES" sz="160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ransition>
    <p:fade thruBlk="1"/>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p:nvPr>
        </p:nvSpPr>
        <p:spPr/>
        <p:txBody>
          <a:bodyPr/>
          <a:lstStyle/>
          <a:p>
            <a:r>
              <a:rPr lang="es-ES" dirty="0"/>
              <a:t>Rubén Prada</a:t>
            </a:r>
          </a:p>
        </p:txBody>
      </p:sp>
      <p:sp>
        <p:nvSpPr>
          <p:cNvPr id="5" name="4 Subtítulo"/>
          <p:cNvSpPr>
            <a:spLocks noGrp="1"/>
          </p:cNvSpPr>
          <p:nvPr>
            <p:ph type="subTitle" idx="1"/>
          </p:nvPr>
        </p:nvSpPr>
        <p:spPr/>
        <p:txBody>
          <a:bodyPr/>
          <a:lstStyle/>
          <a:p>
            <a:r>
              <a:rPr lang="es-ES" dirty="0"/>
              <a:t>Vicepresidente Tte. de Viajeros</a:t>
            </a:r>
          </a:p>
        </p:txBody>
      </p:sp>
    </p:spTree>
  </p:cSld>
  <p:clrMapOvr>
    <a:masterClrMapping/>
  </p:clrMapOvr>
  <p:transition>
    <p:fade thruBlk="1"/>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screen"/>
          <a:srcRect/>
          <a:stretch>
            <a:fillRect/>
          </a:stretch>
        </p:blipFill>
        <p:spPr bwMode="auto">
          <a:xfrm>
            <a:off x="323528" y="2657261"/>
            <a:ext cx="3168352" cy="1570673"/>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2050" name="Picture 2"/>
          <p:cNvPicPr>
            <a:picLocks noChangeAspect="1" noChangeArrowheads="1"/>
          </p:cNvPicPr>
          <p:nvPr/>
        </p:nvPicPr>
        <p:blipFill>
          <a:blip r:embed="rId3" cstate="screen"/>
          <a:srcRect/>
          <a:stretch>
            <a:fillRect/>
          </a:stretch>
        </p:blipFill>
        <p:spPr bwMode="auto">
          <a:xfrm>
            <a:off x="264856" y="195487"/>
            <a:ext cx="3011000" cy="148714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543746" name="Picture 2"/>
          <p:cNvPicPr>
            <a:picLocks noChangeAspect="1" noChangeArrowheads="1"/>
          </p:cNvPicPr>
          <p:nvPr/>
        </p:nvPicPr>
        <p:blipFill>
          <a:blip r:embed="rId4" cstate="screen"/>
          <a:srcRect/>
          <a:stretch>
            <a:fillRect/>
          </a:stretch>
        </p:blipFill>
        <p:spPr bwMode="auto">
          <a:xfrm>
            <a:off x="3347864" y="267494"/>
            <a:ext cx="3096344" cy="3978027"/>
          </a:xfrm>
          <a:prstGeom prst="rect">
            <a:avLst/>
          </a:prstGeom>
          <a:ln>
            <a:noFill/>
          </a:ln>
          <a:effectLst>
            <a:outerShdw blurRad="292100" dist="139700" dir="2700000" algn="tl" rotWithShape="0">
              <a:srgbClr val="333333">
                <a:alpha val="65000"/>
              </a:srgbClr>
            </a:outerShdw>
          </a:effectLst>
        </p:spPr>
      </p:pic>
      <p:pic>
        <p:nvPicPr>
          <p:cNvPr id="543745" name="Picture 1"/>
          <p:cNvPicPr>
            <a:picLocks noChangeAspect="1" noChangeArrowheads="1"/>
          </p:cNvPicPr>
          <p:nvPr/>
        </p:nvPicPr>
        <p:blipFill>
          <a:blip r:embed="rId5" cstate="screen"/>
          <a:srcRect/>
          <a:stretch>
            <a:fillRect/>
          </a:stretch>
        </p:blipFill>
        <p:spPr bwMode="auto">
          <a:xfrm>
            <a:off x="5479187" y="915566"/>
            <a:ext cx="3269277" cy="4083918"/>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fade thruBlk="1"/>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dirty="0"/>
          </a:p>
        </p:txBody>
      </p:sp>
      <p:sp>
        <p:nvSpPr>
          <p:cNvPr id="3" name="2 Marcador de contenido"/>
          <p:cNvSpPr>
            <a:spLocks noGrp="1"/>
          </p:cNvSpPr>
          <p:nvPr>
            <p:ph idx="1"/>
          </p:nvPr>
        </p:nvSpPr>
        <p:spPr>
          <a:xfrm>
            <a:off x="457200" y="573529"/>
            <a:ext cx="8229600" cy="4021094"/>
          </a:xfrm>
        </p:spPr>
        <p:txBody>
          <a:bodyPr>
            <a:normAutofit fontScale="92500" lnSpcReduction="10000"/>
          </a:bodyPr>
          <a:lstStyle/>
          <a:p>
            <a:r>
              <a:rPr lang="es-ES" dirty="0"/>
              <a:t>Debe garantizarse una igualdad de trato (misma actividad-mismas reglas)</a:t>
            </a:r>
          </a:p>
          <a:p>
            <a:pPr marL="0" indent="0">
              <a:buNone/>
            </a:pPr>
            <a:endParaRPr lang="es-ES" dirty="0"/>
          </a:p>
          <a:p>
            <a:r>
              <a:rPr lang="es-ES" dirty="0"/>
              <a:t>Los conductores deben someterse a ciertas normas mínimas en materia de formación, sanidad, seguros, impuestos</a:t>
            </a:r>
          </a:p>
          <a:p>
            <a:pPr marL="0" indent="0">
              <a:buNone/>
            </a:pPr>
            <a:endParaRPr lang="es-ES" dirty="0"/>
          </a:p>
          <a:p>
            <a:r>
              <a:rPr lang="es-ES" dirty="0"/>
              <a:t>Debe garantizarse el cumplimiento de los derechos de los pasajeros, incluyendo el acceso de las personas de movilidad reducida.</a:t>
            </a:r>
          </a:p>
          <a:p>
            <a:pPr marL="0" indent="0">
              <a:buNone/>
            </a:pPr>
            <a:endParaRPr lang="es-ES" dirty="0"/>
          </a:p>
          <a:p>
            <a:r>
              <a:rPr lang="es-ES" dirty="0"/>
              <a:t>Debe garantizarse un control eficaz.</a:t>
            </a:r>
          </a:p>
        </p:txBody>
      </p:sp>
    </p:spTree>
  </p:cSld>
  <p:clrMapOvr>
    <a:masterClrMapping/>
  </p:clrMapOvr>
  <p:transition>
    <p:fade thruBlk="1"/>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Logo ASTIC - Parte izquierda.jpg"/>
          <p:cNvPicPr>
            <a:picLocks noChangeAspect="1"/>
          </p:cNvPicPr>
          <p:nvPr/>
        </p:nvPicPr>
        <p:blipFill>
          <a:blip r:embed="rId3" cstate="screen"/>
          <a:stretch>
            <a:fillRect/>
          </a:stretch>
        </p:blipFill>
        <p:spPr>
          <a:xfrm>
            <a:off x="1823390" y="1563638"/>
            <a:ext cx="5300897" cy="1944216"/>
          </a:xfrm>
          <a:prstGeom prst="rect">
            <a:avLst/>
          </a:prstGeom>
        </p:spPr>
      </p:pic>
    </p:spTree>
  </p:cSld>
  <p:clrMapOvr>
    <a:masterClrMapping/>
  </p:clrMapOvr>
  <p:transition>
    <p:fade thruBlk="1"/>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r>
              <a:rPr lang="es-ES" dirty="0"/>
              <a:t>Antonio Pérez Millán</a:t>
            </a:r>
          </a:p>
        </p:txBody>
      </p:sp>
      <p:sp>
        <p:nvSpPr>
          <p:cNvPr id="3" name="2 Subtítulo"/>
          <p:cNvSpPr>
            <a:spLocks noGrp="1"/>
          </p:cNvSpPr>
          <p:nvPr>
            <p:ph type="subTitle" idx="1"/>
          </p:nvPr>
        </p:nvSpPr>
        <p:spPr/>
        <p:txBody>
          <a:bodyPr/>
          <a:lstStyle/>
          <a:p>
            <a:r>
              <a:rPr lang="es-ES" dirty="0"/>
              <a:t>Presidente de UOTC. Sección M-6 de ASTIC</a:t>
            </a:r>
          </a:p>
        </p:txBody>
      </p:sp>
      <p:graphicFrame>
        <p:nvGraphicFramePr>
          <p:cNvPr id="4" name="3 Objeto"/>
          <p:cNvGraphicFramePr>
            <a:graphicFrameLocks noChangeAspect="1"/>
          </p:cNvGraphicFramePr>
          <p:nvPr>
            <p:extLst>
              <p:ext uri="{D42A27DB-BD31-4B8C-83A1-F6EECF244321}">
                <p14:modId xmlns:p14="http://schemas.microsoft.com/office/powerpoint/2010/main" val="3578250503"/>
              </p:ext>
            </p:extLst>
          </p:nvPr>
        </p:nvGraphicFramePr>
        <p:xfrm>
          <a:off x="755576" y="339502"/>
          <a:ext cx="2051214" cy="1296144"/>
        </p:xfrm>
        <a:graphic>
          <a:graphicData uri="http://schemas.openxmlformats.org/presentationml/2006/ole">
            <mc:AlternateContent xmlns:mc="http://schemas.openxmlformats.org/markup-compatibility/2006">
              <mc:Choice xmlns:v="urn:schemas-microsoft-com:vml" Requires="v">
                <p:oleObj name="Fotografía de Photo Editor" r:id="rId3" imgW="2400635" imgH="1514686" progId="">
                  <p:embed/>
                </p:oleObj>
              </mc:Choice>
              <mc:Fallback>
                <p:oleObj name="Fotografía de Photo Editor" r:id="rId3" imgW="2400635" imgH="1514686" progId="">
                  <p:embed/>
                  <p:pic>
                    <p:nvPicPr>
                      <p:cNvPr id="4" name="3 Objet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576" y="339502"/>
                        <a:ext cx="2051214" cy="129614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4282836750"/>
      </p:ext>
    </p:extLst>
  </p:cSld>
  <p:clrMapOvr>
    <a:masterClrMapping/>
  </p:clrMapOvr>
  <p:transition>
    <p:fade thruBlk="1"/>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28737" name="Object 1"/>
          <p:cNvGraphicFramePr>
            <a:graphicFrameLocks noChangeAspect="1"/>
          </p:cNvGraphicFramePr>
          <p:nvPr/>
        </p:nvGraphicFramePr>
        <p:xfrm>
          <a:off x="2771800" y="1707654"/>
          <a:ext cx="4176464" cy="2087033"/>
        </p:xfrm>
        <a:graphic>
          <a:graphicData uri="http://schemas.openxmlformats.org/presentationml/2006/ole">
            <mc:AlternateContent xmlns:mc="http://schemas.openxmlformats.org/markup-compatibility/2006">
              <mc:Choice xmlns:v="urn:schemas-microsoft-com:vml" Requires="v">
                <p:oleObj name="Fotografía de Photo Editor" r:id="rId3" imgW="2400635" imgH="1514686" progId="">
                  <p:embed/>
                </p:oleObj>
              </mc:Choice>
              <mc:Fallback>
                <p:oleObj name="Fotografía de Photo Editor" r:id="rId3" imgW="2400635" imgH="1514686" progId="">
                  <p:embed/>
                  <p:pic>
                    <p:nvPicPr>
                      <p:cNvPr id="628737"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71800" y="1707654"/>
                        <a:ext cx="4176464" cy="208703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fade thruBlk="1"/>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p:nvPr>
        </p:nvSpPr>
        <p:spPr/>
        <p:txBody>
          <a:bodyPr/>
          <a:lstStyle/>
          <a:p>
            <a:r>
              <a:rPr lang="es-ES" dirty="0"/>
              <a:t>Ramón Valdivia</a:t>
            </a:r>
          </a:p>
        </p:txBody>
      </p:sp>
      <p:sp>
        <p:nvSpPr>
          <p:cNvPr id="5" name="4 Subtítulo"/>
          <p:cNvSpPr>
            <a:spLocks noGrp="1"/>
          </p:cNvSpPr>
          <p:nvPr>
            <p:ph type="subTitle" idx="1"/>
          </p:nvPr>
        </p:nvSpPr>
        <p:spPr/>
        <p:txBody>
          <a:bodyPr/>
          <a:lstStyle/>
          <a:p>
            <a:r>
              <a:rPr lang="es-ES" dirty="0"/>
              <a:t>Director General</a:t>
            </a:r>
          </a:p>
        </p:txBody>
      </p:sp>
    </p:spTree>
  </p:cSld>
  <p:clrMapOvr>
    <a:masterClrMapping/>
  </p:clrMapOvr>
  <p:transition>
    <p:fade thruBlk="1"/>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p:nvPr>
        </p:nvSpPr>
        <p:spPr/>
        <p:txBody>
          <a:bodyPr/>
          <a:lstStyle/>
          <a:p>
            <a:r>
              <a:rPr lang="es-ES" dirty="0"/>
              <a:t>Entorno económico y perspectivas</a:t>
            </a:r>
          </a:p>
        </p:txBody>
      </p:sp>
      <p:sp>
        <p:nvSpPr>
          <p:cNvPr id="5" name="4 Subtítulo"/>
          <p:cNvSpPr>
            <a:spLocks noGrp="1"/>
          </p:cNvSpPr>
          <p:nvPr>
            <p:ph type="subTitle" idx="1"/>
          </p:nvPr>
        </p:nvSpPr>
        <p:spPr/>
        <p:txBody>
          <a:bodyPr/>
          <a:lstStyle/>
          <a:p>
            <a:endParaRPr lang="es-ES" dirty="0"/>
          </a:p>
        </p:txBody>
      </p:sp>
    </p:spTree>
  </p:cSld>
  <p:clrMapOvr>
    <a:masterClrMapping/>
  </p:clrMapOvr>
  <p:transition>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p:nvPr>
        </p:nvSpPr>
        <p:spPr/>
        <p:txBody>
          <a:bodyPr/>
          <a:lstStyle/>
          <a:p>
            <a:r>
              <a:rPr lang="es-ES" dirty="0"/>
              <a:t>Marcos Basante</a:t>
            </a:r>
          </a:p>
        </p:txBody>
      </p:sp>
      <p:sp>
        <p:nvSpPr>
          <p:cNvPr id="5" name="4 Subtítulo"/>
          <p:cNvSpPr>
            <a:spLocks noGrp="1"/>
          </p:cNvSpPr>
          <p:nvPr>
            <p:ph type="subTitle" idx="1"/>
          </p:nvPr>
        </p:nvSpPr>
        <p:spPr/>
        <p:txBody>
          <a:bodyPr/>
          <a:lstStyle/>
          <a:p>
            <a:r>
              <a:rPr lang="es-ES" dirty="0"/>
              <a:t>Presidente </a:t>
            </a:r>
          </a:p>
        </p:txBody>
      </p:sp>
    </p:spTree>
  </p:cSld>
  <p:clrMapOvr>
    <a:masterClrMapping/>
  </p:clrMapOvr>
  <p:transition>
    <p:fade thruBlk="1"/>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6"/>
          <p:cNvGrpSpPr/>
          <p:nvPr/>
        </p:nvGrpSpPr>
        <p:grpSpPr>
          <a:xfrm>
            <a:off x="971600" y="987574"/>
            <a:ext cx="7808506" cy="3600400"/>
            <a:chOff x="900113" y="2355095"/>
            <a:chExt cx="8064375" cy="4085754"/>
          </a:xfrm>
        </p:grpSpPr>
        <p:sp>
          <p:nvSpPr>
            <p:cNvPr id="7" name="Title 1"/>
            <p:cNvSpPr txBox="1">
              <a:spLocks/>
            </p:cNvSpPr>
            <p:nvPr/>
          </p:nvSpPr>
          <p:spPr bwMode="auto">
            <a:xfrm>
              <a:off x="4672583" y="2355095"/>
              <a:ext cx="4291905" cy="439737"/>
            </a:xfrm>
            <a:prstGeom prst="rect">
              <a:avLst/>
            </a:prstGeom>
            <a:noFill/>
            <a:ln w="9525">
              <a:noFill/>
              <a:miter lim="800000"/>
              <a:headEnd/>
              <a:tailEnd/>
            </a:ln>
          </p:spPr>
          <p:txBody>
            <a:bodyPr anchor="ctr"/>
            <a:lst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pPr algn="ctr">
                <a:defRPr/>
              </a:pPr>
              <a:r>
                <a:rPr lang="en-GB" sz="1200" kern="0" dirty="0">
                  <a:solidFill>
                    <a:schemeClr val="tx1"/>
                  </a:solidFill>
                  <a:effectLst>
                    <a:outerShdw blurRad="38100" dist="38100" dir="2700000" algn="tl">
                      <a:srgbClr val="000000">
                        <a:alpha val="43137"/>
                      </a:srgbClr>
                    </a:outerShdw>
                  </a:effectLst>
                  <a:ea typeface="ＭＳ Ｐゴシック" charset="0"/>
                </a:rPr>
                <a:t>MAPA DE CRECIMIENTO EUROPEO</a:t>
              </a:r>
            </a:p>
            <a:p>
              <a:pPr algn="ctr">
                <a:defRPr/>
              </a:pPr>
              <a:r>
                <a:rPr lang="en-GB" sz="1200" kern="0" dirty="0">
                  <a:solidFill>
                    <a:schemeClr val="tx1"/>
                  </a:solidFill>
                  <a:effectLst>
                    <a:outerShdw blurRad="38100" dist="38100" dir="2700000" algn="tl">
                      <a:srgbClr val="000000">
                        <a:alpha val="43137"/>
                      </a:srgbClr>
                    </a:outerShdw>
                  </a:effectLst>
                  <a:ea typeface="ＭＳ Ｐゴシック" charset="0"/>
                </a:rPr>
                <a:t>PREVISIÓN PARA 2016</a:t>
              </a:r>
            </a:p>
          </p:txBody>
        </p:sp>
        <p:sp>
          <p:nvSpPr>
            <p:cNvPr id="8" name="Title 1"/>
            <p:cNvSpPr txBox="1">
              <a:spLocks/>
            </p:cNvSpPr>
            <p:nvPr/>
          </p:nvSpPr>
          <p:spPr bwMode="auto">
            <a:xfrm>
              <a:off x="900113" y="2355095"/>
              <a:ext cx="3167062" cy="439737"/>
            </a:xfrm>
            <a:prstGeom prst="rect">
              <a:avLst/>
            </a:prstGeom>
            <a:noFill/>
            <a:ln w="9525">
              <a:noFill/>
              <a:miter lim="800000"/>
              <a:headEnd/>
              <a:tailEnd/>
            </a:ln>
          </p:spPr>
          <p:txBody>
            <a:bodyPr anchor="ctr"/>
            <a:lst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pPr algn="ctr">
                <a:defRPr/>
              </a:pPr>
              <a:r>
                <a:rPr lang="en-GB" sz="1200" kern="0" dirty="0">
                  <a:solidFill>
                    <a:schemeClr val="tx1"/>
                  </a:solidFill>
                  <a:effectLst>
                    <a:outerShdw blurRad="38100" dist="38100" dir="2700000" algn="tl">
                      <a:srgbClr val="000000">
                        <a:alpha val="43137"/>
                      </a:srgbClr>
                    </a:outerShdw>
                  </a:effectLst>
                  <a:ea typeface="ＭＳ Ｐゴシック" charset="0"/>
                </a:rPr>
                <a:t>MAPA DE CRECIMIENTO EUROPEO 2012</a:t>
              </a:r>
            </a:p>
          </p:txBody>
        </p:sp>
        <p:pic>
          <p:nvPicPr>
            <p:cNvPr id="9" name="Picture 9"/>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900113" y="2716609"/>
              <a:ext cx="3590238" cy="3724240"/>
            </a:xfrm>
            <a:prstGeom prst="rect">
              <a:avLst/>
            </a:prstGeom>
          </p:spPr>
        </p:pic>
        <p:pic>
          <p:nvPicPr>
            <p:cNvPr id="10" name="Picture 10"/>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5023416" y="2716609"/>
              <a:ext cx="3590238" cy="3724239"/>
            </a:xfrm>
            <a:prstGeom prst="rect">
              <a:avLst/>
            </a:prstGeom>
          </p:spPr>
        </p:pic>
        <p:pic>
          <p:nvPicPr>
            <p:cNvPr id="11" name="Picture 11"/>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4023550" y="3172246"/>
              <a:ext cx="966777" cy="1886394"/>
            </a:xfrm>
            <a:prstGeom prst="rect">
              <a:avLst/>
            </a:prstGeom>
          </p:spPr>
        </p:pic>
      </p:grpSp>
      <p:sp>
        <p:nvSpPr>
          <p:cNvPr id="12" name="Title 1"/>
          <p:cNvSpPr txBox="1">
            <a:spLocks noGrp="1"/>
          </p:cNvSpPr>
          <p:nvPr>
            <p:ph type="title"/>
          </p:nvPr>
        </p:nvSpPr>
        <p:spPr bwMode="auto">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24" tIns="45712" rIns="91424" bIns="45712" numCol="1" anchor="ctr" anchorCtr="0" compatLnSpc="1">
            <a:prstTxWarp prst="textNoShape">
              <a:avLst/>
            </a:prstTxWarp>
          </a:bodyPr>
          <a:lstStyle>
            <a:lvl1pPr marL="3175" algn="l" rtl="0" eaLnBrk="1" fontAlgn="base" hangingPunct="1">
              <a:spcBef>
                <a:spcPct val="0"/>
              </a:spcBef>
              <a:spcAft>
                <a:spcPct val="0"/>
              </a:spcAft>
              <a:defRPr sz="7600" b="1">
                <a:solidFill>
                  <a:srgbClr val="FFD624"/>
                </a:solidFill>
                <a:latin typeface="+mj-lt"/>
                <a:ea typeface="+mj-ea"/>
                <a:cs typeface="+mj-cs"/>
              </a:defRPr>
            </a:lvl1pPr>
            <a:lvl2pPr marL="358775" algn="l" rtl="0" eaLnBrk="1" fontAlgn="base" hangingPunct="1">
              <a:spcBef>
                <a:spcPct val="0"/>
              </a:spcBef>
              <a:spcAft>
                <a:spcPct val="0"/>
              </a:spcAft>
              <a:defRPr sz="3000" b="1">
                <a:solidFill>
                  <a:srgbClr val="0F5494"/>
                </a:solidFill>
                <a:latin typeface="Verdana" pitchFamily="34" charset="0"/>
              </a:defRPr>
            </a:lvl2pPr>
            <a:lvl3pPr marL="358775" algn="l" rtl="0" eaLnBrk="1" fontAlgn="base" hangingPunct="1">
              <a:spcBef>
                <a:spcPct val="0"/>
              </a:spcBef>
              <a:spcAft>
                <a:spcPct val="0"/>
              </a:spcAft>
              <a:defRPr sz="3000" b="1">
                <a:solidFill>
                  <a:srgbClr val="0F5494"/>
                </a:solidFill>
                <a:latin typeface="Verdana" pitchFamily="34" charset="0"/>
              </a:defRPr>
            </a:lvl3pPr>
            <a:lvl4pPr marL="358775" algn="l" rtl="0" eaLnBrk="1" fontAlgn="base" hangingPunct="1">
              <a:spcBef>
                <a:spcPct val="0"/>
              </a:spcBef>
              <a:spcAft>
                <a:spcPct val="0"/>
              </a:spcAft>
              <a:defRPr sz="3000" b="1">
                <a:solidFill>
                  <a:srgbClr val="0F5494"/>
                </a:solidFill>
                <a:latin typeface="Verdana" pitchFamily="34" charset="0"/>
              </a:defRPr>
            </a:lvl4pPr>
            <a:lvl5pPr marL="358775" algn="l" rtl="0" eaLnBrk="1" fontAlgn="base" hangingPunct="1">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a:lstStyle>
          <a:p>
            <a:pPr algn="ctr"/>
            <a:r>
              <a:rPr lang="es-ES" sz="2000" kern="0" dirty="0">
                <a:solidFill>
                  <a:srgbClr val="130AC2"/>
                </a:solidFill>
                <a:effectLst/>
                <a:latin typeface="Arial" pitchFamily="34" charset="0"/>
                <a:cs typeface="Arial" pitchFamily="34" charset="0"/>
              </a:rPr>
              <a:t>La situación económica mejora y la recuperación se asienta</a:t>
            </a:r>
            <a:endParaRPr lang="en-GB" sz="2000" kern="0" dirty="0">
              <a:solidFill>
                <a:srgbClr val="130AC2"/>
              </a:solidFill>
              <a:effectLst/>
              <a:latin typeface="Arial" pitchFamily="34" charset="0"/>
              <a:cs typeface="Arial" pitchFamily="34" charset="0"/>
            </a:endParaRPr>
          </a:p>
        </p:txBody>
      </p:sp>
    </p:spTree>
  </p:cSld>
  <p:clrMapOvr>
    <a:masterClrMapping/>
  </p:clrMapOvr>
  <p:transition>
    <p:fade thruBlk="1"/>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ES" dirty="0"/>
              <a:t>Evolución del precio del combustible en España</a:t>
            </a:r>
          </a:p>
        </p:txBody>
      </p:sp>
      <p:grpSp>
        <p:nvGrpSpPr>
          <p:cNvPr id="12" name="11 Grupo"/>
          <p:cNvGrpSpPr/>
          <p:nvPr/>
        </p:nvGrpSpPr>
        <p:grpSpPr>
          <a:xfrm>
            <a:off x="1259632" y="627534"/>
            <a:ext cx="6786754" cy="4176464"/>
            <a:chOff x="1259632" y="627534"/>
            <a:chExt cx="6786754" cy="4176464"/>
          </a:xfrm>
        </p:grpSpPr>
        <p:pic>
          <p:nvPicPr>
            <p:cNvPr id="630787" name="Picture 3"/>
            <p:cNvPicPr>
              <a:picLocks noChangeAspect="1" noChangeArrowheads="1"/>
            </p:cNvPicPr>
            <p:nvPr/>
          </p:nvPicPr>
          <p:blipFill>
            <a:blip r:embed="rId2" cstate="screen"/>
            <a:srcRect/>
            <a:stretch>
              <a:fillRect/>
            </a:stretch>
          </p:blipFill>
          <p:spPr bwMode="auto">
            <a:xfrm>
              <a:off x="1259632" y="627534"/>
              <a:ext cx="6786754" cy="4176464"/>
            </a:xfrm>
            <a:prstGeom prst="rect">
              <a:avLst/>
            </a:prstGeom>
            <a:ln>
              <a:noFill/>
            </a:ln>
            <a:effectLst>
              <a:softEdge rad="112500"/>
            </a:effectLst>
          </p:spPr>
        </p:pic>
        <p:cxnSp>
          <p:nvCxnSpPr>
            <p:cNvPr id="8" name="7 Conector recto de flecha"/>
            <p:cNvCxnSpPr/>
            <p:nvPr/>
          </p:nvCxnSpPr>
          <p:spPr>
            <a:xfrm flipV="1">
              <a:off x="6660232" y="3363838"/>
              <a:ext cx="288032" cy="504056"/>
            </a:xfrm>
            <a:prstGeom prst="straightConnector1">
              <a:avLst/>
            </a:prstGeom>
            <a:ln w="44450">
              <a:solidFill>
                <a:schemeClr val="accent2"/>
              </a:solidFill>
              <a:headEnd type="none"/>
              <a:tailEnd type="triangle"/>
            </a:ln>
            <a:effectLst>
              <a:outerShdw blurRad="50800" dist="38100" dir="2700000" algn="tl" rotWithShape="0">
                <a:schemeClr val="accent2">
                  <a:alpha val="40000"/>
                </a:schemeClr>
              </a:outerShdw>
            </a:effectLst>
          </p:spPr>
          <p:style>
            <a:lnRef idx="1">
              <a:schemeClr val="accent1"/>
            </a:lnRef>
            <a:fillRef idx="0">
              <a:schemeClr val="accent1"/>
            </a:fillRef>
            <a:effectRef idx="0">
              <a:schemeClr val="accent1"/>
            </a:effectRef>
            <a:fontRef idx="minor">
              <a:schemeClr val="tx1"/>
            </a:fontRef>
          </p:style>
        </p:cxnSp>
        <p:sp>
          <p:nvSpPr>
            <p:cNvPr id="11" name="10 Rectángulo"/>
            <p:cNvSpPr/>
            <p:nvPr/>
          </p:nvSpPr>
          <p:spPr>
            <a:xfrm>
              <a:off x="4283968" y="4299942"/>
              <a:ext cx="1368152" cy="28803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Tree>
  </p:cSld>
  <p:clrMapOvr>
    <a:masterClrMapping/>
  </p:clrMapOvr>
  <p:transition>
    <p:fade thruBlk="1"/>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374848" y="123478"/>
            <a:ext cx="8373616" cy="432048"/>
          </a:xfrm>
        </p:spPr>
        <p:txBody>
          <a:bodyPr/>
          <a:lstStyle/>
          <a:p>
            <a:r>
              <a:rPr lang="es-ES" dirty="0"/>
              <a:t>A pesar de la recuperación la inversión sigue débil</a:t>
            </a:r>
          </a:p>
        </p:txBody>
      </p:sp>
      <p:grpSp>
        <p:nvGrpSpPr>
          <p:cNvPr id="4" name="Group 1"/>
          <p:cNvGrpSpPr/>
          <p:nvPr/>
        </p:nvGrpSpPr>
        <p:grpSpPr>
          <a:xfrm>
            <a:off x="814067" y="771552"/>
            <a:ext cx="7718373" cy="4320485"/>
            <a:chOff x="194121" y="1619811"/>
            <a:chExt cx="8482335" cy="5257165"/>
          </a:xfrm>
        </p:grpSpPr>
        <p:sp>
          <p:nvSpPr>
            <p:cNvPr id="5" name="McK 3. Unit of measure"/>
            <p:cNvSpPr txBox="1">
              <a:spLocks noChangeArrowheads="1"/>
            </p:cNvSpPr>
            <p:nvPr>
              <p:custDataLst>
                <p:tags r:id="rId1"/>
              </p:custDataLst>
            </p:nvPr>
          </p:nvSpPr>
          <p:spPr bwMode="auto">
            <a:xfrm>
              <a:off x="194121" y="1619811"/>
              <a:ext cx="8482335" cy="26301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63108" tIns="0" rIns="0" bIns="0" anchor="b">
              <a:noAutofit/>
            </a:bodyPr>
            <a:lstStyle>
              <a:defPPr>
                <a:defRPr lang="en-GB"/>
              </a:defPPr>
              <a:lvl1pPr algn="ctr" defTabSz="895350" eaLnBrk="1" hangingPunct="1">
                <a:defRPr sz="1000" b="1">
                  <a:solidFill>
                    <a:schemeClr val="tx1"/>
                  </a:solidFill>
                  <a:latin typeface="+mj-lt"/>
                </a:defRPr>
              </a:lvl1pPr>
              <a:lvl2pPr marL="0" lvl="1" indent="0" defTabSz="895350" eaLnBrk="0" hangingPunct="0">
                <a:defRPr sz="1000" b="1">
                  <a:solidFill>
                    <a:schemeClr val="tx1"/>
                  </a:solidFill>
                  <a:latin typeface="+mj-lt"/>
                </a:defRPr>
              </a:lvl2pPr>
              <a:lvl3pPr marL="1143000" indent="-228600" defTabSz="895350" eaLnBrk="0" hangingPunct="0"/>
              <a:lvl4pPr marL="1600200" indent="-228600" defTabSz="895350" eaLnBrk="0" hangingPunct="0"/>
              <a:lvl5pPr marL="2057400" indent="-228600" defTabSz="895350" eaLnBrk="0" hangingPunct="0"/>
              <a:lvl6pPr marL="2514600" indent="-228600" defTabSz="895350" eaLnBrk="0" fontAlgn="base" hangingPunct="0">
                <a:spcBef>
                  <a:spcPct val="0"/>
                </a:spcBef>
                <a:spcAft>
                  <a:spcPct val="0"/>
                </a:spcAft>
              </a:lvl6pPr>
              <a:lvl7pPr marL="2971800" indent="-228600" defTabSz="895350" eaLnBrk="0" fontAlgn="base" hangingPunct="0">
                <a:spcBef>
                  <a:spcPct val="0"/>
                </a:spcBef>
                <a:spcAft>
                  <a:spcPct val="0"/>
                </a:spcAft>
              </a:lvl7pPr>
              <a:lvl8pPr marL="3429000" indent="-228600" defTabSz="895350" eaLnBrk="0" fontAlgn="base" hangingPunct="0">
                <a:spcBef>
                  <a:spcPct val="0"/>
                </a:spcBef>
                <a:spcAft>
                  <a:spcPct val="0"/>
                </a:spcAft>
              </a:lvl8pPr>
              <a:lvl9pPr marL="3886200" indent="-228600" defTabSz="895350" eaLnBrk="0" fontAlgn="base" hangingPunct="0">
                <a:spcBef>
                  <a:spcPct val="0"/>
                </a:spcBef>
                <a:spcAft>
                  <a:spcPct val="0"/>
                </a:spcAft>
              </a:lvl9pPr>
            </a:lstStyle>
            <a:p>
              <a:pPr algn="l"/>
              <a:r>
                <a:rPr lang="en-GB" altLang="en-US" dirty="0"/>
                <a:t>Formación bruta de capital fijo real – Tendencia de base respecto a los valores históricos y al Plan de Inversiones</a:t>
              </a:r>
              <a:br>
                <a:rPr dirty="0"/>
              </a:br>
              <a:r>
                <a:rPr lang="en-GB" altLang="en-US" b="0" dirty="0"/>
                <a:t>UE-28, a precios de 2013, miles de millones de euros</a:t>
              </a:r>
              <a:endParaRPr lang="es-ES" altLang="en-US" b="0" dirty="0"/>
            </a:p>
          </p:txBody>
        </p:sp>
        <p:cxnSp>
          <p:nvCxnSpPr>
            <p:cNvPr id="6" name="Straight Connector 10"/>
            <p:cNvCxnSpPr/>
            <p:nvPr/>
          </p:nvCxnSpPr>
          <p:spPr bwMode="auto">
            <a:xfrm>
              <a:off x="420334" y="1945294"/>
              <a:ext cx="8110181" cy="0"/>
            </a:xfrm>
            <a:prstGeom prst="line">
              <a:avLst/>
            </a:prstGeom>
            <a:ln/>
          </p:spPr>
          <p:style>
            <a:lnRef idx="1">
              <a:schemeClr val="dk1"/>
            </a:lnRef>
            <a:fillRef idx="0">
              <a:schemeClr val="dk1"/>
            </a:fillRef>
            <a:effectRef idx="0">
              <a:schemeClr val="dk1"/>
            </a:effectRef>
            <a:fontRef idx="minor">
              <a:schemeClr val="tx1"/>
            </a:fontRef>
          </p:style>
        </p:cxnSp>
        <p:graphicFrame>
          <p:nvGraphicFramePr>
            <p:cNvPr id="7" name="Chart 11"/>
            <p:cNvGraphicFramePr/>
            <p:nvPr>
              <p:extLst>
                <p:ext uri="{D42A27DB-BD31-4B8C-83A1-F6EECF244321}">
                  <p14:modId xmlns:p14="http://schemas.microsoft.com/office/powerpoint/2010/main" val="1273370651"/>
                </p:ext>
              </p:extLst>
            </p:nvPr>
          </p:nvGraphicFramePr>
          <p:xfrm>
            <a:off x="416192" y="2309148"/>
            <a:ext cx="8114324" cy="4567828"/>
          </p:xfrm>
          <a:graphic>
            <a:graphicData uri="http://schemas.openxmlformats.org/drawingml/2006/chart">
              <c:chart xmlns:c="http://schemas.openxmlformats.org/drawingml/2006/chart" xmlns:r="http://schemas.openxmlformats.org/officeDocument/2006/relationships" r:id="rId7"/>
            </a:graphicData>
          </a:graphic>
        </p:graphicFrame>
        <p:sp>
          <p:nvSpPr>
            <p:cNvPr id="8" name="TextBox 18"/>
            <p:cNvSpPr txBox="1">
              <a:spLocks noChangeArrowheads="1"/>
            </p:cNvSpPr>
            <p:nvPr/>
          </p:nvSpPr>
          <p:spPr bwMode="auto">
            <a:xfrm>
              <a:off x="3759965" y="2870856"/>
              <a:ext cx="471667" cy="233155"/>
            </a:xfrm>
            <a:prstGeom prst="rect">
              <a:avLst/>
            </a:prstGeom>
            <a:noFill/>
            <a:ln w="9525">
              <a:noFill/>
              <a:miter lim="800000"/>
              <a:headEnd/>
              <a:tailEnd/>
            </a:ln>
          </p:spPr>
          <p:txBody>
            <a:bodyPr wrap="square" lIns="0" tIns="45712" rIns="0" bIns="45712">
              <a:spAutoFit/>
            </a:bodyPr>
            <a:lstStyle>
              <a:defPPr>
                <a:defRPr lang="en-GB"/>
              </a:defPPr>
              <a:lvl1pPr algn="r" eaLnBrk="1" hangingPunct="1">
                <a:defRPr sz="1000" b="1">
                  <a:solidFill>
                    <a:schemeClr val="tx1"/>
                  </a:solidFill>
                  <a:latin typeface="+mj-lt"/>
                  <a:cs typeface="Arial" charset="0"/>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pPr algn="ctr"/>
              <a:r>
                <a:rPr lang="en-GB" altLang="en-US" b="0" dirty="0"/>
                <a:t>3 039</a:t>
              </a:r>
              <a:endParaRPr lang="es-ES" altLang="en-US" b="0" i="1" dirty="0"/>
            </a:p>
          </p:txBody>
        </p:sp>
        <p:sp>
          <p:nvSpPr>
            <p:cNvPr id="9" name="TextBox 18"/>
            <p:cNvSpPr txBox="1">
              <a:spLocks noChangeArrowheads="1"/>
            </p:cNvSpPr>
            <p:nvPr/>
          </p:nvSpPr>
          <p:spPr bwMode="auto">
            <a:xfrm>
              <a:off x="662133" y="5063821"/>
              <a:ext cx="471667" cy="233155"/>
            </a:xfrm>
            <a:prstGeom prst="rect">
              <a:avLst/>
            </a:prstGeom>
            <a:noFill/>
            <a:ln w="9525">
              <a:noFill/>
              <a:miter lim="800000"/>
              <a:headEnd/>
              <a:tailEnd/>
            </a:ln>
          </p:spPr>
          <p:txBody>
            <a:bodyPr wrap="square" lIns="0" tIns="45712" rIns="0" bIns="45712">
              <a:spAutoFit/>
            </a:bodyPr>
            <a:lstStyle>
              <a:defPPr>
                <a:defRPr lang="en-GB"/>
              </a:defPPr>
              <a:lvl1pPr algn="r" eaLnBrk="1" hangingPunct="1">
                <a:defRPr sz="1000" b="1">
                  <a:solidFill>
                    <a:schemeClr val="tx1"/>
                  </a:solidFill>
                  <a:latin typeface="+mj-lt"/>
                  <a:cs typeface="Arial" charset="0"/>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pPr algn="ctr"/>
              <a:r>
                <a:rPr lang="en-GB" altLang="en-US" b="0" dirty="0"/>
                <a:t>2 527</a:t>
              </a:r>
            </a:p>
          </p:txBody>
        </p:sp>
        <p:sp>
          <p:nvSpPr>
            <p:cNvPr id="10" name="TextBox 18"/>
            <p:cNvSpPr txBox="1">
              <a:spLocks noChangeArrowheads="1"/>
            </p:cNvSpPr>
            <p:nvPr/>
          </p:nvSpPr>
          <p:spPr bwMode="auto">
            <a:xfrm>
              <a:off x="1252237" y="4933908"/>
              <a:ext cx="471667" cy="233155"/>
            </a:xfrm>
            <a:prstGeom prst="rect">
              <a:avLst/>
            </a:prstGeom>
            <a:noFill/>
            <a:ln w="9525">
              <a:noFill/>
              <a:miter lim="800000"/>
              <a:headEnd/>
              <a:tailEnd/>
            </a:ln>
          </p:spPr>
          <p:txBody>
            <a:bodyPr wrap="square" lIns="0" tIns="45712" rIns="0" bIns="45712">
              <a:spAutoFit/>
            </a:bodyPr>
            <a:lstStyle>
              <a:defPPr>
                <a:defRPr lang="en-GB"/>
              </a:defPPr>
              <a:lvl1pPr algn="r" eaLnBrk="1" hangingPunct="1">
                <a:defRPr sz="1000" b="1">
                  <a:solidFill>
                    <a:schemeClr val="tx1"/>
                  </a:solidFill>
                  <a:latin typeface="+mj-lt"/>
                  <a:cs typeface="Arial" charset="0"/>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pPr algn="ctr"/>
              <a:r>
                <a:rPr lang="en-GB" altLang="en-US" b="0" dirty="0"/>
                <a:t>2 543</a:t>
              </a:r>
            </a:p>
          </p:txBody>
        </p:sp>
        <p:sp>
          <p:nvSpPr>
            <p:cNvPr id="11" name="TextBox 18"/>
            <p:cNvSpPr txBox="1">
              <a:spLocks noChangeArrowheads="1"/>
            </p:cNvSpPr>
            <p:nvPr/>
          </p:nvSpPr>
          <p:spPr bwMode="auto">
            <a:xfrm>
              <a:off x="1655844" y="5213855"/>
              <a:ext cx="471667" cy="233155"/>
            </a:xfrm>
            <a:prstGeom prst="rect">
              <a:avLst/>
            </a:prstGeom>
            <a:noFill/>
            <a:ln w="9525">
              <a:noFill/>
              <a:miter lim="800000"/>
              <a:headEnd/>
              <a:tailEnd/>
            </a:ln>
          </p:spPr>
          <p:txBody>
            <a:bodyPr wrap="square" lIns="0" tIns="45712" rIns="0" bIns="45712">
              <a:spAutoFit/>
            </a:bodyPr>
            <a:lstStyle>
              <a:defPPr>
                <a:defRPr lang="en-GB"/>
              </a:defPPr>
              <a:lvl1pPr algn="r" eaLnBrk="1" hangingPunct="1">
                <a:defRPr sz="1000" b="1">
                  <a:solidFill>
                    <a:schemeClr val="tx1"/>
                  </a:solidFill>
                  <a:latin typeface="+mj-lt"/>
                  <a:cs typeface="Arial" charset="0"/>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pPr algn="ctr"/>
              <a:r>
                <a:rPr lang="en-GB" altLang="en-US" b="0" dirty="0"/>
                <a:t>2 528</a:t>
              </a:r>
            </a:p>
          </p:txBody>
        </p:sp>
        <p:sp>
          <p:nvSpPr>
            <p:cNvPr id="12" name="TextBox 18"/>
            <p:cNvSpPr txBox="1">
              <a:spLocks noChangeArrowheads="1"/>
            </p:cNvSpPr>
            <p:nvPr/>
          </p:nvSpPr>
          <p:spPr bwMode="auto">
            <a:xfrm>
              <a:off x="2136077" y="5065978"/>
              <a:ext cx="471667" cy="233155"/>
            </a:xfrm>
            <a:prstGeom prst="rect">
              <a:avLst/>
            </a:prstGeom>
            <a:noFill/>
            <a:ln w="9525">
              <a:noFill/>
              <a:miter lim="800000"/>
              <a:headEnd/>
              <a:tailEnd/>
            </a:ln>
          </p:spPr>
          <p:txBody>
            <a:bodyPr wrap="square" lIns="0" tIns="45712" rIns="0" bIns="45712">
              <a:spAutoFit/>
            </a:bodyPr>
            <a:lstStyle>
              <a:defPPr>
                <a:defRPr lang="en-GB"/>
              </a:defPPr>
              <a:lvl1pPr algn="r" eaLnBrk="1" hangingPunct="1">
                <a:defRPr sz="1000" b="1">
                  <a:solidFill>
                    <a:schemeClr val="tx1"/>
                  </a:solidFill>
                  <a:latin typeface="+mj-lt"/>
                  <a:cs typeface="Arial" charset="0"/>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pPr algn="ctr"/>
              <a:r>
                <a:rPr lang="en-GB" altLang="en-US" b="0" dirty="0"/>
                <a:t>2 567</a:t>
              </a:r>
            </a:p>
          </p:txBody>
        </p:sp>
        <p:sp>
          <p:nvSpPr>
            <p:cNvPr id="13" name="TextBox 18"/>
            <p:cNvSpPr txBox="1">
              <a:spLocks noChangeArrowheads="1"/>
            </p:cNvSpPr>
            <p:nvPr/>
          </p:nvSpPr>
          <p:spPr bwMode="auto">
            <a:xfrm>
              <a:off x="2374633" y="4550857"/>
              <a:ext cx="471667" cy="233155"/>
            </a:xfrm>
            <a:prstGeom prst="rect">
              <a:avLst/>
            </a:prstGeom>
            <a:noFill/>
            <a:ln w="9525">
              <a:noFill/>
              <a:miter lim="800000"/>
              <a:headEnd/>
              <a:tailEnd/>
            </a:ln>
          </p:spPr>
          <p:txBody>
            <a:bodyPr wrap="square" lIns="0" tIns="45712" rIns="0" bIns="45712">
              <a:spAutoFit/>
            </a:bodyPr>
            <a:lstStyle>
              <a:defPPr>
                <a:defRPr lang="en-GB"/>
              </a:defPPr>
              <a:lvl1pPr algn="r" eaLnBrk="1" hangingPunct="1">
                <a:defRPr sz="1000" b="1">
                  <a:solidFill>
                    <a:schemeClr val="tx1"/>
                  </a:solidFill>
                  <a:latin typeface="+mj-lt"/>
                  <a:cs typeface="Arial" charset="0"/>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pPr algn="ctr"/>
              <a:r>
                <a:rPr lang="en-GB" altLang="en-US" b="0" dirty="0"/>
                <a:t>2 640</a:t>
              </a:r>
            </a:p>
          </p:txBody>
        </p:sp>
        <p:sp>
          <p:nvSpPr>
            <p:cNvPr id="14" name="TextBox 18"/>
            <p:cNvSpPr txBox="1">
              <a:spLocks noChangeArrowheads="1"/>
            </p:cNvSpPr>
            <p:nvPr/>
          </p:nvSpPr>
          <p:spPr bwMode="auto">
            <a:xfrm>
              <a:off x="3106984" y="4423887"/>
              <a:ext cx="471667" cy="233155"/>
            </a:xfrm>
            <a:prstGeom prst="rect">
              <a:avLst/>
            </a:prstGeom>
            <a:noFill/>
            <a:ln w="9525">
              <a:noFill/>
              <a:miter lim="800000"/>
              <a:headEnd/>
              <a:tailEnd/>
            </a:ln>
          </p:spPr>
          <p:txBody>
            <a:bodyPr wrap="square" lIns="0" tIns="45712" rIns="0" bIns="45712">
              <a:spAutoFit/>
            </a:bodyPr>
            <a:lstStyle>
              <a:defPPr>
                <a:defRPr lang="en-GB"/>
              </a:defPPr>
              <a:lvl1pPr algn="r" eaLnBrk="1" hangingPunct="1">
                <a:defRPr sz="1000" b="1">
                  <a:solidFill>
                    <a:schemeClr val="tx1"/>
                  </a:solidFill>
                  <a:latin typeface="+mj-lt"/>
                  <a:cs typeface="Arial" charset="0"/>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pPr algn="ctr"/>
              <a:r>
                <a:rPr lang="en-GB" altLang="en-US" b="0" dirty="0"/>
                <a:t>2 717</a:t>
              </a:r>
            </a:p>
          </p:txBody>
        </p:sp>
        <p:sp>
          <p:nvSpPr>
            <p:cNvPr id="15" name="TextBox 18"/>
            <p:cNvSpPr txBox="1">
              <a:spLocks noChangeArrowheads="1"/>
            </p:cNvSpPr>
            <p:nvPr/>
          </p:nvSpPr>
          <p:spPr bwMode="auto">
            <a:xfrm>
              <a:off x="4435876" y="3035744"/>
              <a:ext cx="471667" cy="233155"/>
            </a:xfrm>
            <a:prstGeom prst="rect">
              <a:avLst/>
            </a:prstGeom>
            <a:noFill/>
            <a:ln w="9525">
              <a:noFill/>
              <a:miter lim="800000"/>
              <a:headEnd/>
              <a:tailEnd/>
            </a:ln>
          </p:spPr>
          <p:txBody>
            <a:bodyPr wrap="square" lIns="0" tIns="45712" rIns="0" bIns="45712">
              <a:spAutoFit/>
            </a:bodyPr>
            <a:lstStyle>
              <a:defPPr>
                <a:defRPr lang="en-GB"/>
              </a:defPPr>
              <a:lvl1pPr algn="r" eaLnBrk="1" hangingPunct="1">
                <a:defRPr sz="1000" b="1">
                  <a:solidFill>
                    <a:schemeClr val="tx1"/>
                  </a:solidFill>
                  <a:latin typeface="+mj-lt"/>
                  <a:cs typeface="Arial" charset="0"/>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pPr algn="ctr"/>
              <a:r>
                <a:rPr lang="en-GB" altLang="en-US" b="0" dirty="0"/>
                <a:t>3 021</a:t>
              </a:r>
            </a:p>
          </p:txBody>
        </p:sp>
        <p:sp>
          <p:nvSpPr>
            <p:cNvPr id="16" name="TextBox 18"/>
            <p:cNvSpPr txBox="1">
              <a:spLocks noChangeArrowheads="1"/>
            </p:cNvSpPr>
            <p:nvPr/>
          </p:nvSpPr>
          <p:spPr bwMode="auto">
            <a:xfrm>
              <a:off x="4572648" y="4683427"/>
              <a:ext cx="471667" cy="233155"/>
            </a:xfrm>
            <a:prstGeom prst="rect">
              <a:avLst/>
            </a:prstGeom>
            <a:noFill/>
            <a:ln w="9525">
              <a:noFill/>
              <a:miter lim="800000"/>
              <a:headEnd/>
              <a:tailEnd/>
            </a:ln>
          </p:spPr>
          <p:txBody>
            <a:bodyPr wrap="square" lIns="0" tIns="45712" rIns="0" bIns="45712">
              <a:spAutoFit/>
            </a:bodyPr>
            <a:lstStyle>
              <a:defPPr>
                <a:defRPr lang="en-GB"/>
              </a:defPPr>
              <a:lvl1pPr algn="r" eaLnBrk="1" hangingPunct="1">
                <a:defRPr sz="1000" b="1">
                  <a:solidFill>
                    <a:schemeClr val="tx1"/>
                  </a:solidFill>
                  <a:latin typeface="+mj-lt"/>
                  <a:cs typeface="Arial" charset="0"/>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pPr algn="ctr"/>
              <a:r>
                <a:rPr lang="en-GB" altLang="en-US" b="0" dirty="0"/>
                <a:t>2 657</a:t>
              </a:r>
              <a:endParaRPr lang="es-ES" altLang="en-US" b="0" dirty="0"/>
            </a:p>
          </p:txBody>
        </p:sp>
        <p:sp>
          <p:nvSpPr>
            <p:cNvPr id="17" name="TextBox 18"/>
            <p:cNvSpPr txBox="1">
              <a:spLocks noChangeArrowheads="1"/>
            </p:cNvSpPr>
            <p:nvPr/>
          </p:nvSpPr>
          <p:spPr bwMode="auto">
            <a:xfrm>
              <a:off x="5507909" y="4217544"/>
              <a:ext cx="471667" cy="233155"/>
            </a:xfrm>
            <a:prstGeom prst="rect">
              <a:avLst/>
            </a:prstGeom>
            <a:noFill/>
            <a:ln w="9525">
              <a:noFill/>
              <a:miter lim="800000"/>
              <a:headEnd/>
              <a:tailEnd/>
            </a:ln>
          </p:spPr>
          <p:txBody>
            <a:bodyPr wrap="square" lIns="0" tIns="45712" rIns="0" bIns="45712">
              <a:spAutoFit/>
            </a:bodyPr>
            <a:lstStyle>
              <a:defPPr>
                <a:defRPr lang="en-GB"/>
              </a:defPPr>
              <a:lvl1pPr algn="r" eaLnBrk="1" hangingPunct="1">
                <a:defRPr sz="1000" b="1">
                  <a:solidFill>
                    <a:schemeClr val="tx1"/>
                  </a:solidFill>
                  <a:latin typeface="+mj-lt"/>
                  <a:cs typeface="Arial" charset="0"/>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pPr algn="ctr"/>
              <a:r>
                <a:rPr lang="en-GB" altLang="en-US" b="0" dirty="0"/>
                <a:t>2 714</a:t>
              </a:r>
            </a:p>
          </p:txBody>
        </p:sp>
        <p:sp>
          <p:nvSpPr>
            <p:cNvPr id="18" name="TextBox 18"/>
            <p:cNvSpPr txBox="1">
              <a:spLocks noChangeArrowheads="1"/>
            </p:cNvSpPr>
            <p:nvPr/>
          </p:nvSpPr>
          <p:spPr bwMode="auto">
            <a:xfrm>
              <a:off x="6249076" y="4891056"/>
              <a:ext cx="660627" cy="233155"/>
            </a:xfrm>
            <a:prstGeom prst="rect">
              <a:avLst/>
            </a:prstGeom>
            <a:noFill/>
            <a:ln w="9525">
              <a:noFill/>
              <a:miter lim="800000"/>
              <a:headEnd/>
              <a:tailEnd/>
            </a:ln>
          </p:spPr>
          <p:txBody>
            <a:bodyPr wrap="square" lIns="63108" tIns="45712" rIns="63108" bIns="45712">
              <a:spAutoFit/>
            </a:bodyPr>
            <a:lstStyle>
              <a:defPPr>
                <a:defRPr lang="en-GB"/>
              </a:defPPr>
              <a:lvl1pPr algn="r" eaLnBrk="1" hangingPunct="1">
                <a:defRPr sz="1000" b="1">
                  <a:solidFill>
                    <a:schemeClr val="tx1"/>
                  </a:solidFill>
                  <a:latin typeface="+mj-lt"/>
                  <a:cs typeface="Arial" charset="0"/>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pPr algn="ctr"/>
              <a:r>
                <a:rPr lang="en-GB" altLang="en-US" b="0" dirty="0"/>
                <a:t>2 606</a:t>
              </a:r>
              <a:endParaRPr lang="es-ES" altLang="en-US" b="0" i="1" dirty="0"/>
            </a:p>
          </p:txBody>
        </p:sp>
        <p:sp>
          <p:nvSpPr>
            <p:cNvPr id="19" name="TextBox 18"/>
            <p:cNvSpPr txBox="1">
              <a:spLocks noChangeArrowheads="1"/>
            </p:cNvSpPr>
            <p:nvPr/>
          </p:nvSpPr>
          <p:spPr bwMode="auto">
            <a:xfrm>
              <a:off x="5141647" y="4683427"/>
              <a:ext cx="471667" cy="233155"/>
            </a:xfrm>
            <a:prstGeom prst="rect">
              <a:avLst/>
            </a:prstGeom>
            <a:noFill/>
            <a:ln w="9525">
              <a:noFill/>
              <a:miter lim="800000"/>
              <a:headEnd/>
              <a:tailEnd/>
            </a:ln>
          </p:spPr>
          <p:txBody>
            <a:bodyPr wrap="square" lIns="0" tIns="45712" rIns="0" bIns="45712">
              <a:spAutoFit/>
            </a:bodyPr>
            <a:lstStyle>
              <a:defPPr>
                <a:defRPr lang="en-GB"/>
              </a:defPPr>
              <a:lvl1pPr algn="r" eaLnBrk="1" hangingPunct="1">
                <a:defRPr sz="1000" b="1">
                  <a:solidFill>
                    <a:schemeClr val="tx1"/>
                  </a:solidFill>
                  <a:latin typeface="+mj-lt"/>
                  <a:cs typeface="Arial" charset="0"/>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pPr algn="ctr"/>
              <a:r>
                <a:rPr lang="en-GB" altLang="en-US" b="0" dirty="0"/>
                <a:t>2 659</a:t>
              </a:r>
            </a:p>
          </p:txBody>
        </p:sp>
        <p:sp>
          <p:nvSpPr>
            <p:cNvPr id="20" name="TextBox 18"/>
            <p:cNvSpPr txBox="1">
              <a:spLocks noChangeArrowheads="1"/>
            </p:cNvSpPr>
            <p:nvPr/>
          </p:nvSpPr>
          <p:spPr bwMode="auto">
            <a:xfrm>
              <a:off x="5828834" y="4710764"/>
              <a:ext cx="471667" cy="233155"/>
            </a:xfrm>
            <a:prstGeom prst="rect">
              <a:avLst/>
            </a:prstGeom>
            <a:noFill/>
            <a:ln w="9525">
              <a:noFill/>
              <a:miter lim="800000"/>
              <a:headEnd/>
              <a:tailEnd/>
            </a:ln>
          </p:spPr>
          <p:txBody>
            <a:bodyPr wrap="square" lIns="0" tIns="45712" rIns="0" bIns="45712">
              <a:spAutoFit/>
            </a:bodyPr>
            <a:lstStyle>
              <a:defPPr>
                <a:defRPr lang="en-GB"/>
              </a:defPPr>
              <a:lvl1pPr algn="r" eaLnBrk="1" hangingPunct="1">
                <a:defRPr sz="1000" b="1">
                  <a:solidFill>
                    <a:schemeClr val="tx1"/>
                  </a:solidFill>
                  <a:latin typeface="+mj-lt"/>
                  <a:cs typeface="Arial" charset="0"/>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pPr algn="ctr"/>
              <a:r>
                <a:rPr lang="en-GB" altLang="en-US" b="0" dirty="0"/>
                <a:t>2 647</a:t>
              </a:r>
            </a:p>
          </p:txBody>
        </p:sp>
        <p:sp>
          <p:nvSpPr>
            <p:cNvPr id="21" name="TextBox 18"/>
            <p:cNvSpPr txBox="1">
              <a:spLocks noChangeArrowheads="1"/>
            </p:cNvSpPr>
            <p:nvPr/>
          </p:nvSpPr>
          <p:spPr bwMode="auto">
            <a:xfrm>
              <a:off x="3200613" y="3617934"/>
              <a:ext cx="471667" cy="233155"/>
            </a:xfrm>
            <a:prstGeom prst="rect">
              <a:avLst/>
            </a:prstGeom>
            <a:noFill/>
            <a:ln w="9525">
              <a:noFill/>
              <a:miter lim="800000"/>
              <a:headEnd/>
              <a:tailEnd/>
            </a:ln>
          </p:spPr>
          <p:txBody>
            <a:bodyPr wrap="square" lIns="0" tIns="45712" rIns="0" bIns="45712">
              <a:spAutoFit/>
            </a:bodyPr>
            <a:lstStyle>
              <a:defPPr>
                <a:defRPr lang="en-GB"/>
              </a:defPPr>
              <a:lvl1pPr algn="r" eaLnBrk="1" hangingPunct="1">
                <a:defRPr sz="1000" b="1">
                  <a:solidFill>
                    <a:schemeClr val="tx1"/>
                  </a:solidFill>
                  <a:latin typeface="+mj-lt"/>
                  <a:cs typeface="Arial" charset="0"/>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pPr algn="ctr"/>
              <a:r>
                <a:rPr lang="en-GB" altLang="en-US" b="0" dirty="0"/>
                <a:t>2 869</a:t>
              </a:r>
            </a:p>
          </p:txBody>
        </p:sp>
        <p:sp>
          <p:nvSpPr>
            <p:cNvPr id="23" name="TextBox 18"/>
            <p:cNvSpPr txBox="1">
              <a:spLocks noChangeArrowheads="1"/>
            </p:cNvSpPr>
            <p:nvPr/>
          </p:nvSpPr>
          <p:spPr bwMode="auto">
            <a:xfrm>
              <a:off x="438761" y="5674986"/>
              <a:ext cx="471667" cy="233155"/>
            </a:xfrm>
            <a:prstGeom prst="rect">
              <a:avLst/>
            </a:prstGeom>
            <a:noFill/>
            <a:ln w="9525">
              <a:noFill/>
              <a:miter lim="800000"/>
              <a:headEnd/>
              <a:tailEnd/>
            </a:ln>
          </p:spPr>
          <p:txBody>
            <a:bodyPr wrap="square" lIns="0" tIns="45712" rIns="0" bIns="45712">
              <a:spAutoFit/>
            </a:bodyPr>
            <a:lstStyle>
              <a:defPPr>
                <a:defRPr lang="en-GB"/>
              </a:defPPr>
              <a:lvl1pPr algn="r" eaLnBrk="1" hangingPunct="1">
                <a:defRPr sz="1000" b="1">
                  <a:solidFill>
                    <a:schemeClr val="tx1"/>
                  </a:solidFill>
                  <a:latin typeface="+mj-lt"/>
                  <a:cs typeface="Arial" charset="0"/>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pPr algn="ctr"/>
              <a:r>
                <a:rPr lang="en-GB" altLang="en-US" b="0" dirty="0"/>
                <a:t>2 416</a:t>
              </a:r>
            </a:p>
          </p:txBody>
        </p:sp>
        <p:grpSp>
          <p:nvGrpSpPr>
            <p:cNvPr id="24" name="Group 28"/>
            <p:cNvGrpSpPr/>
            <p:nvPr/>
          </p:nvGrpSpPr>
          <p:grpSpPr>
            <a:xfrm>
              <a:off x="674596" y="2439320"/>
              <a:ext cx="2478846" cy="931033"/>
              <a:chOff x="1050122" y="2166730"/>
              <a:chExt cx="2898873" cy="1026508"/>
            </a:xfrm>
          </p:grpSpPr>
          <p:sp>
            <p:nvSpPr>
              <p:cNvPr id="37" name="Rectangle 14"/>
              <p:cNvSpPr>
                <a:spLocks noChangeArrowheads="1"/>
              </p:cNvSpPr>
              <p:nvPr>
                <p:custDataLst>
                  <p:tags r:id="rId3"/>
                </p:custDataLst>
              </p:nvPr>
            </p:nvSpPr>
            <p:spPr bwMode="auto">
              <a:xfrm>
                <a:off x="1452892" y="2705254"/>
                <a:ext cx="2496103" cy="448228"/>
              </a:xfrm>
              <a:prstGeom prst="rect">
                <a:avLst/>
              </a:prstGeom>
              <a:noFill/>
              <a:ln w="12700">
                <a:noFill/>
                <a:headEnd/>
                <a:tailEnd/>
              </a:ln>
            </p:spPr>
            <p:style>
              <a:lnRef idx="2">
                <a:schemeClr val="accent2"/>
              </a:lnRef>
              <a:fillRef idx="1">
                <a:schemeClr val="lt1"/>
              </a:fillRef>
              <a:effectRef idx="0">
                <a:schemeClr val="accent2"/>
              </a:effectRef>
              <a:fontRef idx="minor">
                <a:schemeClr val="dk1"/>
              </a:fontRef>
            </p:style>
            <p:txBody>
              <a:bodyPr wrap="square" lIns="36000" tIns="36000" rIns="36000" bIns="36000" anchor="ctr"/>
              <a:lstStyle/>
              <a:p>
                <a:pPr defTabSz="701147">
                  <a:buClr>
                    <a:schemeClr val="tx2"/>
                  </a:buClr>
                </a:pPr>
                <a:r>
                  <a:rPr lang="en-GB" altLang="en-US" sz="800" dirty="0">
                    <a:solidFill>
                      <a:schemeClr val="tx1"/>
                    </a:solidFill>
                    <a:latin typeface="+mj-lt"/>
                  </a:rPr>
                  <a:t>Valores históricos de la FBCF, con una ratio inversión/PIB de 21-22%</a:t>
                </a:r>
              </a:p>
            </p:txBody>
          </p:sp>
          <p:sp>
            <p:nvSpPr>
              <p:cNvPr id="38" name="Rectangle 30"/>
              <p:cNvSpPr/>
              <p:nvPr/>
            </p:nvSpPr>
            <p:spPr bwMode="auto">
              <a:xfrm>
                <a:off x="1160865" y="2799553"/>
                <a:ext cx="252000" cy="252000"/>
              </a:xfrm>
              <a:prstGeom prst="rect">
                <a:avLst/>
              </a:prstGeom>
              <a:solidFill>
                <a:srgbClr val="CAE3FA"/>
              </a:solidFill>
              <a:ln w="3175">
                <a:solidFill>
                  <a:schemeClr val="bg1"/>
                </a:solidFill>
              </a:ln>
              <a:effectLst/>
            </p:spPr>
            <p:txBody>
              <a:bodyPr vert="horz" wrap="square" lIns="91440" tIns="45720" rIns="91440" bIns="45720" numCol="1" rtlCol="0" anchor="ctr" anchorCtr="0" compatLnSpc="1">
                <a:prstTxWarp prst="textNoShape">
                  <a:avLst/>
                </a:prstTxWarp>
              </a:bodyPr>
              <a:lstStyle/>
              <a:p>
                <a:pPr marL="2438" defTabSz="702366"/>
                <a:endParaRPr lang="en-GB" sz="1000"/>
              </a:p>
            </p:txBody>
          </p:sp>
          <p:sp>
            <p:nvSpPr>
              <p:cNvPr id="39" name="Rectangle 14"/>
              <p:cNvSpPr>
                <a:spLocks noChangeArrowheads="1"/>
              </p:cNvSpPr>
              <p:nvPr>
                <p:custDataLst>
                  <p:tags r:id="rId4"/>
                </p:custDataLst>
              </p:nvPr>
            </p:nvSpPr>
            <p:spPr bwMode="auto">
              <a:xfrm>
                <a:off x="1452892" y="2474559"/>
                <a:ext cx="2496103" cy="232020"/>
              </a:xfrm>
              <a:prstGeom prst="rect">
                <a:avLst/>
              </a:prstGeom>
              <a:noFill/>
              <a:ln w="12700">
                <a:noFill/>
                <a:headEnd/>
                <a:tailEnd/>
              </a:ln>
            </p:spPr>
            <p:style>
              <a:lnRef idx="2">
                <a:schemeClr val="accent2"/>
              </a:lnRef>
              <a:fillRef idx="1">
                <a:schemeClr val="lt1"/>
              </a:fillRef>
              <a:effectRef idx="0">
                <a:schemeClr val="accent2"/>
              </a:effectRef>
              <a:fontRef idx="minor">
                <a:schemeClr val="dk1"/>
              </a:fontRef>
            </p:style>
            <p:txBody>
              <a:bodyPr wrap="square" lIns="36000" tIns="36000" rIns="36000" bIns="36000" anchor="ctr"/>
              <a:lstStyle/>
              <a:p>
                <a:pPr defTabSz="701147">
                  <a:buClr>
                    <a:schemeClr val="tx2"/>
                  </a:buClr>
                </a:pPr>
                <a:r>
                  <a:rPr lang="en-GB" altLang="en-US" sz="800" dirty="0">
                    <a:solidFill>
                      <a:schemeClr val="tx1"/>
                    </a:solidFill>
                    <a:latin typeface="+mj-lt"/>
                  </a:rPr>
                  <a:t>Plan de Inversiones</a:t>
                </a:r>
              </a:p>
            </p:txBody>
          </p:sp>
          <p:sp>
            <p:nvSpPr>
              <p:cNvPr id="40" name="Rectangle 14"/>
              <p:cNvSpPr>
                <a:spLocks noChangeArrowheads="1"/>
              </p:cNvSpPr>
              <p:nvPr>
                <p:custDataLst>
                  <p:tags r:id="rId5"/>
                </p:custDataLst>
              </p:nvPr>
            </p:nvSpPr>
            <p:spPr bwMode="auto">
              <a:xfrm>
                <a:off x="1452892" y="2202235"/>
                <a:ext cx="2496103" cy="232020"/>
              </a:xfrm>
              <a:prstGeom prst="rect">
                <a:avLst/>
              </a:prstGeom>
              <a:noFill/>
              <a:ln w="12700">
                <a:noFill/>
                <a:headEnd/>
                <a:tailEnd/>
              </a:ln>
            </p:spPr>
            <p:style>
              <a:lnRef idx="2">
                <a:schemeClr val="accent2"/>
              </a:lnRef>
              <a:fillRef idx="1">
                <a:schemeClr val="lt1"/>
              </a:fillRef>
              <a:effectRef idx="0">
                <a:schemeClr val="accent2"/>
              </a:effectRef>
              <a:fontRef idx="minor">
                <a:schemeClr val="dk1"/>
              </a:fontRef>
            </p:style>
            <p:txBody>
              <a:bodyPr wrap="square" lIns="36000" tIns="36000" rIns="36000" bIns="36000" anchor="ctr"/>
              <a:lstStyle/>
              <a:p>
                <a:pPr defTabSz="701147">
                  <a:buClr>
                    <a:schemeClr val="tx2"/>
                  </a:buClr>
                </a:pPr>
                <a:r>
                  <a:rPr lang="en-GB" altLang="en-US" sz="800" dirty="0">
                    <a:solidFill>
                      <a:schemeClr val="tx1"/>
                    </a:solidFill>
                    <a:latin typeface="+mj-lt"/>
                  </a:rPr>
                  <a:t>Tendencia histórica / Previsiones de base</a:t>
                </a:r>
              </a:p>
            </p:txBody>
          </p:sp>
          <p:cxnSp>
            <p:nvCxnSpPr>
              <p:cNvPr id="41" name="Straight Connector 33"/>
              <p:cNvCxnSpPr/>
              <p:nvPr/>
            </p:nvCxnSpPr>
            <p:spPr bwMode="auto">
              <a:xfrm>
                <a:off x="1149245" y="2318245"/>
                <a:ext cx="275240" cy="0"/>
              </a:xfrm>
              <a:prstGeom prst="line">
                <a:avLst/>
              </a:prstGeom>
              <a:ln w="38100">
                <a:solidFill>
                  <a:srgbClr val="0F5494"/>
                </a:solidFill>
              </a:ln>
            </p:spPr>
            <p:style>
              <a:lnRef idx="1">
                <a:schemeClr val="dk1"/>
              </a:lnRef>
              <a:fillRef idx="0">
                <a:schemeClr val="dk1"/>
              </a:fillRef>
              <a:effectRef idx="0">
                <a:schemeClr val="dk1"/>
              </a:effectRef>
              <a:fontRef idx="minor">
                <a:schemeClr val="tx1"/>
              </a:fontRef>
            </p:style>
          </p:cxnSp>
          <p:cxnSp>
            <p:nvCxnSpPr>
              <p:cNvPr id="42" name="Straight Connector 34"/>
              <p:cNvCxnSpPr/>
              <p:nvPr/>
            </p:nvCxnSpPr>
            <p:spPr bwMode="auto">
              <a:xfrm>
                <a:off x="1149245" y="2600508"/>
                <a:ext cx="275240" cy="0"/>
              </a:xfrm>
              <a:prstGeom prst="line">
                <a:avLst/>
              </a:prstGeom>
              <a:ln w="38100">
                <a:solidFill>
                  <a:srgbClr val="7030A0"/>
                </a:solidFill>
              </a:ln>
            </p:spPr>
            <p:style>
              <a:lnRef idx="1">
                <a:schemeClr val="dk1"/>
              </a:lnRef>
              <a:fillRef idx="0">
                <a:schemeClr val="dk1"/>
              </a:fillRef>
              <a:effectRef idx="0">
                <a:schemeClr val="dk1"/>
              </a:effectRef>
              <a:fontRef idx="minor">
                <a:schemeClr val="tx1"/>
              </a:fontRef>
            </p:style>
          </p:cxnSp>
          <p:sp>
            <p:nvSpPr>
              <p:cNvPr id="43" name="Rectangle 35"/>
              <p:cNvSpPr/>
              <p:nvPr/>
            </p:nvSpPr>
            <p:spPr bwMode="auto">
              <a:xfrm>
                <a:off x="1050122" y="2166730"/>
                <a:ext cx="2859117" cy="1026508"/>
              </a:xfrm>
              <a:prstGeom prst="rect">
                <a:avLst/>
              </a:prstGeom>
              <a:noFill/>
              <a:ln w="9525" cap="flat" cmpd="sng" algn="ctr">
                <a:solidFill>
                  <a:schemeClr val="bg1">
                    <a:lumMod val="50000"/>
                  </a:schemeClr>
                </a:solidFill>
                <a:prstDash val="solid"/>
                <a:round/>
                <a:headEnd type="none" w="med" len="med"/>
                <a:tailEnd type="non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2438" defTabSz="702366"/>
                <a:endParaRPr lang="en-GB" sz="1000"/>
              </a:p>
            </p:txBody>
          </p:sp>
        </p:grpSp>
        <p:grpSp>
          <p:nvGrpSpPr>
            <p:cNvPr id="25" name="Group 36"/>
            <p:cNvGrpSpPr/>
            <p:nvPr/>
          </p:nvGrpSpPr>
          <p:grpSpPr>
            <a:xfrm>
              <a:off x="7594283" y="2835381"/>
              <a:ext cx="650138" cy="998781"/>
              <a:chOff x="8900431" y="2362201"/>
              <a:chExt cx="760299" cy="1101203"/>
            </a:xfrm>
          </p:grpSpPr>
          <p:sp>
            <p:nvSpPr>
              <p:cNvPr id="35" name="Freeform 37"/>
              <p:cNvSpPr/>
              <p:nvPr/>
            </p:nvSpPr>
            <p:spPr bwMode="auto">
              <a:xfrm>
                <a:off x="9153525" y="2362201"/>
                <a:ext cx="507205" cy="323850"/>
              </a:xfrm>
              <a:custGeom>
                <a:avLst/>
                <a:gdLst>
                  <a:gd name="connsiteX0" fmla="*/ 0 w 500062"/>
                  <a:gd name="connsiteY0" fmla="*/ 283369 h 283369"/>
                  <a:gd name="connsiteX1" fmla="*/ 500062 w 500062"/>
                  <a:gd name="connsiteY1" fmla="*/ 0 h 283369"/>
                  <a:gd name="connsiteX2" fmla="*/ 497681 w 500062"/>
                  <a:gd name="connsiteY2" fmla="*/ 190500 h 283369"/>
                  <a:gd name="connsiteX3" fmla="*/ 0 w 500062"/>
                  <a:gd name="connsiteY3" fmla="*/ 283369 h 283369"/>
                  <a:gd name="connsiteX0" fmla="*/ 0 w 500062"/>
                  <a:gd name="connsiteY0" fmla="*/ 283369 h 285750"/>
                  <a:gd name="connsiteX1" fmla="*/ 2381 w 500062"/>
                  <a:gd name="connsiteY1" fmla="*/ 285750 h 285750"/>
                  <a:gd name="connsiteX2" fmla="*/ 500062 w 500062"/>
                  <a:gd name="connsiteY2" fmla="*/ 0 h 285750"/>
                  <a:gd name="connsiteX3" fmla="*/ 497681 w 500062"/>
                  <a:gd name="connsiteY3" fmla="*/ 190500 h 285750"/>
                  <a:gd name="connsiteX4" fmla="*/ 0 w 500062"/>
                  <a:gd name="connsiteY4" fmla="*/ 283369 h 285750"/>
                  <a:gd name="connsiteX0" fmla="*/ 14287 w 497681"/>
                  <a:gd name="connsiteY0" fmla="*/ 314326 h 314326"/>
                  <a:gd name="connsiteX1" fmla="*/ 0 w 497681"/>
                  <a:gd name="connsiteY1" fmla="*/ 285750 h 314326"/>
                  <a:gd name="connsiteX2" fmla="*/ 497681 w 497681"/>
                  <a:gd name="connsiteY2" fmla="*/ 0 h 314326"/>
                  <a:gd name="connsiteX3" fmla="*/ 495300 w 497681"/>
                  <a:gd name="connsiteY3" fmla="*/ 190500 h 314326"/>
                  <a:gd name="connsiteX4" fmla="*/ 14287 w 497681"/>
                  <a:gd name="connsiteY4" fmla="*/ 314326 h 314326"/>
                  <a:gd name="connsiteX0" fmla="*/ 0 w 500062"/>
                  <a:gd name="connsiteY0" fmla="*/ 323851 h 323851"/>
                  <a:gd name="connsiteX1" fmla="*/ 2381 w 500062"/>
                  <a:gd name="connsiteY1" fmla="*/ 285750 h 323851"/>
                  <a:gd name="connsiteX2" fmla="*/ 500062 w 500062"/>
                  <a:gd name="connsiteY2" fmla="*/ 0 h 323851"/>
                  <a:gd name="connsiteX3" fmla="*/ 497681 w 500062"/>
                  <a:gd name="connsiteY3" fmla="*/ 190500 h 323851"/>
                  <a:gd name="connsiteX4" fmla="*/ 0 w 500062"/>
                  <a:gd name="connsiteY4" fmla="*/ 323851 h 323851"/>
                  <a:gd name="connsiteX0" fmla="*/ 0 w 507205"/>
                  <a:gd name="connsiteY0" fmla="*/ 335757 h 335757"/>
                  <a:gd name="connsiteX1" fmla="*/ 9524 w 507205"/>
                  <a:gd name="connsiteY1" fmla="*/ 285750 h 335757"/>
                  <a:gd name="connsiteX2" fmla="*/ 507205 w 507205"/>
                  <a:gd name="connsiteY2" fmla="*/ 0 h 335757"/>
                  <a:gd name="connsiteX3" fmla="*/ 504824 w 507205"/>
                  <a:gd name="connsiteY3" fmla="*/ 190500 h 335757"/>
                  <a:gd name="connsiteX4" fmla="*/ 0 w 507205"/>
                  <a:gd name="connsiteY4" fmla="*/ 335757 h 335757"/>
                  <a:gd name="connsiteX0" fmla="*/ 0 w 507205"/>
                  <a:gd name="connsiteY0" fmla="*/ 323850 h 323850"/>
                  <a:gd name="connsiteX1" fmla="*/ 9524 w 507205"/>
                  <a:gd name="connsiteY1" fmla="*/ 285750 h 323850"/>
                  <a:gd name="connsiteX2" fmla="*/ 507205 w 507205"/>
                  <a:gd name="connsiteY2" fmla="*/ 0 h 323850"/>
                  <a:gd name="connsiteX3" fmla="*/ 504824 w 507205"/>
                  <a:gd name="connsiteY3" fmla="*/ 190500 h 323850"/>
                  <a:gd name="connsiteX4" fmla="*/ 0 w 507205"/>
                  <a:gd name="connsiteY4" fmla="*/ 323850 h 323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7205" h="323850">
                    <a:moveTo>
                      <a:pt x="0" y="323850"/>
                    </a:moveTo>
                    <a:lnTo>
                      <a:pt x="9524" y="285750"/>
                    </a:lnTo>
                    <a:lnTo>
                      <a:pt x="507205" y="0"/>
                    </a:lnTo>
                    <a:cubicBezTo>
                      <a:pt x="506411" y="63500"/>
                      <a:pt x="505618" y="127000"/>
                      <a:pt x="504824" y="190500"/>
                    </a:cubicBezTo>
                    <a:lnTo>
                      <a:pt x="0" y="323850"/>
                    </a:lnTo>
                    <a:close/>
                  </a:path>
                </a:pathLst>
              </a:custGeom>
              <a:solidFill>
                <a:srgbClr val="7030A0"/>
              </a:solidFill>
              <a:ln>
                <a:noFill/>
              </a:ln>
              <a:effectLst/>
            </p:spPr>
            <p:txBody>
              <a:bodyPr vert="horz" wrap="square" lIns="91440" tIns="45720" rIns="91440" bIns="45720" numCol="1" rtlCol="0" anchor="ctr" anchorCtr="0" compatLnSpc="1">
                <a:prstTxWarp prst="textNoShape">
                  <a:avLst/>
                </a:prstTxWarp>
              </a:bodyPr>
              <a:lstStyle/>
              <a:p>
                <a:pPr marL="2438" defTabSz="702366"/>
                <a:endParaRPr lang="en-GB" sz="1000" b="1" dirty="0"/>
              </a:p>
            </p:txBody>
          </p:sp>
          <p:sp>
            <p:nvSpPr>
              <p:cNvPr id="36" name="Rectangle 38"/>
              <p:cNvSpPr/>
              <p:nvPr/>
            </p:nvSpPr>
            <p:spPr bwMode="auto">
              <a:xfrm rot="18360000">
                <a:off x="8483927" y="3001181"/>
                <a:ext cx="878727" cy="45719"/>
              </a:xfrm>
              <a:prstGeom prst="rect">
                <a:avLst/>
              </a:prstGeom>
              <a:solidFill>
                <a:srgbClr val="7030A0"/>
              </a:solidFill>
              <a:ln>
                <a:noFill/>
              </a:ln>
              <a:effectLst/>
            </p:spPr>
            <p:txBody>
              <a:bodyPr vert="horz" wrap="square" lIns="91440" tIns="45720" rIns="91440" bIns="45720" numCol="1" rtlCol="0" anchor="ctr" anchorCtr="0" compatLnSpc="1">
                <a:prstTxWarp prst="textNoShape">
                  <a:avLst/>
                </a:prstTxWarp>
              </a:bodyPr>
              <a:lstStyle/>
              <a:p>
                <a:pPr marL="2438"/>
                <a:endParaRPr lang="en-GB" sz="1000" b="1"/>
              </a:p>
            </p:txBody>
          </p:sp>
        </p:grpSp>
        <p:sp>
          <p:nvSpPr>
            <p:cNvPr id="26" name="TextBox 18"/>
            <p:cNvSpPr txBox="1">
              <a:spLocks noChangeArrowheads="1"/>
            </p:cNvSpPr>
            <p:nvPr/>
          </p:nvSpPr>
          <p:spPr bwMode="auto">
            <a:xfrm>
              <a:off x="7027298" y="6339979"/>
              <a:ext cx="1016801" cy="233155"/>
            </a:xfrm>
            <a:prstGeom prst="rect">
              <a:avLst/>
            </a:prstGeom>
            <a:noFill/>
            <a:ln w="9525">
              <a:noFill/>
              <a:miter lim="800000"/>
              <a:headEnd/>
              <a:tailEnd/>
            </a:ln>
          </p:spPr>
          <p:txBody>
            <a:bodyPr wrap="square" lIns="63108" tIns="45712" rIns="63108" bIns="45712">
              <a:spAutoFit/>
            </a:bodyPr>
            <a:lstStyle>
              <a:defPPr>
                <a:defRPr lang="en-GB"/>
              </a:defPPr>
              <a:lvl1pPr algn="r" eaLnBrk="1" hangingPunct="1">
                <a:defRPr sz="1000" b="1">
                  <a:solidFill>
                    <a:schemeClr val="tx1"/>
                  </a:solidFill>
                  <a:latin typeface="+mj-lt"/>
                  <a:cs typeface="Arial" charset="0"/>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pPr algn="ctr"/>
              <a:r>
                <a:rPr lang="en-GB" altLang="en-US" b="0" i="1" dirty="0"/>
                <a:t>previsiones</a:t>
              </a:r>
              <a:endParaRPr lang="es-ES" altLang="en-US" b="0" i="1" dirty="0"/>
            </a:p>
          </p:txBody>
        </p:sp>
        <p:sp>
          <p:nvSpPr>
            <p:cNvPr id="27" name="TextBox 18"/>
            <p:cNvSpPr txBox="1">
              <a:spLocks noChangeArrowheads="1"/>
            </p:cNvSpPr>
            <p:nvPr/>
          </p:nvSpPr>
          <p:spPr bwMode="auto">
            <a:xfrm>
              <a:off x="6741447" y="4694622"/>
              <a:ext cx="660627" cy="233155"/>
            </a:xfrm>
            <a:prstGeom prst="rect">
              <a:avLst/>
            </a:prstGeom>
            <a:noFill/>
            <a:ln w="9525">
              <a:noFill/>
              <a:miter lim="800000"/>
              <a:headEnd/>
              <a:tailEnd/>
            </a:ln>
          </p:spPr>
          <p:txBody>
            <a:bodyPr wrap="square" lIns="63108" tIns="45712" rIns="63108" bIns="45712">
              <a:spAutoFit/>
            </a:bodyPr>
            <a:lstStyle>
              <a:defPPr>
                <a:defRPr lang="en-GB"/>
              </a:defPPr>
              <a:lvl1pPr algn="r" eaLnBrk="1" hangingPunct="1">
                <a:defRPr sz="1000" b="1">
                  <a:solidFill>
                    <a:schemeClr val="tx1"/>
                  </a:solidFill>
                  <a:latin typeface="+mj-lt"/>
                  <a:cs typeface="Arial" charset="0"/>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pPr algn="ctr"/>
              <a:r>
                <a:rPr lang="en-GB" altLang="en-US" b="0" dirty="0"/>
                <a:t>2 678</a:t>
              </a:r>
              <a:endParaRPr lang="es-ES" altLang="en-US" b="0" dirty="0"/>
            </a:p>
          </p:txBody>
        </p:sp>
        <p:sp>
          <p:nvSpPr>
            <p:cNvPr id="28" name="TextBox 18"/>
            <p:cNvSpPr txBox="1">
              <a:spLocks noChangeArrowheads="1"/>
            </p:cNvSpPr>
            <p:nvPr/>
          </p:nvSpPr>
          <p:spPr bwMode="auto">
            <a:xfrm>
              <a:off x="7239381" y="4341674"/>
              <a:ext cx="660627" cy="233155"/>
            </a:xfrm>
            <a:prstGeom prst="rect">
              <a:avLst/>
            </a:prstGeom>
            <a:noFill/>
            <a:ln w="9525">
              <a:noFill/>
              <a:miter lim="800000"/>
              <a:headEnd/>
              <a:tailEnd/>
            </a:ln>
          </p:spPr>
          <p:txBody>
            <a:bodyPr wrap="square" lIns="63108" tIns="45712" rIns="63108" bIns="45712">
              <a:spAutoFit/>
            </a:bodyPr>
            <a:lstStyle>
              <a:defPPr>
                <a:defRPr lang="en-GB"/>
              </a:defPPr>
              <a:lvl1pPr algn="r" eaLnBrk="1" hangingPunct="1">
                <a:defRPr sz="1000" b="1">
                  <a:solidFill>
                    <a:schemeClr val="tx1"/>
                  </a:solidFill>
                  <a:latin typeface="+mj-lt"/>
                  <a:cs typeface="Arial" charset="0"/>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pPr algn="ctr"/>
              <a:r>
                <a:rPr lang="en-GB" altLang="en-US" b="0" dirty="0"/>
                <a:t>2 748</a:t>
              </a:r>
              <a:endParaRPr lang="es-ES" altLang="en-US" b="0" dirty="0"/>
            </a:p>
          </p:txBody>
        </p:sp>
        <p:sp>
          <p:nvSpPr>
            <p:cNvPr id="29" name="TextBox 18"/>
            <p:cNvSpPr txBox="1">
              <a:spLocks noChangeArrowheads="1"/>
            </p:cNvSpPr>
            <p:nvPr/>
          </p:nvSpPr>
          <p:spPr bwMode="auto">
            <a:xfrm>
              <a:off x="7617328" y="3882055"/>
              <a:ext cx="660627" cy="233155"/>
            </a:xfrm>
            <a:prstGeom prst="rect">
              <a:avLst/>
            </a:prstGeom>
            <a:noFill/>
            <a:ln w="9525">
              <a:noFill/>
              <a:miter lim="800000"/>
              <a:headEnd/>
              <a:tailEnd/>
            </a:ln>
          </p:spPr>
          <p:txBody>
            <a:bodyPr wrap="square" lIns="63108" tIns="45712" rIns="63108" bIns="45712">
              <a:spAutoFit/>
            </a:bodyPr>
            <a:lstStyle>
              <a:defPPr>
                <a:defRPr lang="en-GB"/>
              </a:defPPr>
              <a:lvl1pPr algn="r" eaLnBrk="1" hangingPunct="1">
                <a:defRPr sz="1000" b="1">
                  <a:solidFill>
                    <a:schemeClr val="tx1"/>
                  </a:solidFill>
                  <a:latin typeface="+mj-lt"/>
                  <a:cs typeface="Arial" charset="0"/>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pPr algn="ctr"/>
              <a:r>
                <a:rPr lang="en-GB" altLang="en-US" b="0" dirty="0"/>
                <a:t>2 864</a:t>
              </a:r>
              <a:endParaRPr lang="es-ES" altLang="en-US" b="0" dirty="0"/>
            </a:p>
          </p:txBody>
        </p:sp>
        <p:sp>
          <p:nvSpPr>
            <p:cNvPr id="30" name="McK 3. Unit of measure"/>
            <p:cNvSpPr txBox="1">
              <a:spLocks noChangeArrowheads="1"/>
            </p:cNvSpPr>
            <p:nvPr>
              <p:custDataLst>
                <p:tags r:id="rId2"/>
              </p:custDataLst>
            </p:nvPr>
          </p:nvSpPr>
          <p:spPr bwMode="auto">
            <a:xfrm flipH="1">
              <a:off x="8248770" y="2533378"/>
              <a:ext cx="135276" cy="4067547"/>
            </a:xfrm>
            <a:prstGeom prst="rect">
              <a:avLst/>
            </a:prstGeom>
            <a:solidFill>
              <a:schemeClr val="bg1"/>
            </a:solidFill>
            <a:ln>
              <a:noFill/>
            </a:ln>
            <a:effectLst/>
          </p:spPr>
          <p:txBody>
            <a:bodyPr wrap="square" lIns="63108" tIns="0" rIns="0" bIns="0" anchor="b">
              <a:noAutofit/>
            </a:bodyPr>
            <a:lstStyle>
              <a:defPPr>
                <a:defRPr lang="en-GB"/>
              </a:defPPr>
              <a:lvl1pPr algn="ctr" defTabSz="895350" eaLnBrk="1" hangingPunct="1">
                <a:defRPr sz="1000" b="1">
                  <a:solidFill>
                    <a:schemeClr val="tx1"/>
                  </a:solidFill>
                  <a:latin typeface="+mj-lt"/>
                </a:defRPr>
              </a:lvl1pPr>
              <a:lvl2pPr marL="0" lvl="1" indent="0" defTabSz="895350" eaLnBrk="0" hangingPunct="0">
                <a:defRPr sz="1000" b="1">
                  <a:solidFill>
                    <a:schemeClr val="tx1"/>
                  </a:solidFill>
                  <a:latin typeface="+mj-lt"/>
                </a:defRPr>
              </a:lvl2pPr>
              <a:lvl3pPr marL="1143000" indent="-228600" defTabSz="895350" eaLnBrk="0" hangingPunct="0"/>
              <a:lvl4pPr marL="1600200" indent="-228600" defTabSz="895350" eaLnBrk="0" hangingPunct="0"/>
              <a:lvl5pPr marL="2057400" indent="-228600" defTabSz="895350" eaLnBrk="0" hangingPunct="0"/>
              <a:lvl6pPr marL="2514600" indent="-228600" defTabSz="895350" eaLnBrk="0" fontAlgn="base" hangingPunct="0">
                <a:spcBef>
                  <a:spcPct val="0"/>
                </a:spcBef>
                <a:spcAft>
                  <a:spcPct val="0"/>
                </a:spcAft>
              </a:lvl6pPr>
              <a:lvl7pPr marL="2971800" indent="-228600" defTabSz="895350" eaLnBrk="0" fontAlgn="base" hangingPunct="0">
                <a:spcBef>
                  <a:spcPct val="0"/>
                </a:spcBef>
                <a:spcAft>
                  <a:spcPct val="0"/>
                </a:spcAft>
              </a:lvl7pPr>
              <a:lvl8pPr marL="3429000" indent="-228600" defTabSz="895350" eaLnBrk="0" fontAlgn="base" hangingPunct="0">
                <a:spcBef>
                  <a:spcPct val="0"/>
                </a:spcBef>
                <a:spcAft>
                  <a:spcPct val="0"/>
                </a:spcAft>
              </a:lvl8pPr>
              <a:lvl9pPr marL="3886200" indent="-228600" defTabSz="895350" eaLnBrk="0" fontAlgn="base" hangingPunct="0">
                <a:spcBef>
                  <a:spcPct val="0"/>
                </a:spcBef>
                <a:spcAft>
                  <a:spcPct val="0"/>
                </a:spcAft>
              </a:lvl9pPr>
            </a:lstStyle>
            <a:p>
              <a:pPr algn="l"/>
              <a:endParaRPr lang="en-GB" altLang="en-US" b="0" dirty="0"/>
            </a:p>
          </p:txBody>
        </p:sp>
        <p:sp>
          <p:nvSpPr>
            <p:cNvPr id="31" name="TextBox 18"/>
            <p:cNvSpPr txBox="1">
              <a:spLocks noChangeArrowheads="1"/>
            </p:cNvSpPr>
            <p:nvPr/>
          </p:nvSpPr>
          <p:spPr bwMode="auto">
            <a:xfrm>
              <a:off x="7926601" y="3307255"/>
              <a:ext cx="660627" cy="233155"/>
            </a:xfrm>
            <a:prstGeom prst="rect">
              <a:avLst/>
            </a:prstGeom>
            <a:noFill/>
            <a:ln w="9525">
              <a:noFill/>
              <a:miter lim="800000"/>
              <a:headEnd/>
              <a:tailEnd/>
            </a:ln>
          </p:spPr>
          <p:txBody>
            <a:bodyPr wrap="square" lIns="63108" tIns="45712" rIns="63108" bIns="45712">
              <a:spAutoFit/>
            </a:bodyPr>
            <a:lstStyle>
              <a:defPPr>
                <a:defRPr lang="en-GB"/>
              </a:defPPr>
              <a:lvl1pPr algn="r" eaLnBrk="1" hangingPunct="1">
                <a:defRPr sz="1000" b="1">
                  <a:solidFill>
                    <a:schemeClr val="tx1"/>
                  </a:solidFill>
                  <a:latin typeface="+mj-lt"/>
                  <a:cs typeface="Arial" charset="0"/>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pPr algn="ctr"/>
              <a:r>
                <a:rPr lang="en-GB" altLang="en-US" b="0" dirty="0"/>
                <a:t>2 940</a:t>
              </a:r>
              <a:endParaRPr lang="es-ES" altLang="en-US" b="0" dirty="0"/>
            </a:p>
          </p:txBody>
        </p:sp>
        <p:cxnSp>
          <p:nvCxnSpPr>
            <p:cNvPr id="34" name="Straight Connector 13"/>
            <p:cNvCxnSpPr>
              <a:cxnSpLocks noChangeShapeType="1"/>
            </p:cNvCxnSpPr>
            <p:nvPr/>
          </p:nvCxnSpPr>
          <p:spPr bwMode="auto">
            <a:xfrm>
              <a:off x="7206802" y="2270461"/>
              <a:ext cx="0" cy="4319351"/>
            </a:xfrm>
            <a:prstGeom prst="line">
              <a:avLst/>
            </a:prstGeom>
            <a:ln w="9525">
              <a:prstDash val="dash"/>
              <a:headEnd/>
              <a:tailEnd/>
            </a:ln>
          </p:spPr>
          <p:style>
            <a:lnRef idx="1">
              <a:schemeClr val="dk1"/>
            </a:lnRef>
            <a:fillRef idx="0">
              <a:schemeClr val="dk1"/>
            </a:fillRef>
            <a:effectRef idx="0">
              <a:schemeClr val="dk1"/>
            </a:effectRef>
            <a:fontRef idx="minor">
              <a:schemeClr val="tx1"/>
            </a:fontRef>
          </p:style>
        </p:cxnSp>
      </p:grpSp>
    </p:spTree>
  </p:cSld>
  <p:clrMapOvr>
    <a:masterClrMapping/>
  </p:clrMapOvr>
  <p:transition>
    <p:fade thruBlk="1"/>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5554" name="Picture 2"/>
          <p:cNvPicPr>
            <a:picLocks noChangeAspect="1" noChangeArrowheads="1"/>
          </p:cNvPicPr>
          <p:nvPr/>
        </p:nvPicPr>
        <p:blipFill>
          <a:blip r:embed="rId2" cstate="screen"/>
          <a:srcRect/>
          <a:stretch>
            <a:fillRect/>
          </a:stretch>
        </p:blipFill>
        <p:spPr bwMode="auto">
          <a:xfrm>
            <a:off x="827584" y="195486"/>
            <a:ext cx="7434982" cy="4680520"/>
          </a:xfrm>
          <a:prstGeom prst="rect">
            <a:avLst/>
          </a:prstGeom>
          <a:noFill/>
          <a:ln w="9525">
            <a:noFill/>
            <a:miter lim="800000"/>
            <a:headEnd/>
            <a:tailEnd/>
          </a:ln>
          <a:effectLst>
            <a:outerShdw blurRad="76200" dist="101600" dir="8100000" algn="tr" rotWithShape="0">
              <a:schemeClr val="bg1">
                <a:lumMod val="85000"/>
                <a:alpha val="66000"/>
              </a:schemeClr>
            </a:outerShdw>
          </a:effectLst>
        </p:spPr>
      </p:pic>
      <p:sp>
        <p:nvSpPr>
          <p:cNvPr id="6" name="5 Llamada rectangular redondeada"/>
          <p:cNvSpPr/>
          <p:nvPr/>
        </p:nvSpPr>
        <p:spPr>
          <a:xfrm>
            <a:off x="1475656" y="2787774"/>
            <a:ext cx="2376264" cy="1296144"/>
          </a:xfrm>
          <a:prstGeom prst="wedgeRoundRectCallout">
            <a:avLst>
              <a:gd name="adj1" fmla="val -42822"/>
              <a:gd name="adj2" fmla="val -99486"/>
              <a:gd name="adj3" fmla="val 16667"/>
            </a:avLst>
          </a:prstGeom>
          <a:solidFill>
            <a:schemeClr val="accent2">
              <a:alpha val="28000"/>
            </a:schemeClr>
          </a:solidFill>
          <a:ln w="22225">
            <a:solidFill>
              <a:schemeClr val="bg1"/>
            </a:solidFill>
          </a:ln>
          <a:effectLst>
            <a:outerShdw blurRad="88900" dist="88900" dir="8100000" algn="tr" rotWithShape="0">
              <a:schemeClr val="bg1">
                <a:lumMod val="85000"/>
                <a:alpha val="9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a:effectLst>
                  <a:outerShdw blurRad="38100" dist="38100" dir="2700000" algn="tl">
                    <a:srgbClr val="000000">
                      <a:alpha val="43137"/>
                    </a:srgbClr>
                  </a:outerShdw>
                </a:effectLst>
              </a:rPr>
              <a:t>BASE 100 EN 2002</a:t>
            </a:r>
          </a:p>
          <a:p>
            <a:pPr algn="ctr"/>
            <a:endParaRPr lang="es-ES" sz="1600" b="1" dirty="0">
              <a:effectLst>
                <a:outerShdw blurRad="38100" dist="38100" dir="2700000" algn="tl">
                  <a:srgbClr val="000000">
                    <a:alpha val="43137"/>
                  </a:srgbClr>
                </a:outerShdw>
              </a:effectLst>
            </a:endParaRPr>
          </a:p>
          <a:p>
            <a:pPr algn="ctr"/>
            <a:r>
              <a:rPr lang="es-ES" sz="1600" b="1" dirty="0">
                <a:effectLst>
                  <a:outerShdw blurRad="38100" dist="38100" dir="2700000" algn="tl">
                    <a:srgbClr val="000000">
                      <a:alpha val="43137"/>
                    </a:srgbClr>
                  </a:outerShdw>
                </a:effectLst>
              </a:rPr>
              <a:t>25.655  ESPAÑA</a:t>
            </a:r>
          </a:p>
          <a:p>
            <a:pPr algn="ctr"/>
            <a:r>
              <a:rPr lang="es-ES" sz="1600" b="1" dirty="0">
                <a:effectLst>
                  <a:outerShdw blurRad="38100" dist="38100" dir="2700000" algn="tl">
                    <a:srgbClr val="000000">
                      <a:alpha val="43137"/>
                    </a:srgbClr>
                  </a:outerShdw>
                </a:effectLst>
              </a:rPr>
              <a:t>188.019 RESTO WE</a:t>
            </a:r>
          </a:p>
        </p:txBody>
      </p:sp>
      <p:sp>
        <p:nvSpPr>
          <p:cNvPr id="7" name="6 Rectángulo"/>
          <p:cNvSpPr/>
          <p:nvPr/>
        </p:nvSpPr>
        <p:spPr>
          <a:xfrm>
            <a:off x="4296431" y="1203603"/>
            <a:ext cx="923651" cy="307777"/>
          </a:xfrm>
          <a:prstGeom prst="rect">
            <a:avLst/>
          </a:prstGeom>
          <a:noFill/>
        </p:spPr>
        <p:txBody>
          <a:bodyPr wrap="none" lIns="91440" tIns="45720" rIns="91440" bIns="45720">
            <a:spAutoFit/>
          </a:bodyPr>
          <a:lstStyle/>
          <a:p>
            <a:pPr algn="ctr"/>
            <a:r>
              <a:rPr lang="es-ES" sz="1400" b="1" dirty="0">
                <a:ln w="1905"/>
                <a:solidFill>
                  <a:srgbClr val="00B050"/>
                </a:solidFill>
                <a:effectLst>
                  <a:outerShdw blurRad="38100" dist="38100" dir="2700000" algn="tl">
                    <a:srgbClr val="000000">
                      <a:alpha val="43137"/>
                    </a:srgbClr>
                  </a:outerShdw>
                </a:effectLst>
              </a:rPr>
              <a:t>242.564</a:t>
            </a:r>
          </a:p>
        </p:txBody>
      </p:sp>
      <p:sp>
        <p:nvSpPr>
          <p:cNvPr id="8" name="7 Rectángulo"/>
          <p:cNvSpPr/>
          <p:nvPr/>
        </p:nvSpPr>
        <p:spPr>
          <a:xfrm>
            <a:off x="2627738" y="987579"/>
            <a:ext cx="1728238" cy="276999"/>
          </a:xfrm>
          <a:prstGeom prst="rect">
            <a:avLst/>
          </a:prstGeom>
          <a:noFill/>
        </p:spPr>
        <p:txBody>
          <a:bodyPr wrap="square" lIns="91440" tIns="45720" rIns="91440" bIns="45720">
            <a:spAutoFit/>
          </a:bodyPr>
          <a:lstStyle/>
          <a:p>
            <a:pPr algn="ctr"/>
            <a:r>
              <a:rPr lang="es-ES" sz="1200" b="1" dirty="0">
                <a:ln w="10541" cmpd="sng">
                  <a:solidFill>
                    <a:schemeClr val="accent1">
                      <a:shade val="88000"/>
                      <a:satMod val="110000"/>
                    </a:schemeClr>
                  </a:solidFill>
                  <a:prstDash val="solid"/>
                </a:ln>
                <a:solidFill>
                  <a:srgbClr val="7030A0"/>
                </a:solidFill>
              </a:rPr>
              <a:t>35.731</a:t>
            </a:r>
          </a:p>
        </p:txBody>
      </p:sp>
    </p:spTree>
  </p:cSld>
  <p:clrMapOvr>
    <a:masterClrMapping/>
  </p:clrMapOvr>
  <p:transition>
    <p:fade thruBlk="1"/>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8626" name="Picture 2"/>
          <p:cNvPicPr>
            <a:picLocks noChangeAspect="1" noChangeArrowheads="1"/>
          </p:cNvPicPr>
          <p:nvPr/>
        </p:nvPicPr>
        <p:blipFill>
          <a:blip r:embed="rId2" cstate="screen"/>
          <a:srcRect/>
          <a:stretch>
            <a:fillRect/>
          </a:stretch>
        </p:blipFill>
        <p:spPr bwMode="auto">
          <a:xfrm>
            <a:off x="864096" y="2499742"/>
            <a:ext cx="8028384" cy="2348439"/>
          </a:xfrm>
          <a:prstGeom prst="rect">
            <a:avLst/>
          </a:prstGeom>
          <a:ln>
            <a:noFill/>
          </a:ln>
          <a:effectLst>
            <a:outerShdw blurRad="292100" dist="139700" dir="2700000" algn="tl" rotWithShape="0">
              <a:srgbClr val="333333">
                <a:alpha val="65000"/>
              </a:srgbClr>
            </a:outerShdw>
          </a:effectLst>
        </p:spPr>
      </p:pic>
      <p:sp>
        <p:nvSpPr>
          <p:cNvPr id="5" name="4 Elipse"/>
          <p:cNvSpPr/>
          <p:nvPr/>
        </p:nvSpPr>
        <p:spPr>
          <a:xfrm>
            <a:off x="8100392" y="2759948"/>
            <a:ext cx="936104" cy="2088232"/>
          </a:xfrm>
          <a:prstGeom prst="ellipse">
            <a:avLst/>
          </a:prstGeom>
          <a:noFill/>
          <a:ln w="28575"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538627" name="Picture 3"/>
          <p:cNvPicPr>
            <a:picLocks noChangeAspect="1" noChangeArrowheads="1"/>
          </p:cNvPicPr>
          <p:nvPr/>
        </p:nvPicPr>
        <p:blipFill>
          <a:blip r:embed="rId3" cstate="screen"/>
          <a:srcRect/>
          <a:stretch>
            <a:fillRect/>
          </a:stretch>
        </p:blipFill>
        <p:spPr bwMode="auto">
          <a:xfrm>
            <a:off x="899592" y="843558"/>
            <a:ext cx="7992888" cy="2499742"/>
          </a:xfrm>
          <a:prstGeom prst="rect">
            <a:avLst/>
          </a:prstGeom>
          <a:noFill/>
          <a:ln w="9525">
            <a:noFill/>
            <a:miter lim="800000"/>
            <a:headEnd/>
            <a:tailEnd/>
          </a:ln>
        </p:spPr>
      </p:pic>
      <p:sp>
        <p:nvSpPr>
          <p:cNvPr id="7" name="6 Rectángulo"/>
          <p:cNvSpPr/>
          <p:nvPr/>
        </p:nvSpPr>
        <p:spPr>
          <a:xfrm>
            <a:off x="6199609" y="3003798"/>
            <a:ext cx="2448272" cy="360040"/>
          </a:xfrm>
          <a:prstGeom prst="rect">
            <a:avLst/>
          </a:prstGeom>
          <a:noFill/>
          <a:ln w="28575"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2000" fill="hold"/>
                                        <p:tgtEl>
                                          <p:spTgt spid="7"/>
                                        </p:tgtEl>
                                        <p:attrNameLst>
                                          <p:attrName>ppt_w</p:attrName>
                                        </p:attrNameLst>
                                      </p:cBhvr>
                                      <p:tavLst>
                                        <p:tav tm="0">
                                          <p:val>
                                            <p:fltVal val="0"/>
                                          </p:val>
                                        </p:tav>
                                        <p:tav tm="100000">
                                          <p:val>
                                            <p:strVal val="#ppt_w"/>
                                          </p:val>
                                        </p:tav>
                                      </p:tavLst>
                                    </p:anim>
                                    <p:anim calcmode="lin" valueType="num">
                                      <p:cBhvr>
                                        <p:cTn id="8" dur="20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64" presetClass="path" presetSubtype="0" accel="50000" decel="50000" fill="hold" nodeType="clickEffect">
                                  <p:stCondLst>
                                    <p:cond delay="0"/>
                                  </p:stCondLst>
                                  <p:childTnLst>
                                    <p:animMotion origin="layout" path="M 0.00399 0.14568 L 0.00399 -0.21481 " pathEditMode="relative" rAng="0" ptsTypes="AA">
                                      <p:cBhvr>
                                        <p:cTn id="12" dur="2000" fill="hold"/>
                                        <p:tgtEl>
                                          <p:spTgt spid="538627"/>
                                        </p:tgtEl>
                                        <p:attrNameLst>
                                          <p:attrName>ppt_x</p:attrName>
                                          <p:attrName>ppt_y</p:attrName>
                                        </p:attrNameLst>
                                      </p:cBhvr>
                                      <p:rCtr x="0" y="-180"/>
                                    </p:animMotion>
                                  </p:childTnLst>
                                </p:cTn>
                              </p:par>
                              <p:par>
                                <p:cTn id="13" presetID="2" presetClass="exit" presetSubtype="4" fill="hold" grpId="1" nodeType="withEffect">
                                  <p:stCondLst>
                                    <p:cond delay="0"/>
                                  </p:stCondLst>
                                  <p:childTnLst>
                                    <p:anim calcmode="lin" valueType="num">
                                      <p:cBhvr additive="base">
                                        <p:cTn id="14" dur="500"/>
                                        <p:tgtEl>
                                          <p:spTgt spid="7"/>
                                        </p:tgtEl>
                                        <p:attrNameLst>
                                          <p:attrName>ppt_x</p:attrName>
                                        </p:attrNameLst>
                                      </p:cBhvr>
                                      <p:tavLst>
                                        <p:tav tm="0">
                                          <p:val>
                                            <p:strVal val="ppt_x"/>
                                          </p:val>
                                        </p:tav>
                                        <p:tav tm="100000">
                                          <p:val>
                                            <p:strVal val="ppt_x"/>
                                          </p:val>
                                        </p:tav>
                                      </p:tavLst>
                                    </p:anim>
                                    <p:anim calcmode="lin" valueType="num">
                                      <p:cBhvr additive="base">
                                        <p:cTn id="15" dur="500"/>
                                        <p:tgtEl>
                                          <p:spTgt spid="7"/>
                                        </p:tgtEl>
                                        <p:attrNameLst>
                                          <p:attrName>ppt_y</p:attrName>
                                        </p:attrNameLst>
                                      </p:cBhvr>
                                      <p:tavLst>
                                        <p:tav tm="0">
                                          <p:val>
                                            <p:strVal val="ppt_y"/>
                                          </p:val>
                                        </p:tav>
                                        <p:tav tm="100000">
                                          <p:val>
                                            <p:strVal val="1+ppt_h/2"/>
                                          </p:val>
                                        </p:tav>
                                      </p:tavLst>
                                    </p:anim>
                                    <p:set>
                                      <p:cBhvr>
                                        <p:cTn id="16" dur="1" fill="hold">
                                          <p:stCondLst>
                                            <p:cond delay="499"/>
                                          </p:stCondLst>
                                        </p:cTn>
                                        <p:tgtEl>
                                          <p:spTgt spid="7"/>
                                        </p:tgtEl>
                                        <p:attrNameLst>
                                          <p:attrName>style.visibility</p:attrName>
                                        </p:attrNameLst>
                                      </p:cBhvr>
                                      <p:to>
                                        <p:strVal val="hidden"/>
                                      </p:to>
                                    </p:set>
                                  </p:childTnLst>
                                </p:cTn>
                              </p:par>
                            </p:childTnLst>
                          </p:cTn>
                        </p:par>
                        <p:par>
                          <p:cTn id="17" fill="hold">
                            <p:stCondLst>
                              <p:cond delay="2000"/>
                            </p:stCondLst>
                            <p:childTnLst>
                              <p:par>
                                <p:cTn id="18" presetID="9" presetClass="entr" presetSubtype="0" fill="hold" nodeType="afterEffect">
                                  <p:stCondLst>
                                    <p:cond delay="0"/>
                                  </p:stCondLst>
                                  <p:childTnLst>
                                    <p:set>
                                      <p:cBhvr>
                                        <p:cTn id="19" dur="1" fill="hold">
                                          <p:stCondLst>
                                            <p:cond delay="0"/>
                                          </p:stCondLst>
                                        </p:cTn>
                                        <p:tgtEl>
                                          <p:spTgt spid="538626"/>
                                        </p:tgtEl>
                                        <p:attrNameLst>
                                          <p:attrName>style.visibility</p:attrName>
                                        </p:attrNameLst>
                                      </p:cBhvr>
                                      <p:to>
                                        <p:strVal val="visible"/>
                                      </p:to>
                                    </p:set>
                                    <p:animEffect transition="in" filter="dissolve">
                                      <p:cBhvr>
                                        <p:cTn id="20" dur="1000"/>
                                        <p:tgtEl>
                                          <p:spTgt spid="538626"/>
                                        </p:tgtEl>
                                      </p:cBhvr>
                                    </p:animEffect>
                                  </p:childTnLst>
                                </p:cTn>
                              </p:par>
                            </p:childTnLst>
                          </p:cTn>
                        </p:par>
                        <p:par>
                          <p:cTn id="21" fill="hold">
                            <p:stCondLst>
                              <p:cond delay="3000"/>
                            </p:stCondLst>
                            <p:childTnLst>
                              <p:par>
                                <p:cTn id="22" presetID="51" presetClass="entr" presetSubtype="0" fill="hold" grpId="0" nodeType="afterEffect">
                                  <p:stCondLst>
                                    <p:cond delay="200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770" decel="100000"/>
                                        <p:tgtEl>
                                          <p:spTgt spid="5"/>
                                        </p:tgtEl>
                                      </p:cBhvr>
                                    </p:animEffect>
                                    <p:animScale>
                                      <p:cBhvr>
                                        <p:cTn id="25" dur="770" decel="100000"/>
                                        <p:tgtEl>
                                          <p:spTgt spid="5"/>
                                        </p:tgtEl>
                                      </p:cBhvr>
                                      <p:from x="10000" y="10000"/>
                                      <p:to x="200000" y="450000"/>
                                    </p:animScale>
                                    <p:animScale>
                                      <p:cBhvr>
                                        <p:cTn id="26" dur="1230" accel="100000" fill="hold">
                                          <p:stCondLst>
                                            <p:cond delay="770"/>
                                          </p:stCondLst>
                                        </p:cTn>
                                        <p:tgtEl>
                                          <p:spTgt spid="5"/>
                                        </p:tgtEl>
                                      </p:cBhvr>
                                      <p:from x="200000" y="450000"/>
                                      <p:to x="100000" y="100000"/>
                                    </p:animScale>
                                    <p:set>
                                      <p:cBhvr>
                                        <p:cTn id="27" dur="770" fill="hold"/>
                                        <p:tgtEl>
                                          <p:spTgt spid="5"/>
                                        </p:tgtEl>
                                        <p:attrNameLst>
                                          <p:attrName>ppt_x</p:attrName>
                                        </p:attrNameLst>
                                      </p:cBhvr>
                                      <p:to>
                                        <p:strVal val="(0.5)"/>
                                      </p:to>
                                    </p:set>
                                    <p:anim from="(0.5)" to="(#ppt_x)" calcmode="lin" valueType="num">
                                      <p:cBhvr>
                                        <p:cTn id="28" dur="1230" accel="100000" fill="hold">
                                          <p:stCondLst>
                                            <p:cond delay="770"/>
                                          </p:stCondLst>
                                        </p:cTn>
                                        <p:tgtEl>
                                          <p:spTgt spid="5"/>
                                        </p:tgtEl>
                                        <p:attrNameLst>
                                          <p:attrName>ppt_x</p:attrName>
                                        </p:attrNameLst>
                                      </p:cBhvr>
                                    </p:anim>
                                    <p:set>
                                      <p:cBhvr>
                                        <p:cTn id="29" dur="770" fill="hold"/>
                                        <p:tgtEl>
                                          <p:spTgt spid="5"/>
                                        </p:tgtEl>
                                        <p:attrNameLst>
                                          <p:attrName>ppt_y</p:attrName>
                                        </p:attrNameLst>
                                      </p:cBhvr>
                                      <p:to>
                                        <p:strVal val="(#ppt_y+0.4)"/>
                                      </p:to>
                                    </p:set>
                                    <p:anim from="(#ppt_y+0.4)" to="(#ppt_y)" calcmode="lin" valueType="num">
                                      <p:cBhvr>
                                        <p:cTn id="30" dur="1230" accel="100000" fill="hold">
                                          <p:stCondLst>
                                            <p:cond delay="770"/>
                                          </p:stCondLst>
                                        </p:cTn>
                                        <p:tgtEl>
                                          <p:spTgt spid="5"/>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7" grpId="1"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ES" dirty="0"/>
              <a:t>Previsiones más recientes para 2016 y 2017</a:t>
            </a:r>
          </a:p>
        </p:txBody>
      </p:sp>
      <p:pic>
        <p:nvPicPr>
          <p:cNvPr id="633858" name="Picture 2"/>
          <p:cNvPicPr>
            <a:picLocks noChangeAspect="1" noChangeArrowheads="1"/>
          </p:cNvPicPr>
          <p:nvPr/>
        </p:nvPicPr>
        <p:blipFill>
          <a:blip r:embed="rId2" cstate="screen"/>
          <a:srcRect/>
          <a:stretch>
            <a:fillRect/>
          </a:stretch>
        </p:blipFill>
        <p:spPr bwMode="auto">
          <a:xfrm>
            <a:off x="1159837" y="1059583"/>
            <a:ext cx="7207231" cy="3312368"/>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fade thruBlk="1"/>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Title 1"/>
          <p:cNvSpPr txBox="1">
            <a:spLocks/>
          </p:cNvSpPr>
          <p:nvPr/>
        </p:nvSpPr>
        <p:spPr>
          <a:xfrm>
            <a:off x="612128" y="1141429"/>
            <a:ext cx="8351837" cy="702469"/>
          </a:xfrm>
          <a:prstGeom prst="rect">
            <a:avLst/>
          </a:prstGeom>
        </p:spPr>
        <p:txBody>
          <a:bodyPr lIns="91344" tIns="45672" rIns="91344" bIns="45672"/>
          <a:lstStyle>
            <a:lvl1pPr marL="407988" indent="-407988" algn="l" rtl="0" eaLnBrk="0" fontAlgn="base" hangingPunct="0">
              <a:spcBef>
                <a:spcPct val="0"/>
              </a:spcBef>
              <a:spcAft>
                <a:spcPct val="0"/>
              </a:spcAft>
              <a:defRPr sz="3400" b="1">
                <a:solidFill>
                  <a:srgbClr val="0F5494"/>
                </a:solidFill>
                <a:latin typeface="+mj-lt"/>
                <a:ea typeface="+mj-ea"/>
                <a:cs typeface="+mj-cs"/>
              </a:defRPr>
            </a:lvl1pPr>
            <a:lvl2pPr marL="407988" indent="-407988" algn="l" rtl="0" eaLnBrk="0" fontAlgn="base" hangingPunct="0">
              <a:spcBef>
                <a:spcPct val="0"/>
              </a:spcBef>
              <a:spcAft>
                <a:spcPct val="0"/>
              </a:spcAft>
              <a:defRPr sz="3400" b="1">
                <a:solidFill>
                  <a:srgbClr val="0F5494"/>
                </a:solidFill>
                <a:latin typeface="Verdana" pitchFamily="34" charset="0"/>
              </a:defRPr>
            </a:lvl2pPr>
            <a:lvl3pPr marL="407988" indent="-407988" algn="l" rtl="0" eaLnBrk="0" fontAlgn="base" hangingPunct="0">
              <a:spcBef>
                <a:spcPct val="0"/>
              </a:spcBef>
              <a:spcAft>
                <a:spcPct val="0"/>
              </a:spcAft>
              <a:defRPr sz="3400" b="1">
                <a:solidFill>
                  <a:srgbClr val="0F5494"/>
                </a:solidFill>
                <a:latin typeface="Verdana" pitchFamily="34" charset="0"/>
              </a:defRPr>
            </a:lvl3pPr>
            <a:lvl4pPr marL="407988" indent="-407988" algn="l" rtl="0" eaLnBrk="0" fontAlgn="base" hangingPunct="0">
              <a:spcBef>
                <a:spcPct val="0"/>
              </a:spcBef>
              <a:spcAft>
                <a:spcPct val="0"/>
              </a:spcAft>
              <a:defRPr sz="3400" b="1">
                <a:solidFill>
                  <a:srgbClr val="0F5494"/>
                </a:solidFill>
                <a:latin typeface="Verdana" pitchFamily="34" charset="0"/>
              </a:defRPr>
            </a:lvl4pPr>
            <a:lvl5pPr marL="407988" indent="-407988" algn="l" rtl="0" eaLnBrk="0" fontAlgn="base" hangingPunct="0">
              <a:spcBef>
                <a:spcPct val="0"/>
              </a:spcBef>
              <a:spcAft>
                <a:spcPct val="0"/>
              </a:spcAft>
              <a:defRPr sz="3400" b="1">
                <a:solidFill>
                  <a:srgbClr val="0F5494"/>
                </a:solidFill>
                <a:latin typeface="Verdana" pitchFamily="34" charset="0"/>
              </a:defRPr>
            </a:lvl5pPr>
            <a:lvl6pPr marL="930783" algn="l" rtl="0" eaLnBrk="1" fontAlgn="base" hangingPunct="1">
              <a:spcBef>
                <a:spcPct val="0"/>
              </a:spcBef>
              <a:spcAft>
                <a:spcPct val="0"/>
              </a:spcAft>
              <a:defRPr sz="3400" b="1">
                <a:solidFill>
                  <a:srgbClr val="0F5494"/>
                </a:solidFill>
                <a:latin typeface="Verdana" pitchFamily="34" charset="0"/>
              </a:defRPr>
            </a:lvl6pPr>
            <a:lvl7pPr marL="1452311" algn="l" rtl="0" eaLnBrk="1" fontAlgn="base" hangingPunct="1">
              <a:spcBef>
                <a:spcPct val="0"/>
              </a:spcBef>
              <a:spcAft>
                <a:spcPct val="0"/>
              </a:spcAft>
              <a:defRPr sz="3400" b="1">
                <a:solidFill>
                  <a:srgbClr val="0F5494"/>
                </a:solidFill>
                <a:latin typeface="Verdana" pitchFamily="34" charset="0"/>
              </a:defRPr>
            </a:lvl7pPr>
            <a:lvl8pPr marL="1973839" algn="l" rtl="0" eaLnBrk="1" fontAlgn="base" hangingPunct="1">
              <a:spcBef>
                <a:spcPct val="0"/>
              </a:spcBef>
              <a:spcAft>
                <a:spcPct val="0"/>
              </a:spcAft>
              <a:defRPr sz="3400" b="1">
                <a:solidFill>
                  <a:srgbClr val="0F5494"/>
                </a:solidFill>
                <a:latin typeface="Verdana" pitchFamily="34" charset="0"/>
              </a:defRPr>
            </a:lvl8pPr>
            <a:lvl9pPr marL="2495367" algn="l" rtl="0" eaLnBrk="1" fontAlgn="base" hangingPunct="1">
              <a:spcBef>
                <a:spcPct val="0"/>
              </a:spcBef>
              <a:spcAft>
                <a:spcPct val="0"/>
              </a:spcAft>
              <a:defRPr sz="3400" b="1">
                <a:solidFill>
                  <a:srgbClr val="0F5494"/>
                </a:solidFill>
                <a:latin typeface="Verdana" pitchFamily="34" charset="0"/>
              </a:defRPr>
            </a:lvl9pPr>
          </a:lstStyle>
          <a:p>
            <a:pPr>
              <a:defRPr/>
            </a:pPr>
            <a:endParaRPr lang="en-GB" altLang="en-US" sz="2400" dirty="0">
              <a:ea typeface="MS PGothic" pitchFamily="34" charset="-128"/>
            </a:endParaRPr>
          </a:p>
        </p:txBody>
      </p:sp>
      <p:grpSp>
        <p:nvGrpSpPr>
          <p:cNvPr id="2" name="Group 174"/>
          <p:cNvGrpSpPr/>
          <p:nvPr/>
        </p:nvGrpSpPr>
        <p:grpSpPr>
          <a:xfrm>
            <a:off x="4630611" y="1202705"/>
            <a:ext cx="4405885" cy="3925708"/>
            <a:chOff x="522164" y="208592"/>
            <a:chExt cx="8064896" cy="5948303"/>
          </a:xfrm>
          <a:solidFill>
            <a:schemeClr val="bg1">
              <a:lumMod val="50000"/>
            </a:schemeClr>
          </a:solidFill>
        </p:grpSpPr>
        <p:sp>
          <p:nvSpPr>
            <p:cNvPr id="176" name="Freeform 175"/>
            <p:cNvSpPr>
              <a:spLocks/>
            </p:cNvSpPr>
            <p:nvPr/>
          </p:nvSpPr>
          <p:spPr bwMode="auto">
            <a:xfrm>
              <a:off x="522164" y="4344566"/>
              <a:ext cx="938045" cy="818105"/>
            </a:xfrm>
            <a:custGeom>
              <a:avLst/>
              <a:gdLst>
                <a:gd name="T0" fmla="*/ 165 w 344"/>
                <a:gd name="T1" fmla="*/ 0 h 492"/>
                <a:gd name="T2" fmla="*/ 180 w 344"/>
                <a:gd name="T3" fmla="*/ 25 h 492"/>
                <a:gd name="T4" fmla="*/ 195 w 344"/>
                <a:gd name="T5" fmla="*/ 25 h 492"/>
                <a:gd name="T6" fmla="*/ 238 w 344"/>
                <a:gd name="T7" fmla="*/ 31 h 492"/>
                <a:gd name="T8" fmla="*/ 258 w 344"/>
                <a:gd name="T9" fmla="*/ 37 h 492"/>
                <a:gd name="T10" fmla="*/ 276 w 344"/>
                <a:gd name="T11" fmla="*/ 60 h 492"/>
                <a:gd name="T12" fmla="*/ 281 w 344"/>
                <a:gd name="T13" fmla="*/ 68 h 492"/>
                <a:gd name="T14" fmla="*/ 231 w 344"/>
                <a:gd name="T15" fmla="*/ 85 h 492"/>
                <a:gd name="T16" fmla="*/ 215 w 344"/>
                <a:gd name="T17" fmla="*/ 112 h 492"/>
                <a:gd name="T18" fmla="*/ 201 w 344"/>
                <a:gd name="T19" fmla="*/ 136 h 492"/>
                <a:gd name="T20" fmla="*/ 191 w 344"/>
                <a:gd name="T21" fmla="*/ 156 h 492"/>
                <a:gd name="T22" fmla="*/ 167 w 344"/>
                <a:gd name="T23" fmla="*/ 151 h 492"/>
                <a:gd name="T24" fmla="*/ 163 w 344"/>
                <a:gd name="T25" fmla="*/ 171 h 492"/>
                <a:gd name="T26" fmla="*/ 165 w 344"/>
                <a:gd name="T27" fmla="*/ 191 h 492"/>
                <a:gd name="T28" fmla="*/ 144 w 344"/>
                <a:gd name="T29" fmla="*/ 211 h 492"/>
                <a:gd name="T30" fmla="*/ 140 w 344"/>
                <a:gd name="T31" fmla="*/ 236 h 492"/>
                <a:gd name="T32" fmla="*/ 144 w 344"/>
                <a:gd name="T33" fmla="*/ 253 h 492"/>
                <a:gd name="T34" fmla="*/ 108 w 344"/>
                <a:gd name="T35" fmla="*/ 265 h 492"/>
                <a:gd name="T36" fmla="*/ 107 w 344"/>
                <a:gd name="T37" fmla="*/ 289 h 492"/>
                <a:gd name="T38" fmla="*/ 56 w 344"/>
                <a:gd name="T39" fmla="*/ 292 h 492"/>
                <a:gd name="T40" fmla="*/ 18 w 344"/>
                <a:gd name="T41" fmla="*/ 270 h 492"/>
                <a:gd name="T42" fmla="*/ 0 w 344"/>
                <a:gd name="T43" fmla="*/ 264 h 492"/>
                <a:gd name="T44" fmla="*/ 20 w 344"/>
                <a:gd name="T45" fmla="*/ 241 h 492"/>
                <a:gd name="T46" fmla="*/ 45 w 344"/>
                <a:gd name="T47" fmla="*/ 211 h 492"/>
                <a:gd name="T48" fmla="*/ 41 w 344"/>
                <a:gd name="T49" fmla="*/ 193 h 492"/>
                <a:gd name="T50" fmla="*/ 29 w 344"/>
                <a:gd name="T51" fmla="*/ 180 h 492"/>
                <a:gd name="T52" fmla="*/ 49 w 344"/>
                <a:gd name="T53" fmla="*/ 169 h 492"/>
                <a:gd name="T54" fmla="*/ 20 w 344"/>
                <a:gd name="T55" fmla="*/ 171 h 492"/>
                <a:gd name="T56" fmla="*/ 29 w 344"/>
                <a:gd name="T57" fmla="*/ 151 h 492"/>
                <a:gd name="T58" fmla="*/ 39 w 344"/>
                <a:gd name="T59" fmla="*/ 134 h 492"/>
                <a:gd name="T60" fmla="*/ 49 w 344"/>
                <a:gd name="T61" fmla="*/ 125 h 492"/>
                <a:gd name="T62" fmla="*/ 77 w 344"/>
                <a:gd name="T63" fmla="*/ 112 h 492"/>
                <a:gd name="T64" fmla="*/ 114 w 344"/>
                <a:gd name="T65" fmla="*/ 76 h 492"/>
                <a:gd name="T66" fmla="*/ 127 w 344"/>
                <a:gd name="T67" fmla="*/ 53 h 492"/>
                <a:gd name="T68" fmla="*/ 136 w 344"/>
                <a:gd name="T69" fmla="*/ 25 h 49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44"/>
                <a:gd name="T106" fmla="*/ 0 h 492"/>
                <a:gd name="T107" fmla="*/ 344 w 344"/>
                <a:gd name="T108" fmla="*/ 492 h 49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44" h="492">
                  <a:moveTo>
                    <a:pt x="174" y="4"/>
                  </a:moveTo>
                  <a:lnTo>
                    <a:pt x="199" y="0"/>
                  </a:lnTo>
                  <a:lnTo>
                    <a:pt x="215" y="20"/>
                  </a:lnTo>
                  <a:lnTo>
                    <a:pt x="218" y="43"/>
                  </a:lnTo>
                  <a:lnTo>
                    <a:pt x="224" y="47"/>
                  </a:lnTo>
                  <a:lnTo>
                    <a:pt x="236" y="43"/>
                  </a:lnTo>
                  <a:lnTo>
                    <a:pt x="277" y="59"/>
                  </a:lnTo>
                  <a:lnTo>
                    <a:pt x="288" y="52"/>
                  </a:lnTo>
                  <a:lnTo>
                    <a:pt x="304" y="50"/>
                  </a:lnTo>
                  <a:lnTo>
                    <a:pt x="313" y="63"/>
                  </a:lnTo>
                  <a:lnTo>
                    <a:pt x="322" y="86"/>
                  </a:lnTo>
                  <a:lnTo>
                    <a:pt x="333" y="100"/>
                  </a:lnTo>
                  <a:lnTo>
                    <a:pt x="343" y="109"/>
                  </a:lnTo>
                  <a:lnTo>
                    <a:pt x="340" y="115"/>
                  </a:lnTo>
                  <a:lnTo>
                    <a:pt x="311" y="125"/>
                  </a:lnTo>
                  <a:lnTo>
                    <a:pt x="279" y="143"/>
                  </a:lnTo>
                  <a:lnTo>
                    <a:pt x="279" y="172"/>
                  </a:lnTo>
                  <a:lnTo>
                    <a:pt x="261" y="188"/>
                  </a:lnTo>
                  <a:lnTo>
                    <a:pt x="245" y="202"/>
                  </a:lnTo>
                  <a:lnTo>
                    <a:pt x="243" y="229"/>
                  </a:lnTo>
                  <a:lnTo>
                    <a:pt x="243" y="250"/>
                  </a:lnTo>
                  <a:lnTo>
                    <a:pt x="231" y="263"/>
                  </a:lnTo>
                  <a:lnTo>
                    <a:pt x="220" y="250"/>
                  </a:lnTo>
                  <a:lnTo>
                    <a:pt x="202" y="254"/>
                  </a:lnTo>
                  <a:lnTo>
                    <a:pt x="199" y="263"/>
                  </a:lnTo>
                  <a:lnTo>
                    <a:pt x="197" y="288"/>
                  </a:lnTo>
                  <a:lnTo>
                    <a:pt x="204" y="297"/>
                  </a:lnTo>
                  <a:lnTo>
                    <a:pt x="199" y="322"/>
                  </a:lnTo>
                  <a:lnTo>
                    <a:pt x="188" y="334"/>
                  </a:lnTo>
                  <a:lnTo>
                    <a:pt x="174" y="354"/>
                  </a:lnTo>
                  <a:lnTo>
                    <a:pt x="168" y="370"/>
                  </a:lnTo>
                  <a:lnTo>
                    <a:pt x="170" y="397"/>
                  </a:lnTo>
                  <a:lnTo>
                    <a:pt x="183" y="415"/>
                  </a:lnTo>
                  <a:lnTo>
                    <a:pt x="174" y="425"/>
                  </a:lnTo>
                  <a:lnTo>
                    <a:pt x="143" y="436"/>
                  </a:lnTo>
                  <a:lnTo>
                    <a:pt x="131" y="447"/>
                  </a:lnTo>
                  <a:lnTo>
                    <a:pt x="129" y="461"/>
                  </a:lnTo>
                  <a:lnTo>
                    <a:pt x="129" y="486"/>
                  </a:lnTo>
                  <a:lnTo>
                    <a:pt x="93" y="486"/>
                  </a:lnTo>
                  <a:lnTo>
                    <a:pt x="68" y="491"/>
                  </a:lnTo>
                  <a:lnTo>
                    <a:pt x="38" y="456"/>
                  </a:lnTo>
                  <a:lnTo>
                    <a:pt x="22" y="456"/>
                  </a:lnTo>
                  <a:lnTo>
                    <a:pt x="9" y="456"/>
                  </a:lnTo>
                  <a:lnTo>
                    <a:pt x="0" y="445"/>
                  </a:lnTo>
                  <a:lnTo>
                    <a:pt x="9" y="431"/>
                  </a:lnTo>
                  <a:lnTo>
                    <a:pt x="24" y="406"/>
                  </a:lnTo>
                  <a:lnTo>
                    <a:pt x="34" y="381"/>
                  </a:lnTo>
                  <a:lnTo>
                    <a:pt x="54" y="354"/>
                  </a:lnTo>
                  <a:lnTo>
                    <a:pt x="59" y="336"/>
                  </a:lnTo>
                  <a:lnTo>
                    <a:pt x="49" y="325"/>
                  </a:lnTo>
                  <a:lnTo>
                    <a:pt x="38" y="311"/>
                  </a:lnTo>
                  <a:lnTo>
                    <a:pt x="34" y="304"/>
                  </a:lnTo>
                  <a:lnTo>
                    <a:pt x="49" y="300"/>
                  </a:lnTo>
                  <a:lnTo>
                    <a:pt x="59" y="284"/>
                  </a:lnTo>
                  <a:lnTo>
                    <a:pt x="43" y="279"/>
                  </a:lnTo>
                  <a:lnTo>
                    <a:pt x="24" y="288"/>
                  </a:lnTo>
                  <a:lnTo>
                    <a:pt x="24" y="265"/>
                  </a:lnTo>
                  <a:lnTo>
                    <a:pt x="34" y="254"/>
                  </a:lnTo>
                  <a:lnTo>
                    <a:pt x="43" y="240"/>
                  </a:lnTo>
                  <a:lnTo>
                    <a:pt x="47" y="225"/>
                  </a:lnTo>
                  <a:lnTo>
                    <a:pt x="49" y="213"/>
                  </a:lnTo>
                  <a:lnTo>
                    <a:pt x="59" y="209"/>
                  </a:lnTo>
                  <a:lnTo>
                    <a:pt x="70" y="218"/>
                  </a:lnTo>
                  <a:lnTo>
                    <a:pt x="93" y="188"/>
                  </a:lnTo>
                  <a:lnTo>
                    <a:pt x="104" y="168"/>
                  </a:lnTo>
                  <a:lnTo>
                    <a:pt x="138" y="129"/>
                  </a:lnTo>
                  <a:lnTo>
                    <a:pt x="138" y="113"/>
                  </a:lnTo>
                  <a:lnTo>
                    <a:pt x="154" y="88"/>
                  </a:lnTo>
                  <a:lnTo>
                    <a:pt x="159" y="59"/>
                  </a:lnTo>
                  <a:lnTo>
                    <a:pt x="165" y="43"/>
                  </a:lnTo>
                  <a:lnTo>
                    <a:pt x="174" y="4"/>
                  </a:lnTo>
                </a:path>
              </a:pathLst>
            </a:custGeom>
            <a:solidFill>
              <a:srgbClr val="C00000"/>
            </a:solidFill>
            <a:ln w="12700" cap="rnd">
              <a:solidFill>
                <a:schemeClr val="bg1"/>
              </a:solidFill>
              <a:round/>
              <a:headEnd/>
              <a:tailEnd/>
            </a:ln>
          </p:spPr>
          <p:txBody>
            <a:bodyPr/>
            <a:lstStyle/>
            <a:p>
              <a:pPr>
                <a:defRPr/>
              </a:pPr>
              <a:endParaRPr lang="en-GB" dirty="0"/>
            </a:p>
          </p:txBody>
        </p:sp>
        <p:sp>
          <p:nvSpPr>
            <p:cNvPr id="177" name="Freeform 176"/>
            <p:cNvSpPr>
              <a:spLocks/>
            </p:cNvSpPr>
            <p:nvPr/>
          </p:nvSpPr>
          <p:spPr bwMode="auto">
            <a:xfrm>
              <a:off x="876791" y="4090802"/>
              <a:ext cx="2479527" cy="1338889"/>
            </a:xfrm>
            <a:custGeom>
              <a:avLst/>
              <a:gdLst>
                <a:gd name="T0" fmla="*/ 32 w 911"/>
                <a:gd name="T1" fmla="*/ 86 h 805"/>
                <a:gd name="T2" fmla="*/ 58 w 911"/>
                <a:gd name="T3" fmla="*/ 52 h 805"/>
                <a:gd name="T4" fmla="*/ 51 w 911"/>
                <a:gd name="T5" fmla="*/ 39 h 805"/>
                <a:gd name="T6" fmla="*/ 42 w 911"/>
                <a:gd name="T7" fmla="*/ 27 h 805"/>
                <a:gd name="T8" fmla="*/ 82 w 911"/>
                <a:gd name="T9" fmla="*/ 12 h 805"/>
                <a:gd name="T10" fmla="*/ 111 w 911"/>
                <a:gd name="T11" fmla="*/ 7 h 805"/>
                <a:gd name="T12" fmla="*/ 144 w 911"/>
                <a:gd name="T13" fmla="*/ 4 h 805"/>
                <a:gd name="T14" fmla="*/ 206 w 911"/>
                <a:gd name="T15" fmla="*/ 37 h 805"/>
                <a:gd name="T16" fmla="*/ 247 w 911"/>
                <a:gd name="T17" fmla="*/ 39 h 805"/>
                <a:gd name="T18" fmla="*/ 366 w 911"/>
                <a:gd name="T19" fmla="*/ 80 h 805"/>
                <a:gd name="T20" fmla="*/ 418 w 911"/>
                <a:gd name="T21" fmla="*/ 87 h 805"/>
                <a:gd name="T22" fmla="*/ 453 w 911"/>
                <a:gd name="T23" fmla="*/ 108 h 805"/>
                <a:gd name="T24" fmla="*/ 486 w 911"/>
                <a:gd name="T25" fmla="*/ 111 h 805"/>
                <a:gd name="T26" fmla="*/ 486 w 911"/>
                <a:gd name="T27" fmla="*/ 123 h 805"/>
                <a:gd name="T28" fmla="*/ 543 w 911"/>
                <a:gd name="T29" fmla="*/ 161 h 805"/>
                <a:gd name="T30" fmla="*/ 586 w 911"/>
                <a:gd name="T31" fmla="*/ 175 h 805"/>
                <a:gd name="T32" fmla="*/ 654 w 911"/>
                <a:gd name="T33" fmla="*/ 188 h 805"/>
                <a:gd name="T34" fmla="*/ 668 w 911"/>
                <a:gd name="T35" fmla="*/ 206 h 805"/>
                <a:gd name="T36" fmla="*/ 694 w 911"/>
                <a:gd name="T37" fmla="*/ 214 h 805"/>
                <a:gd name="T38" fmla="*/ 722 w 911"/>
                <a:gd name="T39" fmla="*/ 214 h 805"/>
                <a:gd name="T40" fmla="*/ 740 w 911"/>
                <a:gd name="T41" fmla="*/ 214 h 805"/>
                <a:gd name="T42" fmla="*/ 746 w 911"/>
                <a:gd name="T43" fmla="*/ 237 h 805"/>
                <a:gd name="T44" fmla="*/ 681 w 911"/>
                <a:gd name="T45" fmla="*/ 272 h 805"/>
                <a:gd name="T46" fmla="*/ 589 w 911"/>
                <a:gd name="T47" fmla="*/ 286 h 805"/>
                <a:gd name="T48" fmla="*/ 565 w 911"/>
                <a:gd name="T49" fmla="*/ 304 h 805"/>
                <a:gd name="T50" fmla="*/ 539 w 911"/>
                <a:gd name="T51" fmla="*/ 310 h 805"/>
                <a:gd name="T52" fmla="*/ 511 w 911"/>
                <a:gd name="T53" fmla="*/ 332 h 805"/>
                <a:gd name="T54" fmla="*/ 479 w 911"/>
                <a:gd name="T55" fmla="*/ 348 h 805"/>
                <a:gd name="T56" fmla="*/ 491 w 911"/>
                <a:gd name="T57" fmla="*/ 374 h 805"/>
                <a:gd name="T58" fmla="*/ 494 w 911"/>
                <a:gd name="T59" fmla="*/ 394 h 805"/>
                <a:gd name="T60" fmla="*/ 478 w 911"/>
                <a:gd name="T61" fmla="*/ 402 h 805"/>
                <a:gd name="T62" fmla="*/ 429 w 911"/>
                <a:gd name="T63" fmla="*/ 432 h 805"/>
                <a:gd name="T64" fmla="*/ 412 w 911"/>
                <a:gd name="T65" fmla="*/ 444 h 805"/>
                <a:gd name="T66" fmla="*/ 383 w 911"/>
                <a:gd name="T67" fmla="*/ 451 h 805"/>
                <a:gd name="T68" fmla="*/ 349 w 911"/>
                <a:gd name="T69" fmla="*/ 457 h 805"/>
                <a:gd name="T70" fmla="*/ 333 w 911"/>
                <a:gd name="T71" fmla="*/ 472 h 805"/>
                <a:gd name="T72" fmla="*/ 306 w 911"/>
                <a:gd name="T73" fmla="*/ 476 h 805"/>
                <a:gd name="T74" fmla="*/ 252 w 911"/>
                <a:gd name="T75" fmla="*/ 472 h 805"/>
                <a:gd name="T76" fmla="*/ 166 w 911"/>
                <a:gd name="T77" fmla="*/ 451 h 805"/>
                <a:gd name="T78" fmla="*/ 127 w 911"/>
                <a:gd name="T79" fmla="*/ 464 h 805"/>
                <a:gd name="T80" fmla="*/ 87 w 911"/>
                <a:gd name="T81" fmla="*/ 474 h 805"/>
                <a:gd name="T82" fmla="*/ 42 w 911"/>
                <a:gd name="T83" fmla="*/ 450 h 805"/>
                <a:gd name="T84" fmla="*/ 25 w 911"/>
                <a:gd name="T85" fmla="*/ 392 h 805"/>
                <a:gd name="T86" fmla="*/ 0 w 911"/>
                <a:gd name="T87" fmla="*/ 372 h 805"/>
                <a:gd name="T88" fmla="*/ 10 w 911"/>
                <a:gd name="T89" fmla="*/ 350 h 805"/>
                <a:gd name="T90" fmla="*/ 45 w 911"/>
                <a:gd name="T91" fmla="*/ 337 h 805"/>
                <a:gd name="T92" fmla="*/ 29 w 911"/>
                <a:gd name="T93" fmla="*/ 310 h 805"/>
                <a:gd name="T94" fmla="*/ 62 w 911"/>
                <a:gd name="T95" fmla="*/ 281 h 805"/>
                <a:gd name="T96" fmla="*/ 53 w 911"/>
                <a:gd name="T97" fmla="*/ 259 h 805"/>
                <a:gd name="T98" fmla="*/ 65 w 911"/>
                <a:gd name="T99" fmla="*/ 239 h 805"/>
                <a:gd name="T100" fmla="*/ 82 w 911"/>
                <a:gd name="T101" fmla="*/ 247 h 805"/>
                <a:gd name="T102" fmla="*/ 95 w 911"/>
                <a:gd name="T103" fmla="*/ 209 h 805"/>
                <a:gd name="T104" fmla="*/ 123 w 911"/>
                <a:gd name="T105" fmla="*/ 182 h 805"/>
                <a:gd name="T106" fmla="*/ 149 w 911"/>
                <a:gd name="T107" fmla="*/ 163 h 805"/>
                <a:gd name="T108" fmla="*/ 178 w 911"/>
                <a:gd name="T109" fmla="*/ 155 h 805"/>
                <a:gd name="T110" fmla="*/ 147 w 911"/>
                <a:gd name="T111" fmla="*/ 123 h 805"/>
                <a:gd name="T112" fmla="*/ 119 w 911"/>
                <a:gd name="T113" fmla="*/ 125 h 805"/>
                <a:gd name="T114" fmla="*/ 85 w 911"/>
                <a:gd name="T115" fmla="*/ 116 h 805"/>
                <a:gd name="T116" fmla="*/ 72 w 911"/>
                <a:gd name="T117" fmla="*/ 113 h 805"/>
                <a:gd name="T118" fmla="*/ 62 w 911"/>
                <a:gd name="T119" fmla="*/ 92 h 805"/>
                <a:gd name="T120" fmla="*/ 37 w 911"/>
                <a:gd name="T121" fmla="*/ 92 h 80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911"/>
                <a:gd name="T184" fmla="*/ 0 h 805"/>
                <a:gd name="T185" fmla="*/ 911 w 911"/>
                <a:gd name="T186" fmla="*/ 805 h 80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911" h="805">
                  <a:moveTo>
                    <a:pt x="45" y="156"/>
                  </a:moveTo>
                  <a:lnTo>
                    <a:pt x="40" y="145"/>
                  </a:lnTo>
                  <a:lnTo>
                    <a:pt x="45" y="129"/>
                  </a:lnTo>
                  <a:lnTo>
                    <a:pt x="70" y="86"/>
                  </a:lnTo>
                  <a:lnTo>
                    <a:pt x="59" y="77"/>
                  </a:lnTo>
                  <a:lnTo>
                    <a:pt x="63" y="65"/>
                  </a:lnTo>
                  <a:lnTo>
                    <a:pt x="50" y="63"/>
                  </a:lnTo>
                  <a:lnTo>
                    <a:pt x="50" y="45"/>
                  </a:lnTo>
                  <a:lnTo>
                    <a:pt x="59" y="34"/>
                  </a:lnTo>
                  <a:lnTo>
                    <a:pt x="100" y="20"/>
                  </a:lnTo>
                  <a:lnTo>
                    <a:pt x="134" y="24"/>
                  </a:lnTo>
                  <a:lnTo>
                    <a:pt x="136" y="11"/>
                  </a:lnTo>
                  <a:lnTo>
                    <a:pt x="161" y="0"/>
                  </a:lnTo>
                  <a:lnTo>
                    <a:pt x="175" y="4"/>
                  </a:lnTo>
                  <a:lnTo>
                    <a:pt x="202" y="40"/>
                  </a:lnTo>
                  <a:lnTo>
                    <a:pt x="250" y="63"/>
                  </a:lnTo>
                  <a:lnTo>
                    <a:pt x="291" y="63"/>
                  </a:lnTo>
                  <a:lnTo>
                    <a:pt x="302" y="65"/>
                  </a:lnTo>
                  <a:lnTo>
                    <a:pt x="416" y="129"/>
                  </a:lnTo>
                  <a:lnTo>
                    <a:pt x="448" y="134"/>
                  </a:lnTo>
                  <a:lnTo>
                    <a:pt x="473" y="156"/>
                  </a:lnTo>
                  <a:lnTo>
                    <a:pt x="509" y="147"/>
                  </a:lnTo>
                  <a:lnTo>
                    <a:pt x="532" y="161"/>
                  </a:lnTo>
                  <a:lnTo>
                    <a:pt x="552" y="181"/>
                  </a:lnTo>
                  <a:lnTo>
                    <a:pt x="577" y="181"/>
                  </a:lnTo>
                  <a:lnTo>
                    <a:pt x="593" y="186"/>
                  </a:lnTo>
                  <a:lnTo>
                    <a:pt x="602" y="195"/>
                  </a:lnTo>
                  <a:lnTo>
                    <a:pt x="593" y="206"/>
                  </a:lnTo>
                  <a:lnTo>
                    <a:pt x="593" y="222"/>
                  </a:lnTo>
                  <a:lnTo>
                    <a:pt x="662" y="270"/>
                  </a:lnTo>
                  <a:lnTo>
                    <a:pt x="698" y="299"/>
                  </a:lnTo>
                  <a:lnTo>
                    <a:pt x="714" y="295"/>
                  </a:lnTo>
                  <a:lnTo>
                    <a:pt x="734" y="290"/>
                  </a:lnTo>
                  <a:lnTo>
                    <a:pt x="798" y="317"/>
                  </a:lnTo>
                  <a:lnTo>
                    <a:pt x="805" y="340"/>
                  </a:lnTo>
                  <a:lnTo>
                    <a:pt x="814" y="347"/>
                  </a:lnTo>
                  <a:lnTo>
                    <a:pt x="834" y="352"/>
                  </a:lnTo>
                  <a:lnTo>
                    <a:pt x="846" y="361"/>
                  </a:lnTo>
                  <a:lnTo>
                    <a:pt x="864" y="361"/>
                  </a:lnTo>
                  <a:lnTo>
                    <a:pt x="880" y="361"/>
                  </a:lnTo>
                  <a:lnTo>
                    <a:pt x="898" y="365"/>
                  </a:lnTo>
                  <a:lnTo>
                    <a:pt x="903" y="361"/>
                  </a:lnTo>
                  <a:lnTo>
                    <a:pt x="910" y="377"/>
                  </a:lnTo>
                  <a:lnTo>
                    <a:pt x="910" y="397"/>
                  </a:lnTo>
                  <a:lnTo>
                    <a:pt x="898" y="411"/>
                  </a:lnTo>
                  <a:lnTo>
                    <a:pt x="830" y="458"/>
                  </a:lnTo>
                  <a:lnTo>
                    <a:pt x="803" y="458"/>
                  </a:lnTo>
                  <a:lnTo>
                    <a:pt x="718" y="481"/>
                  </a:lnTo>
                  <a:lnTo>
                    <a:pt x="689" y="486"/>
                  </a:lnTo>
                  <a:lnTo>
                    <a:pt x="689" y="511"/>
                  </a:lnTo>
                  <a:lnTo>
                    <a:pt x="673" y="511"/>
                  </a:lnTo>
                  <a:lnTo>
                    <a:pt x="657" y="522"/>
                  </a:lnTo>
                  <a:lnTo>
                    <a:pt x="639" y="542"/>
                  </a:lnTo>
                  <a:lnTo>
                    <a:pt x="623" y="558"/>
                  </a:lnTo>
                  <a:lnTo>
                    <a:pt x="602" y="563"/>
                  </a:lnTo>
                  <a:lnTo>
                    <a:pt x="584" y="585"/>
                  </a:lnTo>
                  <a:lnTo>
                    <a:pt x="584" y="613"/>
                  </a:lnTo>
                  <a:lnTo>
                    <a:pt x="598" y="629"/>
                  </a:lnTo>
                  <a:lnTo>
                    <a:pt x="602" y="642"/>
                  </a:lnTo>
                  <a:lnTo>
                    <a:pt x="602" y="663"/>
                  </a:lnTo>
                  <a:lnTo>
                    <a:pt x="598" y="672"/>
                  </a:lnTo>
                  <a:lnTo>
                    <a:pt x="582" y="676"/>
                  </a:lnTo>
                  <a:lnTo>
                    <a:pt x="557" y="697"/>
                  </a:lnTo>
                  <a:lnTo>
                    <a:pt x="523" y="726"/>
                  </a:lnTo>
                  <a:lnTo>
                    <a:pt x="509" y="738"/>
                  </a:lnTo>
                  <a:lnTo>
                    <a:pt x="502" y="747"/>
                  </a:lnTo>
                  <a:lnTo>
                    <a:pt x="502" y="758"/>
                  </a:lnTo>
                  <a:lnTo>
                    <a:pt x="466" y="758"/>
                  </a:lnTo>
                  <a:lnTo>
                    <a:pt x="443" y="763"/>
                  </a:lnTo>
                  <a:lnTo>
                    <a:pt x="427" y="767"/>
                  </a:lnTo>
                  <a:lnTo>
                    <a:pt x="420" y="774"/>
                  </a:lnTo>
                  <a:lnTo>
                    <a:pt x="407" y="792"/>
                  </a:lnTo>
                  <a:lnTo>
                    <a:pt x="386" y="799"/>
                  </a:lnTo>
                  <a:lnTo>
                    <a:pt x="373" y="799"/>
                  </a:lnTo>
                  <a:lnTo>
                    <a:pt x="348" y="797"/>
                  </a:lnTo>
                  <a:lnTo>
                    <a:pt x="307" y="792"/>
                  </a:lnTo>
                  <a:lnTo>
                    <a:pt x="232" y="763"/>
                  </a:lnTo>
                  <a:lnTo>
                    <a:pt x="202" y="758"/>
                  </a:lnTo>
                  <a:lnTo>
                    <a:pt x="175" y="767"/>
                  </a:lnTo>
                  <a:lnTo>
                    <a:pt x="154" y="779"/>
                  </a:lnTo>
                  <a:lnTo>
                    <a:pt x="129" y="783"/>
                  </a:lnTo>
                  <a:lnTo>
                    <a:pt x="106" y="797"/>
                  </a:lnTo>
                  <a:lnTo>
                    <a:pt x="95" y="804"/>
                  </a:lnTo>
                  <a:lnTo>
                    <a:pt x="50" y="756"/>
                  </a:lnTo>
                  <a:lnTo>
                    <a:pt x="50" y="683"/>
                  </a:lnTo>
                  <a:lnTo>
                    <a:pt x="29" y="658"/>
                  </a:lnTo>
                  <a:lnTo>
                    <a:pt x="4" y="638"/>
                  </a:lnTo>
                  <a:lnTo>
                    <a:pt x="0" y="626"/>
                  </a:lnTo>
                  <a:lnTo>
                    <a:pt x="0" y="601"/>
                  </a:lnTo>
                  <a:lnTo>
                    <a:pt x="13" y="588"/>
                  </a:lnTo>
                  <a:lnTo>
                    <a:pt x="45" y="576"/>
                  </a:lnTo>
                  <a:lnTo>
                    <a:pt x="54" y="567"/>
                  </a:lnTo>
                  <a:lnTo>
                    <a:pt x="40" y="551"/>
                  </a:lnTo>
                  <a:lnTo>
                    <a:pt x="36" y="522"/>
                  </a:lnTo>
                  <a:lnTo>
                    <a:pt x="50" y="497"/>
                  </a:lnTo>
                  <a:lnTo>
                    <a:pt x="75" y="472"/>
                  </a:lnTo>
                  <a:lnTo>
                    <a:pt x="75" y="451"/>
                  </a:lnTo>
                  <a:lnTo>
                    <a:pt x="65" y="436"/>
                  </a:lnTo>
                  <a:lnTo>
                    <a:pt x="75" y="406"/>
                  </a:lnTo>
                  <a:lnTo>
                    <a:pt x="79" y="402"/>
                  </a:lnTo>
                  <a:lnTo>
                    <a:pt x="91" y="402"/>
                  </a:lnTo>
                  <a:lnTo>
                    <a:pt x="100" y="415"/>
                  </a:lnTo>
                  <a:lnTo>
                    <a:pt x="111" y="397"/>
                  </a:lnTo>
                  <a:lnTo>
                    <a:pt x="116" y="352"/>
                  </a:lnTo>
                  <a:lnTo>
                    <a:pt x="150" y="322"/>
                  </a:lnTo>
                  <a:lnTo>
                    <a:pt x="150" y="306"/>
                  </a:lnTo>
                  <a:lnTo>
                    <a:pt x="150" y="295"/>
                  </a:lnTo>
                  <a:lnTo>
                    <a:pt x="182" y="274"/>
                  </a:lnTo>
                  <a:lnTo>
                    <a:pt x="207" y="270"/>
                  </a:lnTo>
                  <a:lnTo>
                    <a:pt x="216" y="261"/>
                  </a:lnTo>
                  <a:lnTo>
                    <a:pt x="195" y="240"/>
                  </a:lnTo>
                  <a:lnTo>
                    <a:pt x="179" y="206"/>
                  </a:lnTo>
                  <a:lnTo>
                    <a:pt x="170" y="199"/>
                  </a:lnTo>
                  <a:lnTo>
                    <a:pt x="145" y="211"/>
                  </a:lnTo>
                  <a:lnTo>
                    <a:pt x="129" y="204"/>
                  </a:lnTo>
                  <a:lnTo>
                    <a:pt x="104" y="195"/>
                  </a:lnTo>
                  <a:lnTo>
                    <a:pt x="95" y="199"/>
                  </a:lnTo>
                  <a:lnTo>
                    <a:pt x="88" y="190"/>
                  </a:lnTo>
                  <a:lnTo>
                    <a:pt x="88" y="174"/>
                  </a:lnTo>
                  <a:lnTo>
                    <a:pt x="75" y="156"/>
                  </a:lnTo>
                  <a:lnTo>
                    <a:pt x="65" y="152"/>
                  </a:lnTo>
                  <a:lnTo>
                    <a:pt x="45" y="156"/>
                  </a:lnTo>
                </a:path>
              </a:pathLst>
            </a:custGeom>
            <a:solidFill>
              <a:srgbClr val="FFC000"/>
            </a:solidFill>
            <a:ln w="12700" cap="rnd">
              <a:solidFill>
                <a:schemeClr val="bg1"/>
              </a:solidFill>
              <a:round/>
              <a:headEnd/>
              <a:tailEnd/>
            </a:ln>
          </p:spPr>
          <p:txBody>
            <a:bodyPr/>
            <a:lstStyle/>
            <a:p>
              <a:pPr>
                <a:defRPr/>
              </a:pPr>
              <a:endParaRPr lang="en-GB" dirty="0"/>
            </a:p>
          </p:txBody>
        </p:sp>
        <p:sp>
          <p:nvSpPr>
            <p:cNvPr id="178" name="Freeform 177"/>
            <p:cNvSpPr>
              <a:spLocks/>
            </p:cNvSpPr>
            <p:nvPr/>
          </p:nvSpPr>
          <p:spPr bwMode="auto">
            <a:xfrm>
              <a:off x="2764319" y="5202440"/>
              <a:ext cx="100096" cy="62494"/>
            </a:xfrm>
            <a:custGeom>
              <a:avLst/>
              <a:gdLst>
                <a:gd name="T0" fmla="*/ 31 w 36"/>
                <a:gd name="T1" fmla="*/ 0 h 38"/>
                <a:gd name="T2" fmla="*/ 18 w 36"/>
                <a:gd name="T3" fmla="*/ 0 h 38"/>
                <a:gd name="T4" fmla="*/ 0 w 36"/>
                <a:gd name="T5" fmla="*/ 13 h 38"/>
                <a:gd name="T6" fmla="*/ 9 w 36"/>
                <a:gd name="T7" fmla="*/ 21 h 38"/>
                <a:gd name="T8" fmla="*/ 21 w 36"/>
                <a:gd name="T9" fmla="*/ 21 h 38"/>
                <a:gd name="T10" fmla="*/ 31 w 36"/>
                <a:gd name="T11" fmla="*/ 0 h 38"/>
                <a:gd name="T12" fmla="*/ 0 60000 65536"/>
                <a:gd name="T13" fmla="*/ 0 60000 65536"/>
                <a:gd name="T14" fmla="*/ 0 60000 65536"/>
                <a:gd name="T15" fmla="*/ 0 60000 65536"/>
                <a:gd name="T16" fmla="*/ 0 60000 65536"/>
                <a:gd name="T17" fmla="*/ 0 60000 65536"/>
                <a:gd name="T18" fmla="*/ 0 w 36"/>
                <a:gd name="T19" fmla="*/ 0 h 38"/>
                <a:gd name="T20" fmla="*/ 36 w 36"/>
                <a:gd name="T21" fmla="*/ 38 h 38"/>
              </a:gdLst>
              <a:ahLst/>
              <a:cxnLst>
                <a:cxn ang="T12">
                  <a:pos x="T0" y="T1"/>
                </a:cxn>
                <a:cxn ang="T13">
                  <a:pos x="T2" y="T3"/>
                </a:cxn>
                <a:cxn ang="T14">
                  <a:pos x="T4" y="T5"/>
                </a:cxn>
                <a:cxn ang="T15">
                  <a:pos x="T6" y="T7"/>
                </a:cxn>
                <a:cxn ang="T16">
                  <a:pos x="T8" y="T9"/>
                </a:cxn>
                <a:cxn ang="T17">
                  <a:pos x="T10" y="T11"/>
                </a:cxn>
              </a:cxnLst>
              <a:rect l="T18" t="T19" r="T20" b="T21"/>
              <a:pathLst>
                <a:path w="36" h="38">
                  <a:moveTo>
                    <a:pt x="35" y="0"/>
                  </a:moveTo>
                  <a:lnTo>
                    <a:pt x="18" y="0"/>
                  </a:lnTo>
                  <a:lnTo>
                    <a:pt x="0" y="23"/>
                  </a:lnTo>
                  <a:lnTo>
                    <a:pt x="9" y="37"/>
                  </a:lnTo>
                  <a:lnTo>
                    <a:pt x="25" y="37"/>
                  </a:lnTo>
                  <a:lnTo>
                    <a:pt x="35" y="0"/>
                  </a:lnTo>
                </a:path>
              </a:pathLst>
            </a:custGeom>
            <a:pattFill prst="wdUpDiag">
              <a:fgClr>
                <a:srgbClr val="FFC000"/>
              </a:fgClr>
              <a:bgClr>
                <a:schemeClr val="bg1"/>
              </a:bgClr>
            </a:pattFill>
            <a:ln w="12700" cap="rnd">
              <a:solidFill>
                <a:schemeClr val="bg1"/>
              </a:solidFill>
              <a:round/>
              <a:headEnd/>
              <a:tailEnd/>
            </a:ln>
          </p:spPr>
          <p:txBody>
            <a:bodyPr/>
            <a:lstStyle/>
            <a:p>
              <a:pPr>
                <a:defRPr/>
              </a:pPr>
              <a:endParaRPr lang="en-GB" dirty="0"/>
            </a:p>
          </p:txBody>
        </p:sp>
        <p:sp>
          <p:nvSpPr>
            <p:cNvPr id="179" name="Freeform 178"/>
            <p:cNvSpPr>
              <a:spLocks/>
            </p:cNvSpPr>
            <p:nvPr/>
          </p:nvSpPr>
          <p:spPr bwMode="auto">
            <a:xfrm>
              <a:off x="3033149" y="5100176"/>
              <a:ext cx="220212" cy="104157"/>
            </a:xfrm>
            <a:custGeom>
              <a:avLst/>
              <a:gdLst>
                <a:gd name="T0" fmla="*/ 50 w 80"/>
                <a:gd name="T1" fmla="*/ 0 h 62"/>
                <a:gd name="T2" fmla="*/ 41 w 80"/>
                <a:gd name="T3" fmla="*/ 4 h 62"/>
                <a:gd name="T4" fmla="*/ 14 w 80"/>
                <a:gd name="T5" fmla="*/ 7 h 62"/>
                <a:gd name="T6" fmla="*/ 0 w 80"/>
                <a:gd name="T7" fmla="*/ 20 h 62"/>
                <a:gd name="T8" fmla="*/ 20 w 80"/>
                <a:gd name="T9" fmla="*/ 30 h 62"/>
                <a:gd name="T10" fmla="*/ 34 w 80"/>
                <a:gd name="T11" fmla="*/ 38 h 62"/>
                <a:gd name="T12" fmla="*/ 55 w 80"/>
                <a:gd name="T13" fmla="*/ 35 h 62"/>
                <a:gd name="T14" fmla="*/ 67 w 80"/>
                <a:gd name="T15" fmla="*/ 30 h 62"/>
                <a:gd name="T16" fmla="*/ 63 w 80"/>
                <a:gd name="T17" fmla="*/ 20 h 62"/>
                <a:gd name="T18" fmla="*/ 55 w 80"/>
                <a:gd name="T19" fmla="*/ 12 h 62"/>
                <a:gd name="T20" fmla="*/ 50 w 80"/>
                <a:gd name="T21" fmla="*/ 0 h 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0"/>
                <a:gd name="T34" fmla="*/ 0 h 62"/>
                <a:gd name="T35" fmla="*/ 80 w 80"/>
                <a:gd name="T36" fmla="*/ 62 h 6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0" h="62">
                  <a:moveTo>
                    <a:pt x="58" y="0"/>
                  </a:moveTo>
                  <a:lnTo>
                    <a:pt x="49" y="6"/>
                  </a:lnTo>
                  <a:lnTo>
                    <a:pt x="18" y="11"/>
                  </a:lnTo>
                  <a:lnTo>
                    <a:pt x="0" y="31"/>
                  </a:lnTo>
                  <a:lnTo>
                    <a:pt x="24" y="49"/>
                  </a:lnTo>
                  <a:lnTo>
                    <a:pt x="38" y="61"/>
                  </a:lnTo>
                  <a:lnTo>
                    <a:pt x="63" y="56"/>
                  </a:lnTo>
                  <a:lnTo>
                    <a:pt x="79" y="49"/>
                  </a:lnTo>
                  <a:lnTo>
                    <a:pt x="74" y="31"/>
                  </a:lnTo>
                  <a:lnTo>
                    <a:pt x="63" y="20"/>
                  </a:lnTo>
                  <a:lnTo>
                    <a:pt x="58" y="0"/>
                  </a:lnTo>
                </a:path>
              </a:pathLst>
            </a:custGeom>
            <a:solidFill>
              <a:srgbClr val="FFC000"/>
            </a:solidFill>
            <a:ln w="12700" cap="rnd">
              <a:solidFill>
                <a:schemeClr val="bg1"/>
              </a:solidFill>
              <a:round/>
              <a:headEnd/>
              <a:tailEnd/>
            </a:ln>
          </p:spPr>
          <p:txBody>
            <a:bodyPr/>
            <a:lstStyle/>
            <a:p>
              <a:pPr>
                <a:defRPr/>
              </a:pPr>
              <a:endParaRPr lang="en-GB" dirty="0"/>
            </a:p>
          </p:txBody>
        </p:sp>
        <p:sp>
          <p:nvSpPr>
            <p:cNvPr id="180" name="Freeform 179"/>
            <p:cNvSpPr>
              <a:spLocks/>
            </p:cNvSpPr>
            <p:nvPr/>
          </p:nvSpPr>
          <p:spPr bwMode="auto">
            <a:xfrm>
              <a:off x="3373477" y="5105858"/>
              <a:ext cx="105816" cy="60600"/>
            </a:xfrm>
            <a:custGeom>
              <a:avLst/>
              <a:gdLst>
                <a:gd name="T0" fmla="*/ 19 w 38"/>
                <a:gd name="T1" fmla="*/ 0 h 37"/>
                <a:gd name="T2" fmla="*/ 0 w 38"/>
                <a:gd name="T3" fmla="*/ 5 h 37"/>
                <a:gd name="T4" fmla="*/ 19 w 38"/>
                <a:gd name="T5" fmla="*/ 12 h 37"/>
                <a:gd name="T6" fmla="*/ 33 w 38"/>
                <a:gd name="T7" fmla="*/ 20 h 37"/>
                <a:gd name="T8" fmla="*/ 19 w 38"/>
                <a:gd name="T9" fmla="*/ 0 h 37"/>
                <a:gd name="T10" fmla="*/ 0 60000 65536"/>
                <a:gd name="T11" fmla="*/ 0 60000 65536"/>
                <a:gd name="T12" fmla="*/ 0 60000 65536"/>
                <a:gd name="T13" fmla="*/ 0 60000 65536"/>
                <a:gd name="T14" fmla="*/ 0 60000 65536"/>
                <a:gd name="T15" fmla="*/ 0 w 38"/>
                <a:gd name="T16" fmla="*/ 0 h 37"/>
                <a:gd name="T17" fmla="*/ 38 w 38"/>
                <a:gd name="T18" fmla="*/ 37 h 37"/>
              </a:gdLst>
              <a:ahLst/>
              <a:cxnLst>
                <a:cxn ang="T10">
                  <a:pos x="T0" y="T1"/>
                </a:cxn>
                <a:cxn ang="T11">
                  <a:pos x="T2" y="T3"/>
                </a:cxn>
                <a:cxn ang="T12">
                  <a:pos x="T4" y="T5"/>
                </a:cxn>
                <a:cxn ang="T13">
                  <a:pos x="T6" y="T7"/>
                </a:cxn>
                <a:cxn ang="T14">
                  <a:pos x="T8" y="T9"/>
                </a:cxn>
              </a:cxnLst>
              <a:rect l="T15" t="T16" r="T17" b="T18"/>
              <a:pathLst>
                <a:path w="38" h="37">
                  <a:moveTo>
                    <a:pt x="23" y="0"/>
                  </a:moveTo>
                  <a:lnTo>
                    <a:pt x="0" y="9"/>
                  </a:lnTo>
                  <a:lnTo>
                    <a:pt x="20" y="21"/>
                  </a:lnTo>
                  <a:lnTo>
                    <a:pt x="37" y="36"/>
                  </a:lnTo>
                  <a:lnTo>
                    <a:pt x="23" y="0"/>
                  </a:lnTo>
                </a:path>
              </a:pathLst>
            </a:custGeom>
            <a:pattFill prst="wdUpDiag">
              <a:fgClr>
                <a:srgbClr val="FFC000"/>
              </a:fgClr>
              <a:bgClr>
                <a:schemeClr val="bg1"/>
              </a:bgClr>
            </a:pattFill>
            <a:ln w="12700" cap="rnd">
              <a:solidFill>
                <a:schemeClr val="bg1"/>
              </a:solidFill>
              <a:round/>
              <a:headEnd/>
              <a:tailEnd/>
            </a:ln>
          </p:spPr>
          <p:txBody>
            <a:bodyPr/>
            <a:lstStyle/>
            <a:p>
              <a:pPr>
                <a:defRPr/>
              </a:pPr>
              <a:endParaRPr lang="en-GB" dirty="0"/>
            </a:p>
          </p:txBody>
        </p:sp>
        <p:sp>
          <p:nvSpPr>
            <p:cNvPr id="181" name="Freeform 180"/>
            <p:cNvSpPr>
              <a:spLocks/>
            </p:cNvSpPr>
            <p:nvPr/>
          </p:nvSpPr>
          <p:spPr bwMode="auto">
            <a:xfrm>
              <a:off x="4268623" y="5050939"/>
              <a:ext cx="368926" cy="361708"/>
            </a:xfrm>
            <a:custGeom>
              <a:avLst/>
              <a:gdLst>
                <a:gd name="T0" fmla="*/ 65 w 136"/>
                <a:gd name="T1" fmla="*/ 0 h 217"/>
                <a:gd name="T2" fmla="*/ 47 w 136"/>
                <a:gd name="T3" fmla="*/ 7 h 217"/>
                <a:gd name="T4" fmla="*/ 35 w 136"/>
                <a:gd name="T5" fmla="*/ 15 h 217"/>
                <a:gd name="T6" fmla="*/ 21 w 136"/>
                <a:gd name="T7" fmla="*/ 18 h 217"/>
                <a:gd name="T8" fmla="*/ 0 w 136"/>
                <a:gd name="T9" fmla="*/ 15 h 217"/>
                <a:gd name="T10" fmla="*/ 4 w 136"/>
                <a:gd name="T11" fmla="*/ 30 h 217"/>
                <a:gd name="T12" fmla="*/ 14 w 136"/>
                <a:gd name="T13" fmla="*/ 39 h 217"/>
                <a:gd name="T14" fmla="*/ 9 w 136"/>
                <a:gd name="T15" fmla="*/ 63 h 217"/>
                <a:gd name="T16" fmla="*/ 9 w 136"/>
                <a:gd name="T17" fmla="*/ 77 h 217"/>
                <a:gd name="T18" fmla="*/ 14 w 136"/>
                <a:gd name="T19" fmla="*/ 87 h 217"/>
                <a:gd name="T20" fmla="*/ 4 w 136"/>
                <a:gd name="T21" fmla="*/ 107 h 217"/>
                <a:gd name="T22" fmla="*/ 9 w 136"/>
                <a:gd name="T23" fmla="*/ 121 h 217"/>
                <a:gd name="T24" fmla="*/ 21 w 136"/>
                <a:gd name="T25" fmla="*/ 129 h 217"/>
                <a:gd name="T26" fmla="*/ 41 w 136"/>
                <a:gd name="T27" fmla="*/ 118 h 217"/>
                <a:gd name="T28" fmla="*/ 47 w 136"/>
                <a:gd name="T29" fmla="*/ 116 h 217"/>
                <a:gd name="T30" fmla="*/ 68 w 136"/>
                <a:gd name="T31" fmla="*/ 118 h 217"/>
                <a:gd name="T32" fmla="*/ 81 w 136"/>
                <a:gd name="T33" fmla="*/ 108 h 217"/>
                <a:gd name="T34" fmla="*/ 81 w 136"/>
                <a:gd name="T35" fmla="*/ 99 h 217"/>
                <a:gd name="T36" fmla="*/ 98 w 136"/>
                <a:gd name="T37" fmla="*/ 78 h 217"/>
                <a:gd name="T38" fmla="*/ 105 w 136"/>
                <a:gd name="T39" fmla="*/ 67 h 217"/>
                <a:gd name="T40" fmla="*/ 98 w 136"/>
                <a:gd name="T41" fmla="*/ 55 h 217"/>
                <a:gd name="T42" fmla="*/ 109 w 136"/>
                <a:gd name="T43" fmla="*/ 39 h 217"/>
                <a:gd name="T44" fmla="*/ 101 w 136"/>
                <a:gd name="T45" fmla="*/ 18 h 217"/>
                <a:gd name="T46" fmla="*/ 98 w 136"/>
                <a:gd name="T47" fmla="*/ 4 h 217"/>
                <a:gd name="T48" fmla="*/ 65 w 136"/>
                <a:gd name="T49" fmla="*/ 0 h 21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36"/>
                <a:gd name="T76" fmla="*/ 0 h 217"/>
                <a:gd name="T77" fmla="*/ 136 w 136"/>
                <a:gd name="T78" fmla="*/ 217 h 21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36" h="217">
                  <a:moveTo>
                    <a:pt x="80" y="0"/>
                  </a:moveTo>
                  <a:lnTo>
                    <a:pt x="59" y="11"/>
                  </a:lnTo>
                  <a:lnTo>
                    <a:pt x="43" y="25"/>
                  </a:lnTo>
                  <a:lnTo>
                    <a:pt x="25" y="29"/>
                  </a:lnTo>
                  <a:lnTo>
                    <a:pt x="0" y="25"/>
                  </a:lnTo>
                  <a:lnTo>
                    <a:pt x="4" y="50"/>
                  </a:lnTo>
                  <a:lnTo>
                    <a:pt x="18" y="65"/>
                  </a:lnTo>
                  <a:lnTo>
                    <a:pt x="13" y="106"/>
                  </a:lnTo>
                  <a:lnTo>
                    <a:pt x="13" y="127"/>
                  </a:lnTo>
                  <a:lnTo>
                    <a:pt x="18" y="145"/>
                  </a:lnTo>
                  <a:lnTo>
                    <a:pt x="4" y="179"/>
                  </a:lnTo>
                  <a:lnTo>
                    <a:pt x="9" y="202"/>
                  </a:lnTo>
                  <a:lnTo>
                    <a:pt x="25" y="216"/>
                  </a:lnTo>
                  <a:lnTo>
                    <a:pt x="50" y="197"/>
                  </a:lnTo>
                  <a:lnTo>
                    <a:pt x="59" y="193"/>
                  </a:lnTo>
                  <a:lnTo>
                    <a:pt x="84" y="197"/>
                  </a:lnTo>
                  <a:lnTo>
                    <a:pt x="100" y="181"/>
                  </a:lnTo>
                  <a:lnTo>
                    <a:pt x="100" y="165"/>
                  </a:lnTo>
                  <a:lnTo>
                    <a:pt x="121" y="131"/>
                  </a:lnTo>
                  <a:lnTo>
                    <a:pt x="130" y="111"/>
                  </a:lnTo>
                  <a:lnTo>
                    <a:pt x="121" y="90"/>
                  </a:lnTo>
                  <a:lnTo>
                    <a:pt x="135" y="65"/>
                  </a:lnTo>
                  <a:lnTo>
                    <a:pt x="125" y="29"/>
                  </a:lnTo>
                  <a:lnTo>
                    <a:pt x="121" y="6"/>
                  </a:lnTo>
                  <a:lnTo>
                    <a:pt x="80" y="0"/>
                  </a:lnTo>
                </a:path>
              </a:pathLst>
            </a:custGeom>
            <a:solidFill>
              <a:srgbClr val="C00000"/>
            </a:solidFill>
            <a:ln w="12700" cap="rnd">
              <a:solidFill>
                <a:schemeClr val="bg1"/>
              </a:solidFill>
              <a:round/>
              <a:headEnd/>
              <a:tailEnd/>
            </a:ln>
          </p:spPr>
          <p:txBody>
            <a:bodyPr/>
            <a:lstStyle/>
            <a:p>
              <a:pPr>
                <a:defRPr/>
              </a:pPr>
              <a:endParaRPr lang="en-GB" dirty="0"/>
            </a:p>
          </p:txBody>
        </p:sp>
        <p:sp>
          <p:nvSpPr>
            <p:cNvPr id="182" name="Freeform 181"/>
            <p:cNvSpPr>
              <a:spLocks/>
            </p:cNvSpPr>
            <p:nvPr/>
          </p:nvSpPr>
          <p:spPr bwMode="auto">
            <a:xfrm>
              <a:off x="5095132" y="5613386"/>
              <a:ext cx="674935" cy="253764"/>
            </a:xfrm>
            <a:custGeom>
              <a:avLst/>
              <a:gdLst>
                <a:gd name="T0" fmla="*/ 198 w 246"/>
                <a:gd name="T1" fmla="*/ 0 h 153"/>
                <a:gd name="T2" fmla="*/ 207 w 246"/>
                <a:gd name="T3" fmla="*/ 7 h 153"/>
                <a:gd name="T4" fmla="*/ 201 w 246"/>
                <a:gd name="T5" fmla="*/ 14 h 153"/>
                <a:gd name="T6" fmla="*/ 193 w 246"/>
                <a:gd name="T7" fmla="*/ 26 h 153"/>
                <a:gd name="T8" fmla="*/ 182 w 246"/>
                <a:gd name="T9" fmla="*/ 33 h 153"/>
                <a:gd name="T10" fmla="*/ 185 w 246"/>
                <a:gd name="T11" fmla="*/ 56 h 153"/>
                <a:gd name="T12" fmla="*/ 193 w 246"/>
                <a:gd name="T13" fmla="*/ 72 h 153"/>
                <a:gd name="T14" fmla="*/ 175 w 246"/>
                <a:gd name="T15" fmla="*/ 80 h 153"/>
                <a:gd name="T16" fmla="*/ 172 w 246"/>
                <a:gd name="T17" fmla="*/ 87 h 153"/>
                <a:gd name="T18" fmla="*/ 156 w 246"/>
                <a:gd name="T19" fmla="*/ 89 h 153"/>
                <a:gd name="T20" fmla="*/ 135 w 246"/>
                <a:gd name="T21" fmla="*/ 74 h 153"/>
                <a:gd name="T22" fmla="*/ 122 w 246"/>
                <a:gd name="T23" fmla="*/ 74 h 153"/>
                <a:gd name="T24" fmla="*/ 110 w 246"/>
                <a:gd name="T25" fmla="*/ 62 h 153"/>
                <a:gd name="T26" fmla="*/ 89 w 246"/>
                <a:gd name="T27" fmla="*/ 56 h 153"/>
                <a:gd name="T28" fmla="*/ 76 w 246"/>
                <a:gd name="T29" fmla="*/ 53 h 153"/>
                <a:gd name="T30" fmla="*/ 61 w 246"/>
                <a:gd name="T31" fmla="*/ 47 h 153"/>
                <a:gd name="T32" fmla="*/ 46 w 246"/>
                <a:gd name="T33" fmla="*/ 40 h 153"/>
                <a:gd name="T34" fmla="*/ 21 w 246"/>
                <a:gd name="T35" fmla="*/ 29 h 153"/>
                <a:gd name="T36" fmla="*/ 12 w 246"/>
                <a:gd name="T37" fmla="*/ 26 h 153"/>
                <a:gd name="T38" fmla="*/ 0 w 246"/>
                <a:gd name="T39" fmla="*/ 18 h 153"/>
                <a:gd name="T40" fmla="*/ 0 w 246"/>
                <a:gd name="T41" fmla="*/ 9 h 153"/>
                <a:gd name="T42" fmla="*/ 4 w 246"/>
                <a:gd name="T43" fmla="*/ 4 h 153"/>
                <a:gd name="T44" fmla="*/ 25 w 246"/>
                <a:gd name="T45" fmla="*/ 4 h 153"/>
                <a:gd name="T46" fmla="*/ 57 w 246"/>
                <a:gd name="T47" fmla="*/ 4 h 153"/>
                <a:gd name="T48" fmla="*/ 65 w 246"/>
                <a:gd name="T49" fmla="*/ 12 h 153"/>
                <a:gd name="T50" fmla="*/ 101 w 246"/>
                <a:gd name="T51" fmla="*/ 12 h 153"/>
                <a:gd name="T52" fmla="*/ 125 w 246"/>
                <a:gd name="T53" fmla="*/ 12 h 153"/>
                <a:gd name="T54" fmla="*/ 156 w 246"/>
                <a:gd name="T55" fmla="*/ 7 h 153"/>
                <a:gd name="T56" fmla="*/ 198 w 246"/>
                <a:gd name="T57" fmla="*/ 0 h 15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46"/>
                <a:gd name="T88" fmla="*/ 0 h 153"/>
                <a:gd name="T89" fmla="*/ 246 w 246"/>
                <a:gd name="T90" fmla="*/ 153 h 15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46" h="153">
                  <a:moveTo>
                    <a:pt x="233" y="0"/>
                  </a:moveTo>
                  <a:lnTo>
                    <a:pt x="245" y="11"/>
                  </a:lnTo>
                  <a:lnTo>
                    <a:pt x="238" y="24"/>
                  </a:lnTo>
                  <a:lnTo>
                    <a:pt x="228" y="45"/>
                  </a:lnTo>
                  <a:lnTo>
                    <a:pt x="215" y="56"/>
                  </a:lnTo>
                  <a:lnTo>
                    <a:pt x="219" y="95"/>
                  </a:lnTo>
                  <a:lnTo>
                    <a:pt x="228" y="122"/>
                  </a:lnTo>
                  <a:lnTo>
                    <a:pt x="206" y="136"/>
                  </a:lnTo>
                  <a:lnTo>
                    <a:pt x="203" y="147"/>
                  </a:lnTo>
                  <a:lnTo>
                    <a:pt x="185" y="152"/>
                  </a:lnTo>
                  <a:lnTo>
                    <a:pt x="160" y="127"/>
                  </a:lnTo>
                  <a:lnTo>
                    <a:pt x="144" y="127"/>
                  </a:lnTo>
                  <a:lnTo>
                    <a:pt x="130" y="106"/>
                  </a:lnTo>
                  <a:lnTo>
                    <a:pt x="105" y="95"/>
                  </a:lnTo>
                  <a:lnTo>
                    <a:pt x="89" y="90"/>
                  </a:lnTo>
                  <a:lnTo>
                    <a:pt x="73" y="81"/>
                  </a:lnTo>
                  <a:lnTo>
                    <a:pt x="54" y="70"/>
                  </a:lnTo>
                  <a:lnTo>
                    <a:pt x="25" y="49"/>
                  </a:lnTo>
                  <a:lnTo>
                    <a:pt x="13" y="45"/>
                  </a:lnTo>
                  <a:lnTo>
                    <a:pt x="0" y="31"/>
                  </a:lnTo>
                  <a:lnTo>
                    <a:pt x="0" y="15"/>
                  </a:lnTo>
                  <a:lnTo>
                    <a:pt x="4" y="4"/>
                  </a:lnTo>
                  <a:lnTo>
                    <a:pt x="29" y="6"/>
                  </a:lnTo>
                  <a:lnTo>
                    <a:pt x="68" y="6"/>
                  </a:lnTo>
                  <a:lnTo>
                    <a:pt x="77" y="20"/>
                  </a:lnTo>
                  <a:lnTo>
                    <a:pt x="119" y="20"/>
                  </a:lnTo>
                  <a:lnTo>
                    <a:pt x="148" y="20"/>
                  </a:lnTo>
                  <a:lnTo>
                    <a:pt x="185" y="11"/>
                  </a:lnTo>
                  <a:lnTo>
                    <a:pt x="233" y="0"/>
                  </a:lnTo>
                </a:path>
              </a:pathLst>
            </a:custGeom>
            <a:solidFill>
              <a:srgbClr val="C00000"/>
            </a:solidFill>
            <a:ln w="12700" cap="rnd">
              <a:solidFill>
                <a:schemeClr val="bg1"/>
              </a:solidFill>
              <a:round/>
              <a:headEnd/>
              <a:tailEnd/>
            </a:ln>
          </p:spPr>
          <p:txBody>
            <a:bodyPr/>
            <a:lstStyle/>
            <a:p>
              <a:pPr>
                <a:defRPr/>
              </a:pPr>
              <a:endParaRPr lang="en-GB" dirty="0"/>
            </a:p>
          </p:txBody>
        </p:sp>
        <p:sp>
          <p:nvSpPr>
            <p:cNvPr id="183" name="Freeform 182"/>
            <p:cNvSpPr>
              <a:spLocks/>
            </p:cNvSpPr>
            <p:nvPr/>
          </p:nvSpPr>
          <p:spPr bwMode="auto">
            <a:xfrm>
              <a:off x="4191406" y="4134358"/>
              <a:ext cx="2247875" cy="1547203"/>
            </a:xfrm>
            <a:custGeom>
              <a:avLst/>
              <a:gdLst>
                <a:gd name="T0" fmla="*/ 517 w 825"/>
                <a:gd name="T1" fmla="*/ 546 h 930"/>
                <a:gd name="T2" fmla="*/ 558 w 825"/>
                <a:gd name="T3" fmla="*/ 494 h 930"/>
                <a:gd name="T4" fmla="*/ 576 w 825"/>
                <a:gd name="T5" fmla="*/ 477 h 930"/>
                <a:gd name="T6" fmla="*/ 563 w 825"/>
                <a:gd name="T7" fmla="*/ 452 h 930"/>
                <a:gd name="T8" fmla="*/ 546 w 825"/>
                <a:gd name="T9" fmla="*/ 449 h 930"/>
                <a:gd name="T10" fmla="*/ 558 w 825"/>
                <a:gd name="T11" fmla="*/ 430 h 930"/>
                <a:gd name="T12" fmla="*/ 579 w 825"/>
                <a:gd name="T13" fmla="*/ 403 h 930"/>
                <a:gd name="T14" fmla="*/ 645 w 825"/>
                <a:gd name="T15" fmla="*/ 435 h 930"/>
                <a:gd name="T16" fmla="*/ 671 w 825"/>
                <a:gd name="T17" fmla="*/ 435 h 930"/>
                <a:gd name="T18" fmla="*/ 650 w 825"/>
                <a:gd name="T19" fmla="*/ 397 h 930"/>
                <a:gd name="T20" fmla="*/ 630 w 825"/>
                <a:gd name="T21" fmla="*/ 394 h 930"/>
                <a:gd name="T22" fmla="*/ 558 w 825"/>
                <a:gd name="T23" fmla="*/ 352 h 930"/>
                <a:gd name="T24" fmla="*/ 514 w 825"/>
                <a:gd name="T25" fmla="*/ 331 h 930"/>
                <a:gd name="T26" fmla="*/ 517 w 825"/>
                <a:gd name="T27" fmla="*/ 315 h 930"/>
                <a:gd name="T28" fmla="*/ 451 w 825"/>
                <a:gd name="T29" fmla="*/ 293 h 930"/>
                <a:gd name="T30" fmla="*/ 418 w 825"/>
                <a:gd name="T31" fmla="*/ 275 h 930"/>
                <a:gd name="T32" fmla="*/ 348 w 825"/>
                <a:gd name="T33" fmla="*/ 194 h 930"/>
                <a:gd name="T34" fmla="*/ 335 w 825"/>
                <a:gd name="T35" fmla="*/ 132 h 930"/>
                <a:gd name="T36" fmla="*/ 314 w 825"/>
                <a:gd name="T37" fmla="*/ 108 h 930"/>
                <a:gd name="T38" fmla="*/ 373 w 825"/>
                <a:gd name="T39" fmla="*/ 89 h 930"/>
                <a:gd name="T40" fmla="*/ 397 w 825"/>
                <a:gd name="T41" fmla="*/ 47 h 930"/>
                <a:gd name="T42" fmla="*/ 338 w 825"/>
                <a:gd name="T43" fmla="*/ 27 h 930"/>
                <a:gd name="T44" fmla="*/ 327 w 825"/>
                <a:gd name="T45" fmla="*/ 9 h 930"/>
                <a:gd name="T46" fmla="*/ 240 w 825"/>
                <a:gd name="T47" fmla="*/ 4 h 930"/>
                <a:gd name="T48" fmla="*/ 202 w 825"/>
                <a:gd name="T49" fmla="*/ 33 h 930"/>
                <a:gd name="T50" fmla="*/ 166 w 825"/>
                <a:gd name="T51" fmla="*/ 31 h 930"/>
                <a:gd name="T52" fmla="*/ 121 w 825"/>
                <a:gd name="T53" fmla="*/ 41 h 930"/>
                <a:gd name="T54" fmla="*/ 105 w 825"/>
                <a:gd name="T55" fmla="*/ 20 h 930"/>
                <a:gd name="T56" fmla="*/ 80 w 825"/>
                <a:gd name="T57" fmla="*/ 39 h 930"/>
                <a:gd name="T58" fmla="*/ 18 w 825"/>
                <a:gd name="T59" fmla="*/ 56 h 930"/>
                <a:gd name="T60" fmla="*/ 6 w 825"/>
                <a:gd name="T61" fmla="*/ 91 h 930"/>
                <a:gd name="T62" fmla="*/ 0 w 825"/>
                <a:gd name="T63" fmla="*/ 126 h 930"/>
                <a:gd name="T64" fmla="*/ 27 w 825"/>
                <a:gd name="T65" fmla="*/ 137 h 930"/>
                <a:gd name="T66" fmla="*/ 46 w 825"/>
                <a:gd name="T67" fmla="*/ 164 h 930"/>
                <a:gd name="T68" fmla="*/ 112 w 825"/>
                <a:gd name="T69" fmla="*/ 141 h 930"/>
                <a:gd name="T70" fmla="*/ 173 w 825"/>
                <a:gd name="T71" fmla="*/ 180 h 930"/>
                <a:gd name="T72" fmla="*/ 202 w 825"/>
                <a:gd name="T73" fmla="*/ 233 h 930"/>
                <a:gd name="T74" fmla="*/ 248 w 825"/>
                <a:gd name="T75" fmla="*/ 264 h 930"/>
                <a:gd name="T76" fmla="*/ 310 w 825"/>
                <a:gd name="T77" fmla="*/ 320 h 930"/>
                <a:gd name="T78" fmla="*/ 406 w 825"/>
                <a:gd name="T79" fmla="*/ 371 h 930"/>
                <a:gd name="T80" fmla="*/ 434 w 825"/>
                <a:gd name="T81" fmla="*/ 385 h 930"/>
                <a:gd name="T82" fmla="*/ 460 w 825"/>
                <a:gd name="T83" fmla="*/ 421 h 930"/>
                <a:gd name="T84" fmla="*/ 496 w 825"/>
                <a:gd name="T85" fmla="*/ 430 h 930"/>
                <a:gd name="T86" fmla="*/ 512 w 825"/>
                <a:gd name="T87" fmla="*/ 474 h 930"/>
                <a:gd name="T88" fmla="*/ 501 w 825"/>
                <a:gd name="T89" fmla="*/ 507 h 930"/>
                <a:gd name="T90" fmla="*/ 490 w 825"/>
                <a:gd name="T91" fmla="*/ 546 h 93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25"/>
                <a:gd name="T139" fmla="*/ 0 h 930"/>
                <a:gd name="T140" fmla="*/ 825 w 825"/>
                <a:gd name="T141" fmla="*/ 930 h 93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25" h="930">
                  <a:moveTo>
                    <a:pt x="594" y="917"/>
                  </a:moveTo>
                  <a:lnTo>
                    <a:pt x="608" y="929"/>
                  </a:lnTo>
                  <a:lnTo>
                    <a:pt x="628" y="917"/>
                  </a:lnTo>
                  <a:lnTo>
                    <a:pt x="653" y="883"/>
                  </a:lnTo>
                  <a:lnTo>
                    <a:pt x="665" y="833"/>
                  </a:lnTo>
                  <a:lnTo>
                    <a:pt x="678" y="829"/>
                  </a:lnTo>
                  <a:lnTo>
                    <a:pt x="687" y="838"/>
                  </a:lnTo>
                  <a:lnTo>
                    <a:pt x="703" y="822"/>
                  </a:lnTo>
                  <a:lnTo>
                    <a:pt x="699" y="801"/>
                  </a:lnTo>
                  <a:lnTo>
                    <a:pt x="708" y="783"/>
                  </a:lnTo>
                  <a:lnTo>
                    <a:pt x="703" y="776"/>
                  </a:lnTo>
                  <a:lnTo>
                    <a:pt x="683" y="758"/>
                  </a:lnTo>
                  <a:lnTo>
                    <a:pt x="674" y="758"/>
                  </a:lnTo>
                  <a:lnTo>
                    <a:pt x="678" y="749"/>
                  </a:lnTo>
                  <a:lnTo>
                    <a:pt x="662" y="754"/>
                  </a:lnTo>
                  <a:lnTo>
                    <a:pt x="653" y="747"/>
                  </a:lnTo>
                  <a:lnTo>
                    <a:pt x="653" y="738"/>
                  </a:lnTo>
                  <a:lnTo>
                    <a:pt x="678" y="722"/>
                  </a:lnTo>
                  <a:lnTo>
                    <a:pt x="690" y="706"/>
                  </a:lnTo>
                  <a:lnTo>
                    <a:pt x="690" y="679"/>
                  </a:lnTo>
                  <a:lnTo>
                    <a:pt x="703" y="676"/>
                  </a:lnTo>
                  <a:lnTo>
                    <a:pt x="744" y="697"/>
                  </a:lnTo>
                  <a:lnTo>
                    <a:pt x="760" y="701"/>
                  </a:lnTo>
                  <a:lnTo>
                    <a:pt x="783" y="731"/>
                  </a:lnTo>
                  <a:lnTo>
                    <a:pt x="789" y="747"/>
                  </a:lnTo>
                  <a:lnTo>
                    <a:pt x="803" y="747"/>
                  </a:lnTo>
                  <a:lnTo>
                    <a:pt x="814" y="731"/>
                  </a:lnTo>
                  <a:lnTo>
                    <a:pt x="824" y="713"/>
                  </a:lnTo>
                  <a:lnTo>
                    <a:pt x="808" y="683"/>
                  </a:lnTo>
                  <a:lnTo>
                    <a:pt x="789" y="667"/>
                  </a:lnTo>
                  <a:lnTo>
                    <a:pt x="774" y="667"/>
                  </a:lnTo>
                  <a:lnTo>
                    <a:pt x="774" y="663"/>
                  </a:lnTo>
                  <a:lnTo>
                    <a:pt x="764" y="663"/>
                  </a:lnTo>
                  <a:lnTo>
                    <a:pt x="724" y="622"/>
                  </a:lnTo>
                  <a:lnTo>
                    <a:pt x="703" y="626"/>
                  </a:lnTo>
                  <a:lnTo>
                    <a:pt x="678" y="592"/>
                  </a:lnTo>
                  <a:lnTo>
                    <a:pt x="662" y="588"/>
                  </a:lnTo>
                  <a:lnTo>
                    <a:pt x="637" y="565"/>
                  </a:lnTo>
                  <a:lnTo>
                    <a:pt x="624" y="556"/>
                  </a:lnTo>
                  <a:lnTo>
                    <a:pt x="633" y="547"/>
                  </a:lnTo>
                  <a:lnTo>
                    <a:pt x="646" y="542"/>
                  </a:lnTo>
                  <a:lnTo>
                    <a:pt x="628" y="531"/>
                  </a:lnTo>
                  <a:lnTo>
                    <a:pt x="608" y="538"/>
                  </a:lnTo>
                  <a:lnTo>
                    <a:pt x="592" y="531"/>
                  </a:lnTo>
                  <a:lnTo>
                    <a:pt x="547" y="492"/>
                  </a:lnTo>
                  <a:lnTo>
                    <a:pt x="542" y="476"/>
                  </a:lnTo>
                  <a:lnTo>
                    <a:pt x="524" y="472"/>
                  </a:lnTo>
                  <a:lnTo>
                    <a:pt x="508" y="461"/>
                  </a:lnTo>
                  <a:lnTo>
                    <a:pt x="467" y="367"/>
                  </a:lnTo>
                  <a:lnTo>
                    <a:pt x="453" y="356"/>
                  </a:lnTo>
                  <a:lnTo>
                    <a:pt x="422" y="327"/>
                  </a:lnTo>
                  <a:lnTo>
                    <a:pt x="383" y="270"/>
                  </a:lnTo>
                  <a:lnTo>
                    <a:pt x="383" y="236"/>
                  </a:lnTo>
                  <a:lnTo>
                    <a:pt x="406" y="222"/>
                  </a:lnTo>
                  <a:lnTo>
                    <a:pt x="406" y="206"/>
                  </a:lnTo>
                  <a:lnTo>
                    <a:pt x="388" y="190"/>
                  </a:lnTo>
                  <a:lnTo>
                    <a:pt x="381" y="181"/>
                  </a:lnTo>
                  <a:lnTo>
                    <a:pt x="383" y="170"/>
                  </a:lnTo>
                  <a:lnTo>
                    <a:pt x="401" y="161"/>
                  </a:lnTo>
                  <a:lnTo>
                    <a:pt x="451" y="149"/>
                  </a:lnTo>
                  <a:lnTo>
                    <a:pt x="472" y="136"/>
                  </a:lnTo>
                  <a:lnTo>
                    <a:pt x="488" y="120"/>
                  </a:lnTo>
                  <a:lnTo>
                    <a:pt x="483" y="77"/>
                  </a:lnTo>
                  <a:lnTo>
                    <a:pt x="488" y="61"/>
                  </a:lnTo>
                  <a:lnTo>
                    <a:pt x="463" y="56"/>
                  </a:lnTo>
                  <a:lnTo>
                    <a:pt x="410" y="45"/>
                  </a:lnTo>
                  <a:lnTo>
                    <a:pt x="401" y="34"/>
                  </a:lnTo>
                  <a:lnTo>
                    <a:pt x="397" y="29"/>
                  </a:lnTo>
                  <a:lnTo>
                    <a:pt x="397" y="15"/>
                  </a:lnTo>
                  <a:lnTo>
                    <a:pt x="392" y="4"/>
                  </a:lnTo>
                  <a:lnTo>
                    <a:pt x="363" y="0"/>
                  </a:lnTo>
                  <a:lnTo>
                    <a:pt x="292" y="4"/>
                  </a:lnTo>
                  <a:lnTo>
                    <a:pt x="286" y="20"/>
                  </a:lnTo>
                  <a:lnTo>
                    <a:pt x="258" y="24"/>
                  </a:lnTo>
                  <a:lnTo>
                    <a:pt x="245" y="56"/>
                  </a:lnTo>
                  <a:lnTo>
                    <a:pt x="245" y="70"/>
                  </a:lnTo>
                  <a:lnTo>
                    <a:pt x="226" y="56"/>
                  </a:lnTo>
                  <a:lnTo>
                    <a:pt x="202" y="52"/>
                  </a:lnTo>
                  <a:lnTo>
                    <a:pt x="186" y="61"/>
                  </a:lnTo>
                  <a:lnTo>
                    <a:pt x="172" y="86"/>
                  </a:lnTo>
                  <a:lnTo>
                    <a:pt x="147" y="70"/>
                  </a:lnTo>
                  <a:lnTo>
                    <a:pt x="152" y="45"/>
                  </a:lnTo>
                  <a:lnTo>
                    <a:pt x="145" y="29"/>
                  </a:lnTo>
                  <a:lnTo>
                    <a:pt x="127" y="34"/>
                  </a:lnTo>
                  <a:lnTo>
                    <a:pt x="122" y="52"/>
                  </a:lnTo>
                  <a:lnTo>
                    <a:pt x="111" y="65"/>
                  </a:lnTo>
                  <a:lnTo>
                    <a:pt x="97" y="65"/>
                  </a:lnTo>
                  <a:lnTo>
                    <a:pt x="40" y="56"/>
                  </a:lnTo>
                  <a:lnTo>
                    <a:pt x="20" y="74"/>
                  </a:lnTo>
                  <a:lnTo>
                    <a:pt x="22" y="95"/>
                  </a:lnTo>
                  <a:lnTo>
                    <a:pt x="27" y="111"/>
                  </a:lnTo>
                  <a:lnTo>
                    <a:pt x="0" y="136"/>
                  </a:lnTo>
                  <a:lnTo>
                    <a:pt x="6" y="152"/>
                  </a:lnTo>
                  <a:lnTo>
                    <a:pt x="15" y="161"/>
                  </a:lnTo>
                  <a:lnTo>
                    <a:pt x="0" y="181"/>
                  </a:lnTo>
                  <a:lnTo>
                    <a:pt x="0" y="211"/>
                  </a:lnTo>
                  <a:lnTo>
                    <a:pt x="6" y="222"/>
                  </a:lnTo>
                  <a:lnTo>
                    <a:pt x="22" y="222"/>
                  </a:lnTo>
                  <a:lnTo>
                    <a:pt x="31" y="231"/>
                  </a:lnTo>
                  <a:lnTo>
                    <a:pt x="40" y="252"/>
                  </a:lnTo>
                  <a:lnTo>
                    <a:pt x="40" y="274"/>
                  </a:lnTo>
                  <a:lnTo>
                    <a:pt x="56" y="277"/>
                  </a:lnTo>
                  <a:lnTo>
                    <a:pt x="70" y="274"/>
                  </a:lnTo>
                  <a:lnTo>
                    <a:pt x="115" y="227"/>
                  </a:lnTo>
                  <a:lnTo>
                    <a:pt x="136" y="236"/>
                  </a:lnTo>
                  <a:lnTo>
                    <a:pt x="177" y="256"/>
                  </a:lnTo>
                  <a:lnTo>
                    <a:pt x="206" y="277"/>
                  </a:lnTo>
                  <a:lnTo>
                    <a:pt x="211" y="302"/>
                  </a:lnTo>
                  <a:lnTo>
                    <a:pt x="226" y="320"/>
                  </a:lnTo>
                  <a:lnTo>
                    <a:pt x="236" y="349"/>
                  </a:lnTo>
                  <a:lnTo>
                    <a:pt x="245" y="392"/>
                  </a:lnTo>
                  <a:lnTo>
                    <a:pt x="256" y="415"/>
                  </a:lnTo>
                  <a:lnTo>
                    <a:pt x="272" y="431"/>
                  </a:lnTo>
                  <a:lnTo>
                    <a:pt x="301" y="442"/>
                  </a:lnTo>
                  <a:lnTo>
                    <a:pt x="326" y="486"/>
                  </a:lnTo>
                  <a:lnTo>
                    <a:pt x="351" y="517"/>
                  </a:lnTo>
                  <a:lnTo>
                    <a:pt x="376" y="536"/>
                  </a:lnTo>
                  <a:lnTo>
                    <a:pt x="422" y="588"/>
                  </a:lnTo>
                  <a:lnTo>
                    <a:pt x="453" y="588"/>
                  </a:lnTo>
                  <a:lnTo>
                    <a:pt x="492" y="622"/>
                  </a:lnTo>
                  <a:lnTo>
                    <a:pt x="492" y="656"/>
                  </a:lnTo>
                  <a:lnTo>
                    <a:pt x="503" y="663"/>
                  </a:lnTo>
                  <a:lnTo>
                    <a:pt x="528" y="647"/>
                  </a:lnTo>
                  <a:lnTo>
                    <a:pt x="533" y="663"/>
                  </a:lnTo>
                  <a:lnTo>
                    <a:pt x="533" y="683"/>
                  </a:lnTo>
                  <a:lnTo>
                    <a:pt x="558" y="706"/>
                  </a:lnTo>
                  <a:lnTo>
                    <a:pt x="567" y="717"/>
                  </a:lnTo>
                  <a:lnTo>
                    <a:pt x="599" y="708"/>
                  </a:lnTo>
                  <a:lnTo>
                    <a:pt x="603" y="722"/>
                  </a:lnTo>
                  <a:lnTo>
                    <a:pt x="599" y="749"/>
                  </a:lnTo>
                  <a:lnTo>
                    <a:pt x="617" y="776"/>
                  </a:lnTo>
                  <a:lnTo>
                    <a:pt x="621" y="797"/>
                  </a:lnTo>
                  <a:lnTo>
                    <a:pt x="628" y="817"/>
                  </a:lnTo>
                  <a:lnTo>
                    <a:pt x="624" y="833"/>
                  </a:lnTo>
                  <a:lnTo>
                    <a:pt x="608" y="851"/>
                  </a:lnTo>
                  <a:lnTo>
                    <a:pt x="603" y="872"/>
                  </a:lnTo>
                  <a:lnTo>
                    <a:pt x="592" y="894"/>
                  </a:lnTo>
                  <a:lnTo>
                    <a:pt x="594" y="917"/>
                  </a:lnTo>
                </a:path>
              </a:pathLst>
            </a:custGeom>
            <a:solidFill>
              <a:srgbClr val="C00000"/>
            </a:solidFill>
            <a:ln w="12700" cap="rnd">
              <a:solidFill>
                <a:schemeClr val="bg1"/>
              </a:solidFill>
              <a:round/>
              <a:headEnd/>
              <a:tailEnd/>
            </a:ln>
          </p:spPr>
          <p:txBody>
            <a:bodyPr/>
            <a:lstStyle/>
            <a:p>
              <a:pPr>
                <a:defRPr/>
              </a:pPr>
              <a:endParaRPr lang="en-GB" dirty="0"/>
            </a:p>
          </p:txBody>
        </p:sp>
        <p:sp>
          <p:nvSpPr>
            <p:cNvPr id="184" name="Freeform 183"/>
            <p:cNvSpPr>
              <a:spLocks/>
            </p:cNvSpPr>
            <p:nvPr/>
          </p:nvSpPr>
          <p:spPr bwMode="auto">
            <a:xfrm>
              <a:off x="4077010" y="3912788"/>
              <a:ext cx="912306" cy="367390"/>
            </a:xfrm>
            <a:custGeom>
              <a:avLst/>
              <a:gdLst>
                <a:gd name="T0" fmla="*/ 146 w 334"/>
                <a:gd name="T1" fmla="*/ 25 h 220"/>
                <a:gd name="T2" fmla="*/ 131 w 334"/>
                <a:gd name="T3" fmla="*/ 17 h 220"/>
                <a:gd name="T4" fmla="*/ 132 w 334"/>
                <a:gd name="T5" fmla="*/ 13 h 220"/>
                <a:gd name="T6" fmla="*/ 125 w 334"/>
                <a:gd name="T7" fmla="*/ 8 h 220"/>
                <a:gd name="T8" fmla="*/ 117 w 334"/>
                <a:gd name="T9" fmla="*/ 0 h 220"/>
                <a:gd name="T10" fmla="*/ 108 w 334"/>
                <a:gd name="T11" fmla="*/ 8 h 220"/>
                <a:gd name="T12" fmla="*/ 104 w 334"/>
                <a:gd name="T13" fmla="*/ 5 h 220"/>
                <a:gd name="T14" fmla="*/ 92 w 334"/>
                <a:gd name="T15" fmla="*/ 12 h 220"/>
                <a:gd name="T16" fmla="*/ 92 w 334"/>
                <a:gd name="T17" fmla="*/ 15 h 220"/>
                <a:gd name="T18" fmla="*/ 82 w 334"/>
                <a:gd name="T19" fmla="*/ 19 h 220"/>
                <a:gd name="T20" fmla="*/ 49 w 334"/>
                <a:gd name="T21" fmla="*/ 37 h 220"/>
                <a:gd name="T22" fmla="*/ 42 w 334"/>
                <a:gd name="T23" fmla="*/ 43 h 220"/>
                <a:gd name="T24" fmla="*/ 42 w 334"/>
                <a:gd name="T25" fmla="*/ 54 h 220"/>
                <a:gd name="T26" fmla="*/ 30 w 334"/>
                <a:gd name="T27" fmla="*/ 56 h 220"/>
                <a:gd name="T28" fmla="*/ 9 w 334"/>
                <a:gd name="T29" fmla="*/ 72 h 220"/>
                <a:gd name="T30" fmla="*/ 9 w 334"/>
                <a:gd name="T31" fmla="*/ 79 h 220"/>
                <a:gd name="T32" fmla="*/ 0 w 334"/>
                <a:gd name="T33" fmla="*/ 86 h 220"/>
                <a:gd name="T34" fmla="*/ 4 w 334"/>
                <a:gd name="T35" fmla="*/ 95 h 220"/>
                <a:gd name="T36" fmla="*/ 11 w 334"/>
                <a:gd name="T37" fmla="*/ 90 h 220"/>
                <a:gd name="T38" fmla="*/ 25 w 334"/>
                <a:gd name="T39" fmla="*/ 82 h 220"/>
                <a:gd name="T40" fmla="*/ 39 w 334"/>
                <a:gd name="T41" fmla="*/ 81 h 220"/>
                <a:gd name="T42" fmla="*/ 49 w 334"/>
                <a:gd name="T43" fmla="*/ 82 h 220"/>
                <a:gd name="T44" fmla="*/ 52 w 334"/>
                <a:gd name="T45" fmla="*/ 95 h 220"/>
                <a:gd name="T46" fmla="*/ 51 w 334"/>
                <a:gd name="T47" fmla="*/ 105 h 220"/>
                <a:gd name="T48" fmla="*/ 58 w 334"/>
                <a:gd name="T49" fmla="*/ 109 h 220"/>
                <a:gd name="T50" fmla="*/ 66 w 334"/>
                <a:gd name="T51" fmla="*/ 115 h 220"/>
                <a:gd name="T52" fmla="*/ 85 w 334"/>
                <a:gd name="T53" fmla="*/ 116 h 220"/>
                <a:gd name="T54" fmla="*/ 123 w 334"/>
                <a:gd name="T55" fmla="*/ 120 h 220"/>
                <a:gd name="T56" fmla="*/ 131 w 334"/>
                <a:gd name="T57" fmla="*/ 116 h 220"/>
                <a:gd name="T58" fmla="*/ 137 w 334"/>
                <a:gd name="T59" fmla="*/ 109 h 220"/>
                <a:gd name="T60" fmla="*/ 139 w 334"/>
                <a:gd name="T61" fmla="*/ 100 h 220"/>
                <a:gd name="T62" fmla="*/ 156 w 334"/>
                <a:gd name="T63" fmla="*/ 100 h 220"/>
                <a:gd name="T64" fmla="*/ 159 w 334"/>
                <a:gd name="T65" fmla="*/ 106 h 220"/>
                <a:gd name="T66" fmla="*/ 159 w 334"/>
                <a:gd name="T67" fmla="*/ 123 h 220"/>
                <a:gd name="T68" fmla="*/ 176 w 334"/>
                <a:gd name="T69" fmla="*/ 132 h 220"/>
                <a:gd name="T70" fmla="*/ 190 w 334"/>
                <a:gd name="T71" fmla="*/ 116 h 220"/>
                <a:gd name="T72" fmla="*/ 204 w 334"/>
                <a:gd name="T73" fmla="*/ 111 h 220"/>
                <a:gd name="T74" fmla="*/ 220 w 334"/>
                <a:gd name="T75" fmla="*/ 114 h 220"/>
                <a:gd name="T76" fmla="*/ 233 w 334"/>
                <a:gd name="T77" fmla="*/ 119 h 220"/>
                <a:gd name="T78" fmla="*/ 237 w 334"/>
                <a:gd name="T79" fmla="*/ 123 h 220"/>
                <a:gd name="T80" fmla="*/ 241 w 334"/>
                <a:gd name="T81" fmla="*/ 108 h 220"/>
                <a:gd name="T82" fmla="*/ 250 w 334"/>
                <a:gd name="T83" fmla="*/ 95 h 220"/>
                <a:gd name="T84" fmla="*/ 271 w 334"/>
                <a:gd name="T85" fmla="*/ 92 h 220"/>
                <a:gd name="T86" fmla="*/ 277 w 334"/>
                <a:gd name="T87" fmla="*/ 82 h 220"/>
                <a:gd name="T88" fmla="*/ 271 w 334"/>
                <a:gd name="T89" fmla="*/ 74 h 220"/>
                <a:gd name="T90" fmla="*/ 262 w 334"/>
                <a:gd name="T91" fmla="*/ 70 h 220"/>
                <a:gd name="T92" fmla="*/ 234 w 334"/>
                <a:gd name="T93" fmla="*/ 67 h 220"/>
                <a:gd name="T94" fmla="*/ 234 w 334"/>
                <a:gd name="T95" fmla="*/ 57 h 220"/>
                <a:gd name="T96" fmla="*/ 234 w 334"/>
                <a:gd name="T97" fmla="*/ 49 h 220"/>
                <a:gd name="T98" fmla="*/ 234 w 334"/>
                <a:gd name="T99" fmla="*/ 40 h 220"/>
                <a:gd name="T100" fmla="*/ 218 w 334"/>
                <a:gd name="T101" fmla="*/ 34 h 220"/>
                <a:gd name="T102" fmla="*/ 211 w 334"/>
                <a:gd name="T103" fmla="*/ 37 h 220"/>
                <a:gd name="T104" fmla="*/ 194 w 334"/>
                <a:gd name="T105" fmla="*/ 28 h 220"/>
                <a:gd name="T106" fmla="*/ 193 w 334"/>
                <a:gd name="T107" fmla="*/ 23 h 220"/>
                <a:gd name="T108" fmla="*/ 187 w 334"/>
                <a:gd name="T109" fmla="*/ 18 h 220"/>
                <a:gd name="T110" fmla="*/ 187 w 334"/>
                <a:gd name="T111" fmla="*/ 15 h 220"/>
                <a:gd name="T112" fmla="*/ 174 w 334"/>
                <a:gd name="T113" fmla="*/ 12 h 220"/>
                <a:gd name="T114" fmla="*/ 168 w 334"/>
                <a:gd name="T115" fmla="*/ 17 h 220"/>
                <a:gd name="T116" fmla="*/ 158 w 334"/>
                <a:gd name="T117" fmla="*/ 22 h 220"/>
                <a:gd name="T118" fmla="*/ 146 w 334"/>
                <a:gd name="T119" fmla="*/ 25 h 22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34"/>
                <a:gd name="T181" fmla="*/ 0 h 220"/>
                <a:gd name="T182" fmla="*/ 334 w 334"/>
                <a:gd name="T183" fmla="*/ 220 h 22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34" h="220">
                  <a:moveTo>
                    <a:pt x="175" y="41"/>
                  </a:moveTo>
                  <a:lnTo>
                    <a:pt x="157" y="27"/>
                  </a:lnTo>
                  <a:lnTo>
                    <a:pt x="159" y="22"/>
                  </a:lnTo>
                  <a:lnTo>
                    <a:pt x="150" y="13"/>
                  </a:lnTo>
                  <a:lnTo>
                    <a:pt x="141" y="0"/>
                  </a:lnTo>
                  <a:lnTo>
                    <a:pt x="130" y="13"/>
                  </a:lnTo>
                  <a:lnTo>
                    <a:pt x="125" y="9"/>
                  </a:lnTo>
                  <a:lnTo>
                    <a:pt x="111" y="20"/>
                  </a:lnTo>
                  <a:lnTo>
                    <a:pt x="111" y="25"/>
                  </a:lnTo>
                  <a:lnTo>
                    <a:pt x="98" y="31"/>
                  </a:lnTo>
                  <a:lnTo>
                    <a:pt x="59" y="61"/>
                  </a:lnTo>
                  <a:lnTo>
                    <a:pt x="50" y="73"/>
                  </a:lnTo>
                  <a:lnTo>
                    <a:pt x="50" y="88"/>
                  </a:lnTo>
                  <a:lnTo>
                    <a:pt x="36" y="93"/>
                  </a:lnTo>
                  <a:lnTo>
                    <a:pt x="9" y="120"/>
                  </a:lnTo>
                  <a:lnTo>
                    <a:pt x="9" y="132"/>
                  </a:lnTo>
                  <a:lnTo>
                    <a:pt x="0" y="143"/>
                  </a:lnTo>
                  <a:lnTo>
                    <a:pt x="4" y="159"/>
                  </a:lnTo>
                  <a:lnTo>
                    <a:pt x="15" y="150"/>
                  </a:lnTo>
                  <a:lnTo>
                    <a:pt x="29" y="136"/>
                  </a:lnTo>
                  <a:lnTo>
                    <a:pt x="47" y="134"/>
                  </a:lnTo>
                  <a:lnTo>
                    <a:pt x="59" y="136"/>
                  </a:lnTo>
                  <a:lnTo>
                    <a:pt x="63" y="159"/>
                  </a:lnTo>
                  <a:lnTo>
                    <a:pt x="61" y="173"/>
                  </a:lnTo>
                  <a:lnTo>
                    <a:pt x="70" y="182"/>
                  </a:lnTo>
                  <a:lnTo>
                    <a:pt x="79" y="189"/>
                  </a:lnTo>
                  <a:lnTo>
                    <a:pt x="102" y="191"/>
                  </a:lnTo>
                  <a:lnTo>
                    <a:pt x="148" y="198"/>
                  </a:lnTo>
                  <a:lnTo>
                    <a:pt x="157" y="191"/>
                  </a:lnTo>
                  <a:lnTo>
                    <a:pt x="164" y="182"/>
                  </a:lnTo>
                  <a:lnTo>
                    <a:pt x="168" y="164"/>
                  </a:lnTo>
                  <a:lnTo>
                    <a:pt x="187" y="164"/>
                  </a:lnTo>
                  <a:lnTo>
                    <a:pt x="191" y="175"/>
                  </a:lnTo>
                  <a:lnTo>
                    <a:pt x="191" y="203"/>
                  </a:lnTo>
                  <a:lnTo>
                    <a:pt x="212" y="219"/>
                  </a:lnTo>
                  <a:lnTo>
                    <a:pt x="228" y="193"/>
                  </a:lnTo>
                  <a:lnTo>
                    <a:pt x="246" y="184"/>
                  </a:lnTo>
                  <a:lnTo>
                    <a:pt x="264" y="187"/>
                  </a:lnTo>
                  <a:lnTo>
                    <a:pt x="280" y="196"/>
                  </a:lnTo>
                  <a:lnTo>
                    <a:pt x="285" y="203"/>
                  </a:lnTo>
                  <a:lnTo>
                    <a:pt x="289" y="180"/>
                  </a:lnTo>
                  <a:lnTo>
                    <a:pt x="301" y="157"/>
                  </a:lnTo>
                  <a:lnTo>
                    <a:pt x="326" y="152"/>
                  </a:lnTo>
                  <a:lnTo>
                    <a:pt x="333" y="136"/>
                  </a:lnTo>
                  <a:lnTo>
                    <a:pt x="326" y="123"/>
                  </a:lnTo>
                  <a:lnTo>
                    <a:pt x="314" y="116"/>
                  </a:lnTo>
                  <a:lnTo>
                    <a:pt x="282" y="111"/>
                  </a:lnTo>
                  <a:lnTo>
                    <a:pt x="282" y="95"/>
                  </a:lnTo>
                  <a:lnTo>
                    <a:pt x="282" y="79"/>
                  </a:lnTo>
                  <a:lnTo>
                    <a:pt x="282" y="66"/>
                  </a:lnTo>
                  <a:lnTo>
                    <a:pt x="262" y="57"/>
                  </a:lnTo>
                  <a:lnTo>
                    <a:pt x="253" y="61"/>
                  </a:lnTo>
                  <a:lnTo>
                    <a:pt x="234" y="47"/>
                  </a:lnTo>
                  <a:lnTo>
                    <a:pt x="232" y="38"/>
                  </a:lnTo>
                  <a:lnTo>
                    <a:pt x="225" y="29"/>
                  </a:lnTo>
                  <a:lnTo>
                    <a:pt x="225" y="25"/>
                  </a:lnTo>
                  <a:lnTo>
                    <a:pt x="209" y="20"/>
                  </a:lnTo>
                  <a:lnTo>
                    <a:pt x="202" y="27"/>
                  </a:lnTo>
                  <a:lnTo>
                    <a:pt x="189" y="36"/>
                  </a:lnTo>
                  <a:lnTo>
                    <a:pt x="175" y="41"/>
                  </a:lnTo>
                </a:path>
              </a:pathLst>
            </a:custGeom>
            <a:grpFill/>
            <a:ln w="12700" cap="rnd">
              <a:solidFill>
                <a:schemeClr val="bg1"/>
              </a:solidFill>
              <a:round/>
              <a:headEnd/>
              <a:tailEnd/>
            </a:ln>
          </p:spPr>
          <p:txBody>
            <a:bodyPr/>
            <a:lstStyle/>
            <a:p>
              <a:pPr>
                <a:defRPr/>
              </a:pPr>
              <a:endParaRPr lang="en-GB" dirty="0"/>
            </a:p>
          </p:txBody>
        </p:sp>
        <p:sp>
          <p:nvSpPr>
            <p:cNvPr id="185" name="Freeform 184"/>
            <p:cNvSpPr>
              <a:spLocks/>
            </p:cNvSpPr>
            <p:nvPr/>
          </p:nvSpPr>
          <p:spPr bwMode="auto">
            <a:xfrm>
              <a:off x="4803423" y="3873019"/>
              <a:ext cx="1378468" cy="386327"/>
            </a:xfrm>
            <a:custGeom>
              <a:avLst/>
              <a:gdLst>
                <a:gd name="T0" fmla="*/ 18 w 507"/>
                <a:gd name="T1" fmla="*/ 48 h 232"/>
                <a:gd name="T2" fmla="*/ 32 w 507"/>
                <a:gd name="T3" fmla="*/ 55 h 232"/>
                <a:gd name="T4" fmla="*/ 58 w 507"/>
                <a:gd name="T5" fmla="*/ 54 h 232"/>
                <a:gd name="T6" fmla="*/ 81 w 507"/>
                <a:gd name="T7" fmla="*/ 53 h 232"/>
                <a:gd name="T8" fmla="*/ 107 w 507"/>
                <a:gd name="T9" fmla="*/ 60 h 232"/>
                <a:gd name="T10" fmla="*/ 125 w 507"/>
                <a:gd name="T11" fmla="*/ 57 h 232"/>
                <a:gd name="T12" fmla="*/ 157 w 507"/>
                <a:gd name="T13" fmla="*/ 54 h 232"/>
                <a:gd name="T14" fmla="*/ 191 w 507"/>
                <a:gd name="T15" fmla="*/ 68 h 232"/>
                <a:gd name="T16" fmla="*/ 207 w 507"/>
                <a:gd name="T17" fmla="*/ 54 h 232"/>
                <a:gd name="T18" fmla="*/ 194 w 507"/>
                <a:gd name="T19" fmla="*/ 27 h 232"/>
                <a:gd name="T20" fmla="*/ 250 w 507"/>
                <a:gd name="T21" fmla="*/ 4 h 232"/>
                <a:gd name="T22" fmla="*/ 266 w 507"/>
                <a:gd name="T23" fmla="*/ 13 h 232"/>
                <a:gd name="T24" fmla="*/ 306 w 507"/>
                <a:gd name="T25" fmla="*/ 2 h 232"/>
                <a:gd name="T26" fmla="*/ 353 w 507"/>
                <a:gd name="T27" fmla="*/ 12 h 232"/>
                <a:gd name="T28" fmla="*/ 379 w 507"/>
                <a:gd name="T29" fmla="*/ 5 h 232"/>
                <a:gd name="T30" fmla="*/ 404 w 507"/>
                <a:gd name="T31" fmla="*/ 35 h 232"/>
                <a:gd name="T32" fmla="*/ 411 w 507"/>
                <a:gd name="T33" fmla="*/ 55 h 232"/>
                <a:gd name="T34" fmla="*/ 391 w 507"/>
                <a:gd name="T35" fmla="*/ 68 h 232"/>
                <a:gd name="T36" fmla="*/ 395 w 507"/>
                <a:gd name="T37" fmla="*/ 80 h 232"/>
                <a:gd name="T38" fmla="*/ 388 w 507"/>
                <a:gd name="T39" fmla="*/ 99 h 232"/>
                <a:gd name="T40" fmla="*/ 365 w 507"/>
                <a:gd name="T41" fmla="*/ 115 h 232"/>
                <a:gd name="T42" fmla="*/ 348 w 507"/>
                <a:gd name="T43" fmla="*/ 126 h 232"/>
                <a:gd name="T44" fmla="*/ 302 w 507"/>
                <a:gd name="T45" fmla="*/ 128 h 232"/>
                <a:gd name="T46" fmla="*/ 265 w 507"/>
                <a:gd name="T47" fmla="*/ 138 h 232"/>
                <a:gd name="T48" fmla="*/ 202 w 507"/>
                <a:gd name="T49" fmla="*/ 128 h 232"/>
                <a:gd name="T50" fmla="*/ 141 w 507"/>
                <a:gd name="T51" fmla="*/ 111 h 232"/>
                <a:gd name="T52" fmla="*/ 137 w 507"/>
                <a:gd name="T53" fmla="*/ 94 h 232"/>
                <a:gd name="T54" fmla="*/ 98 w 507"/>
                <a:gd name="T55" fmla="*/ 93 h 232"/>
                <a:gd name="T56" fmla="*/ 47 w 507"/>
                <a:gd name="T57" fmla="*/ 87 h 232"/>
                <a:gd name="T58" fmla="*/ 26 w 507"/>
                <a:gd name="T59" fmla="*/ 82 h 232"/>
                <a:gd name="T60" fmla="*/ 11 w 507"/>
                <a:gd name="T61" fmla="*/ 70 h 232"/>
                <a:gd name="T62" fmla="*/ 0 w 507"/>
                <a:gd name="T63" fmla="*/ 49 h 23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07"/>
                <a:gd name="T97" fmla="*/ 0 h 232"/>
                <a:gd name="T98" fmla="*/ 507 w 507"/>
                <a:gd name="T99" fmla="*/ 232 h 23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07" h="232">
                  <a:moveTo>
                    <a:pt x="0" y="83"/>
                  </a:moveTo>
                  <a:lnTo>
                    <a:pt x="22" y="81"/>
                  </a:lnTo>
                  <a:lnTo>
                    <a:pt x="29" y="79"/>
                  </a:lnTo>
                  <a:lnTo>
                    <a:pt x="40" y="92"/>
                  </a:lnTo>
                  <a:lnTo>
                    <a:pt x="54" y="88"/>
                  </a:lnTo>
                  <a:lnTo>
                    <a:pt x="70" y="90"/>
                  </a:lnTo>
                  <a:lnTo>
                    <a:pt x="81" y="97"/>
                  </a:lnTo>
                  <a:lnTo>
                    <a:pt x="99" y="88"/>
                  </a:lnTo>
                  <a:lnTo>
                    <a:pt x="122" y="88"/>
                  </a:lnTo>
                  <a:lnTo>
                    <a:pt x="131" y="99"/>
                  </a:lnTo>
                  <a:lnTo>
                    <a:pt x="147" y="101"/>
                  </a:lnTo>
                  <a:lnTo>
                    <a:pt x="154" y="95"/>
                  </a:lnTo>
                  <a:lnTo>
                    <a:pt x="181" y="90"/>
                  </a:lnTo>
                  <a:lnTo>
                    <a:pt x="192" y="90"/>
                  </a:lnTo>
                  <a:lnTo>
                    <a:pt x="211" y="97"/>
                  </a:lnTo>
                  <a:lnTo>
                    <a:pt x="233" y="113"/>
                  </a:lnTo>
                  <a:lnTo>
                    <a:pt x="251" y="106"/>
                  </a:lnTo>
                  <a:lnTo>
                    <a:pt x="254" y="90"/>
                  </a:lnTo>
                  <a:lnTo>
                    <a:pt x="242" y="72"/>
                  </a:lnTo>
                  <a:lnTo>
                    <a:pt x="238" y="45"/>
                  </a:lnTo>
                  <a:lnTo>
                    <a:pt x="294" y="6"/>
                  </a:lnTo>
                  <a:lnTo>
                    <a:pt x="306" y="6"/>
                  </a:lnTo>
                  <a:lnTo>
                    <a:pt x="308" y="20"/>
                  </a:lnTo>
                  <a:lnTo>
                    <a:pt x="326" y="22"/>
                  </a:lnTo>
                  <a:lnTo>
                    <a:pt x="360" y="18"/>
                  </a:lnTo>
                  <a:lnTo>
                    <a:pt x="376" y="2"/>
                  </a:lnTo>
                  <a:lnTo>
                    <a:pt x="422" y="0"/>
                  </a:lnTo>
                  <a:lnTo>
                    <a:pt x="431" y="20"/>
                  </a:lnTo>
                  <a:lnTo>
                    <a:pt x="449" y="20"/>
                  </a:lnTo>
                  <a:lnTo>
                    <a:pt x="465" y="9"/>
                  </a:lnTo>
                  <a:lnTo>
                    <a:pt x="494" y="27"/>
                  </a:lnTo>
                  <a:lnTo>
                    <a:pt x="494" y="58"/>
                  </a:lnTo>
                  <a:lnTo>
                    <a:pt x="506" y="72"/>
                  </a:lnTo>
                  <a:lnTo>
                    <a:pt x="503" y="92"/>
                  </a:lnTo>
                  <a:lnTo>
                    <a:pt x="494" y="113"/>
                  </a:lnTo>
                  <a:lnTo>
                    <a:pt x="478" y="113"/>
                  </a:lnTo>
                  <a:lnTo>
                    <a:pt x="474" y="117"/>
                  </a:lnTo>
                  <a:lnTo>
                    <a:pt x="483" y="133"/>
                  </a:lnTo>
                  <a:lnTo>
                    <a:pt x="483" y="151"/>
                  </a:lnTo>
                  <a:lnTo>
                    <a:pt x="474" y="165"/>
                  </a:lnTo>
                  <a:lnTo>
                    <a:pt x="449" y="178"/>
                  </a:lnTo>
                  <a:lnTo>
                    <a:pt x="447" y="192"/>
                  </a:lnTo>
                  <a:lnTo>
                    <a:pt x="447" y="206"/>
                  </a:lnTo>
                  <a:lnTo>
                    <a:pt x="426" y="210"/>
                  </a:lnTo>
                  <a:lnTo>
                    <a:pt x="388" y="208"/>
                  </a:lnTo>
                  <a:lnTo>
                    <a:pt x="369" y="215"/>
                  </a:lnTo>
                  <a:lnTo>
                    <a:pt x="338" y="215"/>
                  </a:lnTo>
                  <a:lnTo>
                    <a:pt x="324" y="231"/>
                  </a:lnTo>
                  <a:lnTo>
                    <a:pt x="272" y="212"/>
                  </a:lnTo>
                  <a:lnTo>
                    <a:pt x="247" y="215"/>
                  </a:lnTo>
                  <a:lnTo>
                    <a:pt x="181" y="201"/>
                  </a:lnTo>
                  <a:lnTo>
                    <a:pt x="172" y="185"/>
                  </a:lnTo>
                  <a:lnTo>
                    <a:pt x="172" y="167"/>
                  </a:lnTo>
                  <a:lnTo>
                    <a:pt x="167" y="158"/>
                  </a:lnTo>
                  <a:lnTo>
                    <a:pt x="161" y="154"/>
                  </a:lnTo>
                  <a:lnTo>
                    <a:pt x="120" y="156"/>
                  </a:lnTo>
                  <a:lnTo>
                    <a:pt x="63" y="160"/>
                  </a:lnTo>
                  <a:lnTo>
                    <a:pt x="58" y="147"/>
                  </a:lnTo>
                  <a:lnTo>
                    <a:pt x="47" y="142"/>
                  </a:lnTo>
                  <a:lnTo>
                    <a:pt x="31" y="138"/>
                  </a:lnTo>
                  <a:lnTo>
                    <a:pt x="15" y="133"/>
                  </a:lnTo>
                  <a:lnTo>
                    <a:pt x="15" y="117"/>
                  </a:lnTo>
                  <a:lnTo>
                    <a:pt x="15" y="95"/>
                  </a:lnTo>
                  <a:lnTo>
                    <a:pt x="0" y="83"/>
                  </a:lnTo>
                </a:path>
              </a:pathLst>
            </a:custGeom>
            <a:solidFill>
              <a:schemeClr val="bg1">
                <a:lumMod val="50000"/>
              </a:schemeClr>
            </a:solidFill>
            <a:ln w="12700" cap="rnd">
              <a:solidFill>
                <a:schemeClr val="bg1"/>
              </a:solidFill>
              <a:round/>
              <a:headEnd/>
              <a:tailEnd/>
            </a:ln>
          </p:spPr>
          <p:txBody>
            <a:bodyPr/>
            <a:lstStyle/>
            <a:p>
              <a:pPr>
                <a:defRPr/>
              </a:pPr>
              <a:endParaRPr lang="en-GB" dirty="0"/>
            </a:p>
          </p:txBody>
        </p:sp>
        <p:sp>
          <p:nvSpPr>
            <p:cNvPr id="186" name="Freeform 185"/>
            <p:cNvSpPr>
              <a:spLocks/>
            </p:cNvSpPr>
            <p:nvPr/>
          </p:nvSpPr>
          <p:spPr bwMode="auto">
            <a:xfrm>
              <a:off x="6013157" y="3922257"/>
              <a:ext cx="1295531" cy="475334"/>
            </a:xfrm>
            <a:custGeom>
              <a:avLst/>
              <a:gdLst>
                <a:gd name="T0" fmla="*/ 2 w 474"/>
                <a:gd name="T1" fmla="*/ 107 h 286"/>
                <a:gd name="T2" fmla="*/ 14 w 474"/>
                <a:gd name="T3" fmla="*/ 114 h 286"/>
                <a:gd name="T4" fmla="*/ 11 w 474"/>
                <a:gd name="T5" fmla="*/ 118 h 286"/>
                <a:gd name="T6" fmla="*/ 16 w 474"/>
                <a:gd name="T7" fmla="*/ 126 h 286"/>
                <a:gd name="T8" fmla="*/ 27 w 474"/>
                <a:gd name="T9" fmla="*/ 126 h 286"/>
                <a:gd name="T10" fmla="*/ 67 w 474"/>
                <a:gd name="T11" fmla="*/ 153 h 286"/>
                <a:gd name="T12" fmla="*/ 77 w 474"/>
                <a:gd name="T13" fmla="*/ 154 h 286"/>
                <a:gd name="T14" fmla="*/ 109 w 474"/>
                <a:gd name="T15" fmla="*/ 169 h 286"/>
                <a:gd name="T16" fmla="*/ 127 w 474"/>
                <a:gd name="T17" fmla="*/ 161 h 286"/>
                <a:gd name="T18" fmla="*/ 149 w 474"/>
                <a:gd name="T19" fmla="*/ 162 h 286"/>
                <a:gd name="T20" fmla="*/ 157 w 474"/>
                <a:gd name="T21" fmla="*/ 165 h 286"/>
                <a:gd name="T22" fmla="*/ 175 w 474"/>
                <a:gd name="T23" fmla="*/ 161 h 286"/>
                <a:gd name="T24" fmla="*/ 208 w 474"/>
                <a:gd name="T25" fmla="*/ 150 h 286"/>
                <a:gd name="T26" fmla="*/ 248 w 474"/>
                <a:gd name="T27" fmla="*/ 147 h 286"/>
                <a:gd name="T28" fmla="*/ 266 w 474"/>
                <a:gd name="T29" fmla="*/ 148 h 286"/>
                <a:gd name="T30" fmla="*/ 271 w 474"/>
                <a:gd name="T31" fmla="*/ 154 h 286"/>
                <a:gd name="T32" fmla="*/ 285 w 474"/>
                <a:gd name="T33" fmla="*/ 143 h 286"/>
                <a:gd name="T34" fmla="*/ 303 w 474"/>
                <a:gd name="T35" fmla="*/ 139 h 286"/>
                <a:gd name="T36" fmla="*/ 320 w 474"/>
                <a:gd name="T37" fmla="*/ 136 h 286"/>
                <a:gd name="T38" fmla="*/ 352 w 474"/>
                <a:gd name="T39" fmla="*/ 114 h 286"/>
                <a:gd name="T40" fmla="*/ 361 w 474"/>
                <a:gd name="T41" fmla="*/ 102 h 286"/>
                <a:gd name="T42" fmla="*/ 364 w 474"/>
                <a:gd name="T43" fmla="*/ 75 h 286"/>
                <a:gd name="T44" fmla="*/ 367 w 474"/>
                <a:gd name="T45" fmla="*/ 54 h 286"/>
                <a:gd name="T46" fmla="*/ 381 w 474"/>
                <a:gd name="T47" fmla="*/ 54 h 286"/>
                <a:gd name="T48" fmla="*/ 388 w 474"/>
                <a:gd name="T49" fmla="*/ 47 h 286"/>
                <a:gd name="T50" fmla="*/ 395 w 474"/>
                <a:gd name="T51" fmla="*/ 39 h 286"/>
                <a:gd name="T52" fmla="*/ 383 w 474"/>
                <a:gd name="T53" fmla="*/ 34 h 286"/>
                <a:gd name="T54" fmla="*/ 378 w 474"/>
                <a:gd name="T55" fmla="*/ 36 h 286"/>
                <a:gd name="T56" fmla="*/ 358 w 474"/>
                <a:gd name="T57" fmla="*/ 34 h 286"/>
                <a:gd name="T58" fmla="*/ 348 w 474"/>
                <a:gd name="T59" fmla="*/ 22 h 286"/>
                <a:gd name="T60" fmla="*/ 337 w 474"/>
                <a:gd name="T61" fmla="*/ 11 h 286"/>
                <a:gd name="T62" fmla="*/ 326 w 474"/>
                <a:gd name="T63" fmla="*/ 11 h 286"/>
                <a:gd name="T64" fmla="*/ 307 w 474"/>
                <a:gd name="T65" fmla="*/ 0 h 286"/>
                <a:gd name="T66" fmla="*/ 298 w 474"/>
                <a:gd name="T67" fmla="*/ 2 h 286"/>
                <a:gd name="T68" fmla="*/ 258 w 474"/>
                <a:gd name="T69" fmla="*/ 5 h 286"/>
                <a:gd name="T70" fmla="*/ 252 w 474"/>
                <a:gd name="T71" fmla="*/ 12 h 286"/>
                <a:gd name="T72" fmla="*/ 240 w 474"/>
                <a:gd name="T73" fmla="*/ 22 h 286"/>
                <a:gd name="T74" fmla="*/ 227 w 474"/>
                <a:gd name="T75" fmla="*/ 26 h 286"/>
                <a:gd name="T76" fmla="*/ 214 w 474"/>
                <a:gd name="T77" fmla="*/ 30 h 286"/>
                <a:gd name="T78" fmla="*/ 205 w 474"/>
                <a:gd name="T79" fmla="*/ 26 h 286"/>
                <a:gd name="T80" fmla="*/ 196 w 474"/>
                <a:gd name="T81" fmla="*/ 22 h 286"/>
                <a:gd name="T82" fmla="*/ 189 w 474"/>
                <a:gd name="T83" fmla="*/ 22 h 286"/>
                <a:gd name="T84" fmla="*/ 178 w 474"/>
                <a:gd name="T85" fmla="*/ 25 h 286"/>
                <a:gd name="T86" fmla="*/ 161 w 474"/>
                <a:gd name="T87" fmla="*/ 32 h 286"/>
                <a:gd name="T88" fmla="*/ 128 w 474"/>
                <a:gd name="T89" fmla="*/ 41 h 286"/>
                <a:gd name="T90" fmla="*/ 114 w 474"/>
                <a:gd name="T91" fmla="*/ 42 h 286"/>
                <a:gd name="T92" fmla="*/ 77 w 474"/>
                <a:gd name="T93" fmla="*/ 41 h 286"/>
                <a:gd name="T94" fmla="*/ 73 w 474"/>
                <a:gd name="T95" fmla="*/ 41 h 286"/>
                <a:gd name="T96" fmla="*/ 65 w 474"/>
                <a:gd name="T97" fmla="*/ 31 h 286"/>
                <a:gd name="T98" fmla="*/ 52 w 474"/>
                <a:gd name="T99" fmla="*/ 25 h 286"/>
                <a:gd name="T100" fmla="*/ 50 w 474"/>
                <a:gd name="T101" fmla="*/ 30 h 286"/>
                <a:gd name="T102" fmla="*/ 48 w 474"/>
                <a:gd name="T103" fmla="*/ 39 h 286"/>
                <a:gd name="T104" fmla="*/ 42 w 474"/>
                <a:gd name="T105" fmla="*/ 50 h 286"/>
                <a:gd name="T106" fmla="*/ 29 w 474"/>
                <a:gd name="T107" fmla="*/ 50 h 286"/>
                <a:gd name="T108" fmla="*/ 25 w 474"/>
                <a:gd name="T109" fmla="*/ 53 h 286"/>
                <a:gd name="T110" fmla="*/ 31 w 474"/>
                <a:gd name="T111" fmla="*/ 61 h 286"/>
                <a:gd name="T112" fmla="*/ 30 w 474"/>
                <a:gd name="T113" fmla="*/ 71 h 286"/>
                <a:gd name="T114" fmla="*/ 21 w 474"/>
                <a:gd name="T115" fmla="*/ 80 h 286"/>
                <a:gd name="T116" fmla="*/ 14 w 474"/>
                <a:gd name="T117" fmla="*/ 85 h 286"/>
                <a:gd name="T118" fmla="*/ 4 w 474"/>
                <a:gd name="T119" fmla="*/ 90 h 286"/>
                <a:gd name="T120" fmla="*/ 0 w 474"/>
                <a:gd name="T121" fmla="*/ 97 h 286"/>
                <a:gd name="T122" fmla="*/ 2 w 474"/>
                <a:gd name="T123" fmla="*/ 107 h 28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74"/>
                <a:gd name="T187" fmla="*/ 0 h 286"/>
                <a:gd name="T188" fmla="*/ 474 w 474"/>
                <a:gd name="T189" fmla="*/ 286 h 28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74" h="286">
                  <a:moveTo>
                    <a:pt x="2" y="180"/>
                  </a:moveTo>
                  <a:lnTo>
                    <a:pt x="18" y="193"/>
                  </a:lnTo>
                  <a:lnTo>
                    <a:pt x="15" y="200"/>
                  </a:lnTo>
                  <a:lnTo>
                    <a:pt x="20" y="212"/>
                  </a:lnTo>
                  <a:lnTo>
                    <a:pt x="31" y="212"/>
                  </a:lnTo>
                  <a:lnTo>
                    <a:pt x="79" y="257"/>
                  </a:lnTo>
                  <a:lnTo>
                    <a:pt x="93" y="259"/>
                  </a:lnTo>
                  <a:lnTo>
                    <a:pt x="131" y="285"/>
                  </a:lnTo>
                  <a:lnTo>
                    <a:pt x="152" y="271"/>
                  </a:lnTo>
                  <a:lnTo>
                    <a:pt x="179" y="273"/>
                  </a:lnTo>
                  <a:lnTo>
                    <a:pt x="188" y="278"/>
                  </a:lnTo>
                  <a:lnTo>
                    <a:pt x="209" y="271"/>
                  </a:lnTo>
                  <a:lnTo>
                    <a:pt x="250" y="253"/>
                  </a:lnTo>
                  <a:lnTo>
                    <a:pt x="297" y="246"/>
                  </a:lnTo>
                  <a:lnTo>
                    <a:pt x="318" y="250"/>
                  </a:lnTo>
                  <a:lnTo>
                    <a:pt x="325" y="259"/>
                  </a:lnTo>
                  <a:lnTo>
                    <a:pt x="341" y="241"/>
                  </a:lnTo>
                  <a:lnTo>
                    <a:pt x="363" y="234"/>
                  </a:lnTo>
                  <a:lnTo>
                    <a:pt x="384" y="230"/>
                  </a:lnTo>
                  <a:lnTo>
                    <a:pt x="422" y="193"/>
                  </a:lnTo>
                  <a:lnTo>
                    <a:pt x="432" y="171"/>
                  </a:lnTo>
                  <a:lnTo>
                    <a:pt x="436" y="127"/>
                  </a:lnTo>
                  <a:lnTo>
                    <a:pt x="441" y="91"/>
                  </a:lnTo>
                  <a:lnTo>
                    <a:pt x="457" y="91"/>
                  </a:lnTo>
                  <a:lnTo>
                    <a:pt x="466" y="77"/>
                  </a:lnTo>
                  <a:lnTo>
                    <a:pt x="473" y="66"/>
                  </a:lnTo>
                  <a:lnTo>
                    <a:pt x="459" y="57"/>
                  </a:lnTo>
                  <a:lnTo>
                    <a:pt x="452" y="61"/>
                  </a:lnTo>
                  <a:lnTo>
                    <a:pt x="429" y="57"/>
                  </a:lnTo>
                  <a:lnTo>
                    <a:pt x="418" y="38"/>
                  </a:lnTo>
                  <a:lnTo>
                    <a:pt x="404" y="18"/>
                  </a:lnTo>
                  <a:lnTo>
                    <a:pt x="391" y="18"/>
                  </a:lnTo>
                  <a:lnTo>
                    <a:pt x="368" y="0"/>
                  </a:lnTo>
                  <a:lnTo>
                    <a:pt x="357" y="2"/>
                  </a:lnTo>
                  <a:lnTo>
                    <a:pt x="309" y="9"/>
                  </a:lnTo>
                  <a:lnTo>
                    <a:pt x="302" y="20"/>
                  </a:lnTo>
                  <a:lnTo>
                    <a:pt x="288" y="36"/>
                  </a:lnTo>
                  <a:lnTo>
                    <a:pt x="272" y="45"/>
                  </a:lnTo>
                  <a:lnTo>
                    <a:pt x="256" y="50"/>
                  </a:lnTo>
                  <a:lnTo>
                    <a:pt x="245" y="45"/>
                  </a:lnTo>
                  <a:lnTo>
                    <a:pt x="234" y="38"/>
                  </a:lnTo>
                  <a:lnTo>
                    <a:pt x="227" y="36"/>
                  </a:lnTo>
                  <a:lnTo>
                    <a:pt x="213" y="43"/>
                  </a:lnTo>
                  <a:lnTo>
                    <a:pt x="193" y="54"/>
                  </a:lnTo>
                  <a:lnTo>
                    <a:pt x="154" y="70"/>
                  </a:lnTo>
                  <a:lnTo>
                    <a:pt x="136" y="72"/>
                  </a:lnTo>
                  <a:lnTo>
                    <a:pt x="93" y="70"/>
                  </a:lnTo>
                  <a:lnTo>
                    <a:pt x="88" y="68"/>
                  </a:lnTo>
                  <a:lnTo>
                    <a:pt x="77" y="52"/>
                  </a:lnTo>
                  <a:lnTo>
                    <a:pt x="63" y="43"/>
                  </a:lnTo>
                  <a:lnTo>
                    <a:pt x="59" y="50"/>
                  </a:lnTo>
                  <a:lnTo>
                    <a:pt x="56" y="66"/>
                  </a:lnTo>
                  <a:lnTo>
                    <a:pt x="50" y="84"/>
                  </a:lnTo>
                  <a:lnTo>
                    <a:pt x="34" y="84"/>
                  </a:lnTo>
                  <a:lnTo>
                    <a:pt x="29" y="88"/>
                  </a:lnTo>
                  <a:lnTo>
                    <a:pt x="38" y="104"/>
                  </a:lnTo>
                  <a:lnTo>
                    <a:pt x="36" y="120"/>
                  </a:lnTo>
                  <a:lnTo>
                    <a:pt x="25" y="136"/>
                  </a:lnTo>
                  <a:lnTo>
                    <a:pt x="18" y="143"/>
                  </a:lnTo>
                  <a:lnTo>
                    <a:pt x="4" y="150"/>
                  </a:lnTo>
                  <a:lnTo>
                    <a:pt x="0" y="164"/>
                  </a:lnTo>
                  <a:lnTo>
                    <a:pt x="2" y="180"/>
                  </a:lnTo>
                </a:path>
              </a:pathLst>
            </a:custGeom>
            <a:solidFill>
              <a:srgbClr val="4876F6"/>
            </a:solidFill>
            <a:ln w="12700" cap="rnd">
              <a:solidFill>
                <a:schemeClr val="bg1"/>
              </a:solidFill>
              <a:round/>
              <a:headEnd/>
              <a:tailEnd/>
            </a:ln>
          </p:spPr>
          <p:txBody>
            <a:bodyPr/>
            <a:lstStyle/>
            <a:p>
              <a:pPr>
                <a:defRPr/>
              </a:pPr>
              <a:endParaRPr lang="en-GB" dirty="0"/>
            </a:p>
          </p:txBody>
        </p:sp>
        <p:sp>
          <p:nvSpPr>
            <p:cNvPr id="187" name="Freeform 186"/>
            <p:cNvSpPr>
              <a:spLocks/>
            </p:cNvSpPr>
            <p:nvPr/>
          </p:nvSpPr>
          <p:spPr bwMode="auto">
            <a:xfrm>
              <a:off x="5461198" y="4221471"/>
              <a:ext cx="609157" cy="215889"/>
            </a:xfrm>
            <a:custGeom>
              <a:avLst/>
              <a:gdLst>
                <a:gd name="T0" fmla="*/ 16 w 224"/>
                <a:gd name="T1" fmla="*/ 40 h 130"/>
                <a:gd name="T2" fmla="*/ 32 w 224"/>
                <a:gd name="T3" fmla="*/ 54 h 130"/>
                <a:gd name="T4" fmla="*/ 28 w 224"/>
                <a:gd name="T5" fmla="*/ 61 h 130"/>
                <a:gd name="T6" fmla="*/ 21 w 224"/>
                <a:gd name="T7" fmla="*/ 65 h 130"/>
                <a:gd name="T8" fmla="*/ 10 w 224"/>
                <a:gd name="T9" fmla="*/ 67 h 130"/>
                <a:gd name="T10" fmla="*/ 0 w 224"/>
                <a:gd name="T11" fmla="*/ 68 h 130"/>
                <a:gd name="T12" fmla="*/ 18 w 224"/>
                <a:gd name="T13" fmla="*/ 74 h 130"/>
                <a:gd name="T14" fmla="*/ 26 w 224"/>
                <a:gd name="T15" fmla="*/ 76 h 130"/>
                <a:gd name="T16" fmla="*/ 48 w 224"/>
                <a:gd name="T17" fmla="*/ 65 h 130"/>
                <a:gd name="T18" fmla="*/ 98 w 224"/>
                <a:gd name="T19" fmla="*/ 74 h 130"/>
                <a:gd name="T20" fmla="*/ 131 w 224"/>
                <a:gd name="T21" fmla="*/ 47 h 130"/>
                <a:gd name="T22" fmla="*/ 139 w 224"/>
                <a:gd name="T23" fmla="*/ 37 h 130"/>
                <a:gd name="T24" fmla="*/ 145 w 224"/>
                <a:gd name="T25" fmla="*/ 34 h 130"/>
                <a:gd name="T26" fmla="*/ 164 w 224"/>
                <a:gd name="T27" fmla="*/ 35 h 130"/>
                <a:gd name="T28" fmla="*/ 183 w 224"/>
                <a:gd name="T29" fmla="*/ 19 h 130"/>
                <a:gd name="T30" fmla="*/ 180 w 224"/>
                <a:gd name="T31" fmla="*/ 9 h 130"/>
                <a:gd name="T32" fmla="*/ 166 w 224"/>
                <a:gd name="T33" fmla="*/ 0 h 130"/>
                <a:gd name="T34" fmla="*/ 158 w 224"/>
                <a:gd name="T35" fmla="*/ 2 h 130"/>
                <a:gd name="T36" fmla="*/ 150 w 224"/>
                <a:gd name="T37" fmla="*/ 4 h 130"/>
                <a:gd name="T38" fmla="*/ 133 w 224"/>
                <a:gd name="T39" fmla="*/ 0 h 130"/>
                <a:gd name="T40" fmla="*/ 117 w 224"/>
                <a:gd name="T41" fmla="*/ 2 h 130"/>
                <a:gd name="T42" fmla="*/ 100 w 224"/>
                <a:gd name="T43" fmla="*/ 4 h 130"/>
                <a:gd name="T44" fmla="*/ 78 w 224"/>
                <a:gd name="T45" fmla="*/ 4 h 130"/>
                <a:gd name="T46" fmla="*/ 66 w 224"/>
                <a:gd name="T47" fmla="*/ 13 h 130"/>
                <a:gd name="T48" fmla="*/ 28 w 224"/>
                <a:gd name="T49" fmla="*/ 4 h 130"/>
                <a:gd name="T50" fmla="*/ 14 w 224"/>
                <a:gd name="T51" fmla="*/ 4 h 130"/>
                <a:gd name="T52" fmla="*/ 14 w 224"/>
                <a:gd name="T53" fmla="*/ 22 h 130"/>
                <a:gd name="T54" fmla="*/ 16 w 224"/>
                <a:gd name="T55" fmla="*/ 40 h 13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24"/>
                <a:gd name="T85" fmla="*/ 0 h 130"/>
                <a:gd name="T86" fmla="*/ 224 w 224"/>
                <a:gd name="T87" fmla="*/ 130 h 13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24" h="130">
                  <a:moveTo>
                    <a:pt x="20" y="70"/>
                  </a:moveTo>
                  <a:lnTo>
                    <a:pt x="40" y="92"/>
                  </a:lnTo>
                  <a:lnTo>
                    <a:pt x="34" y="104"/>
                  </a:lnTo>
                  <a:lnTo>
                    <a:pt x="25" y="110"/>
                  </a:lnTo>
                  <a:lnTo>
                    <a:pt x="13" y="113"/>
                  </a:lnTo>
                  <a:lnTo>
                    <a:pt x="0" y="115"/>
                  </a:lnTo>
                  <a:lnTo>
                    <a:pt x="22" y="126"/>
                  </a:lnTo>
                  <a:lnTo>
                    <a:pt x="31" y="129"/>
                  </a:lnTo>
                  <a:lnTo>
                    <a:pt x="59" y="110"/>
                  </a:lnTo>
                  <a:lnTo>
                    <a:pt x="120" y="126"/>
                  </a:lnTo>
                  <a:lnTo>
                    <a:pt x="161" y="81"/>
                  </a:lnTo>
                  <a:lnTo>
                    <a:pt x="170" y="63"/>
                  </a:lnTo>
                  <a:lnTo>
                    <a:pt x="177" y="58"/>
                  </a:lnTo>
                  <a:lnTo>
                    <a:pt x="200" y="61"/>
                  </a:lnTo>
                  <a:lnTo>
                    <a:pt x="223" y="33"/>
                  </a:lnTo>
                  <a:lnTo>
                    <a:pt x="220" y="15"/>
                  </a:lnTo>
                  <a:lnTo>
                    <a:pt x="204" y="0"/>
                  </a:lnTo>
                  <a:lnTo>
                    <a:pt x="193" y="2"/>
                  </a:lnTo>
                  <a:lnTo>
                    <a:pt x="184" y="4"/>
                  </a:lnTo>
                  <a:lnTo>
                    <a:pt x="163" y="0"/>
                  </a:lnTo>
                  <a:lnTo>
                    <a:pt x="143" y="2"/>
                  </a:lnTo>
                  <a:lnTo>
                    <a:pt x="122" y="6"/>
                  </a:lnTo>
                  <a:lnTo>
                    <a:pt x="95" y="4"/>
                  </a:lnTo>
                  <a:lnTo>
                    <a:pt x="81" y="22"/>
                  </a:lnTo>
                  <a:lnTo>
                    <a:pt x="34" y="6"/>
                  </a:lnTo>
                  <a:lnTo>
                    <a:pt x="18" y="6"/>
                  </a:lnTo>
                  <a:lnTo>
                    <a:pt x="18" y="36"/>
                  </a:lnTo>
                  <a:lnTo>
                    <a:pt x="20" y="70"/>
                  </a:lnTo>
                </a:path>
              </a:pathLst>
            </a:custGeom>
            <a:solidFill>
              <a:srgbClr val="FFC000"/>
            </a:solidFill>
            <a:ln w="12700" cap="rnd">
              <a:solidFill>
                <a:schemeClr val="bg1"/>
              </a:solidFill>
              <a:round/>
              <a:headEnd/>
              <a:tailEnd/>
            </a:ln>
          </p:spPr>
          <p:txBody>
            <a:bodyPr/>
            <a:lstStyle/>
            <a:p>
              <a:pPr>
                <a:defRPr/>
              </a:pPr>
              <a:endParaRPr lang="en-GB" dirty="0"/>
            </a:p>
          </p:txBody>
        </p:sp>
        <p:sp>
          <p:nvSpPr>
            <p:cNvPr id="188" name="Freeform 187"/>
            <p:cNvSpPr>
              <a:spLocks/>
            </p:cNvSpPr>
            <p:nvPr/>
          </p:nvSpPr>
          <p:spPr bwMode="auto">
            <a:xfrm>
              <a:off x="7248630" y="4609692"/>
              <a:ext cx="1169696" cy="526466"/>
            </a:xfrm>
            <a:custGeom>
              <a:avLst/>
              <a:gdLst>
                <a:gd name="T0" fmla="*/ 9 w 430"/>
                <a:gd name="T1" fmla="*/ 27 h 316"/>
                <a:gd name="T2" fmla="*/ 2 w 430"/>
                <a:gd name="T3" fmla="*/ 39 h 316"/>
                <a:gd name="T4" fmla="*/ 26 w 430"/>
                <a:gd name="T5" fmla="*/ 55 h 316"/>
                <a:gd name="T6" fmla="*/ 28 w 430"/>
                <a:gd name="T7" fmla="*/ 77 h 316"/>
                <a:gd name="T8" fmla="*/ 6 w 430"/>
                <a:gd name="T9" fmla="*/ 91 h 316"/>
                <a:gd name="T10" fmla="*/ 10 w 430"/>
                <a:gd name="T11" fmla="*/ 106 h 316"/>
                <a:gd name="T12" fmla="*/ 6 w 430"/>
                <a:gd name="T13" fmla="*/ 126 h 316"/>
                <a:gd name="T14" fmla="*/ 10 w 430"/>
                <a:gd name="T15" fmla="*/ 141 h 316"/>
                <a:gd name="T16" fmla="*/ 28 w 430"/>
                <a:gd name="T17" fmla="*/ 150 h 316"/>
                <a:gd name="T18" fmla="*/ 28 w 430"/>
                <a:gd name="T19" fmla="*/ 172 h 316"/>
                <a:gd name="T20" fmla="*/ 41 w 430"/>
                <a:gd name="T21" fmla="*/ 189 h 316"/>
                <a:gd name="T22" fmla="*/ 100 w 430"/>
                <a:gd name="T23" fmla="*/ 177 h 316"/>
                <a:gd name="T24" fmla="*/ 135 w 430"/>
                <a:gd name="T25" fmla="*/ 158 h 316"/>
                <a:gd name="T26" fmla="*/ 163 w 430"/>
                <a:gd name="T27" fmla="*/ 171 h 316"/>
                <a:gd name="T28" fmla="*/ 189 w 430"/>
                <a:gd name="T29" fmla="*/ 177 h 316"/>
                <a:gd name="T30" fmla="*/ 221 w 430"/>
                <a:gd name="T31" fmla="*/ 168 h 316"/>
                <a:gd name="T32" fmla="*/ 223 w 430"/>
                <a:gd name="T33" fmla="*/ 148 h 316"/>
                <a:gd name="T34" fmla="*/ 246 w 430"/>
                <a:gd name="T35" fmla="*/ 148 h 316"/>
                <a:gd name="T36" fmla="*/ 260 w 430"/>
                <a:gd name="T37" fmla="*/ 142 h 316"/>
                <a:gd name="T38" fmla="*/ 306 w 430"/>
                <a:gd name="T39" fmla="*/ 132 h 316"/>
                <a:gd name="T40" fmla="*/ 323 w 430"/>
                <a:gd name="T41" fmla="*/ 118 h 316"/>
                <a:gd name="T42" fmla="*/ 299 w 430"/>
                <a:gd name="T43" fmla="*/ 99 h 316"/>
                <a:gd name="T44" fmla="*/ 309 w 430"/>
                <a:gd name="T45" fmla="*/ 84 h 316"/>
                <a:gd name="T46" fmla="*/ 320 w 430"/>
                <a:gd name="T47" fmla="*/ 74 h 316"/>
                <a:gd name="T48" fmla="*/ 325 w 430"/>
                <a:gd name="T49" fmla="*/ 55 h 316"/>
                <a:gd name="T50" fmla="*/ 332 w 430"/>
                <a:gd name="T51" fmla="*/ 35 h 316"/>
                <a:gd name="T52" fmla="*/ 351 w 430"/>
                <a:gd name="T53" fmla="*/ 27 h 316"/>
                <a:gd name="T54" fmla="*/ 341 w 430"/>
                <a:gd name="T55" fmla="*/ 7 h 316"/>
                <a:gd name="T56" fmla="*/ 293 w 430"/>
                <a:gd name="T57" fmla="*/ 2 h 316"/>
                <a:gd name="T58" fmla="*/ 243 w 430"/>
                <a:gd name="T59" fmla="*/ 4 h 316"/>
                <a:gd name="T60" fmla="*/ 195 w 430"/>
                <a:gd name="T61" fmla="*/ 22 h 316"/>
                <a:gd name="T62" fmla="*/ 158 w 430"/>
                <a:gd name="T63" fmla="*/ 33 h 316"/>
                <a:gd name="T64" fmla="*/ 107 w 430"/>
                <a:gd name="T65" fmla="*/ 37 h 316"/>
                <a:gd name="T66" fmla="*/ 76 w 430"/>
                <a:gd name="T67" fmla="*/ 35 h 316"/>
                <a:gd name="T68" fmla="*/ 37 w 430"/>
                <a:gd name="T69" fmla="*/ 26 h 316"/>
                <a:gd name="T70" fmla="*/ 10 w 430"/>
                <a:gd name="T71" fmla="*/ 23 h 31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30"/>
                <a:gd name="T109" fmla="*/ 0 h 316"/>
                <a:gd name="T110" fmla="*/ 430 w 430"/>
                <a:gd name="T111" fmla="*/ 316 h 31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30" h="316">
                  <a:moveTo>
                    <a:pt x="11" y="38"/>
                  </a:moveTo>
                  <a:lnTo>
                    <a:pt x="9" y="45"/>
                  </a:lnTo>
                  <a:lnTo>
                    <a:pt x="0" y="52"/>
                  </a:lnTo>
                  <a:lnTo>
                    <a:pt x="2" y="65"/>
                  </a:lnTo>
                  <a:lnTo>
                    <a:pt x="13" y="90"/>
                  </a:lnTo>
                  <a:lnTo>
                    <a:pt x="31" y="92"/>
                  </a:lnTo>
                  <a:lnTo>
                    <a:pt x="34" y="101"/>
                  </a:lnTo>
                  <a:lnTo>
                    <a:pt x="34" y="129"/>
                  </a:lnTo>
                  <a:lnTo>
                    <a:pt x="27" y="138"/>
                  </a:lnTo>
                  <a:lnTo>
                    <a:pt x="6" y="151"/>
                  </a:lnTo>
                  <a:lnTo>
                    <a:pt x="4" y="158"/>
                  </a:lnTo>
                  <a:lnTo>
                    <a:pt x="11" y="179"/>
                  </a:lnTo>
                  <a:lnTo>
                    <a:pt x="11" y="194"/>
                  </a:lnTo>
                  <a:lnTo>
                    <a:pt x="6" y="210"/>
                  </a:lnTo>
                  <a:lnTo>
                    <a:pt x="0" y="219"/>
                  </a:lnTo>
                  <a:lnTo>
                    <a:pt x="11" y="235"/>
                  </a:lnTo>
                  <a:lnTo>
                    <a:pt x="18" y="233"/>
                  </a:lnTo>
                  <a:lnTo>
                    <a:pt x="34" y="249"/>
                  </a:lnTo>
                  <a:lnTo>
                    <a:pt x="34" y="265"/>
                  </a:lnTo>
                  <a:lnTo>
                    <a:pt x="34" y="287"/>
                  </a:lnTo>
                  <a:lnTo>
                    <a:pt x="34" y="296"/>
                  </a:lnTo>
                  <a:lnTo>
                    <a:pt x="49" y="315"/>
                  </a:lnTo>
                  <a:lnTo>
                    <a:pt x="83" y="308"/>
                  </a:lnTo>
                  <a:lnTo>
                    <a:pt x="122" y="296"/>
                  </a:lnTo>
                  <a:lnTo>
                    <a:pt x="152" y="278"/>
                  </a:lnTo>
                  <a:lnTo>
                    <a:pt x="165" y="265"/>
                  </a:lnTo>
                  <a:lnTo>
                    <a:pt x="183" y="292"/>
                  </a:lnTo>
                  <a:lnTo>
                    <a:pt x="199" y="285"/>
                  </a:lnTo>
                  <a:lnTo>
                    <a:pt x="220" y="292"/>
                  </a:lnTo>
                  <a:lnTo>
                    <a:pt x="231" y="294"/>
                  </a:lnTo>
                  <a:lnTo>
                    <a:pt x="256" y="285"/>
                  </a:lnTo>
                  <a:lnTo>
                    <a:pt x="270" y="281"/>
                  </a:lnTo>
                  <a:lnTo>
                    <a:pt x="270" y="267"/>
                  </a:lnTo>
                  <a:lnTo>
                    <a:pt x="272" y="247"/>
                  </a:lnTo>
                  <a:lnTo>
                    <a:pt x="286" y="240"/>
                  </a:lnTo>
                  <a:lnTo>
                    <a:pt x="301" y="247"/>
                  </a:lnTo>
                  <a:lnTo>
                    <a:pt x="304" y="256"/>
                  </a:lnTo>
                  <a:lnTo>
                    <a:pt x="317" y="237"/>
                  </a:lnTo>
                  <a:lnTo>
                    <a:pt x="347" y="224"/>
                  </a:lnTo>
                  <a:lnTo>
                    <a:pt x="374" y="219"/>
                  </a:lnTo>
                  <a:lnTo>
                    <a:pt x="399" y="219"/>
                  </a:lnTo>
                  <a:lnTo>
                    <a:pt x="394" y="197"/>
                  </a:lnTo>
                  <a:lnTo>
                    <a:pt x="392" y="185"/>
                  </a:lnTo>
                  <a:lnTo>
                    <a:pt x="365" y="165"/>
                  </a:lnTo>
                  <a:lnTo>
                    <a:pt x="365" y="160"/>
                  </a:lnTo>
                  <a:lnTo>
                    <a:pt x="379" y="140"/>
                  </a:lnTo>
                  <a:lnTo>
                    <a:pt x="394" y="135"/>
                  </a:lnTo>
                  <a:lnTo>
                    <a:pt x="390" y="124"/>
                  </a:lnTo>
                  <a:lnTo>
                    <a:pt x="397" y="104"/>
                  </a:lnTo>
                  <a:lnTo>
                    <a:pt x="397" y="92"/>
                  </a:lnTo>
                  <a:lnTo>
                    <a:pt x="401" y="67"/>
                  </a:lnTo>
                  <a:lnTo>
                    <a:pt x="406" y="58"/>
                  </a:lnTo>
                  <a:lnTo>
                    <a:pt x="419" y="61"/>
                  </a:lnTo>
                  <a:lnTo>
                    <a:pt x="429" y="45"/>
                  </a:lnTo>
                  <a:lnTo>
                    <a:pt x="419" y="29"/>
                  </a:lnTo>
                  <a:lnTo>
                    <a:pt x="415" y="11"/>
                  </a:lnTo>
                  <a:lnTo>
                    <a:pt x="406" y="13"/>
                  </a:lnTo>
                  <a:lnTo>
                    <a:pt x="358" y="2"/>
                  </a:lnTo>
                  <a:lnTo>
                    <a:pt x="326" y="0"/>
                  </a:lnTo>
                  <a:lnTo>
                    <a:pt x="297" y="6"/>
                  </a:lnTo>
                  <a:lnTo>
                    <a:pt x="270" y="20"/>
                  </a:lnTo>
                  <a:lnTo>
                    <a:pt x="238" y="36"/>
                  </a:lnTo>
                  <a:lnTo>
                    <a:pt x="215" y="54"/>
                  </a:lnTo>
                  <a:lnTo>
                    <a:pt x="192" y="56"/>
                  </a:lnTo>
                  <a:lnTo>
                    <a:pt x="161" y="52"/>
                  </a:lnTo>
                  <a:lnTo>
                    <a:pt x="131" y="61"/>
                  </a:lnTo>
                  <a:lnTo>
                    <a:pt x="113" y="65"/>
                  </a:lnTo>
                  <a:lnTo>
                    <a:pt x="93" y="58"/>
                  </a:lnTo>
                  <a:lnTo>
                    <a:pt x="63" y="47"/>
                  </a:lnTo>
                  <a:lnTo>
                    <a:pt x="45" y="43"/>
                  </a:lnTo>
                  <a:lnTo>
                    <a:pt x="22" y="38"/>
                  </a:lnTo>
                  <a:lnTo>
                    <a:pt x="11" y="38"/>
                  </a:lnTo>
                </a:path>
              </a:pathLst>
            </a:custGeom>
            <a:solidFill>
              <a:srgbClr val="C00000"/>
            </a:solidFill>
            <a:ln w="12700" cap="rnd">
              <a:solidFill>
                <a:schemeClr val="bg1"/>
              </a:solidFill>
              <a:round/>
              <a:headEnd/>
              <a:tailEnd/>
            </a:ln>
          </p:spPr>
          <p:txBody>
            <a:bodyPr/>
            <a:lstStyle/>
            <a:p>
              <a:pPr>
                <a:defRPr/>
              </a:pPr>
              <a:endParaRPr lang="en-GB" dirty="0"/>
            </a:p>
          </p:txBody>
        </p:sp>
        <p:sp>
          <p:nvSpPr>
            <p:cNvPr id="189" name="Freeform 188"/>
            <p:cNvSpPr>
              <a:spLocks/>
            </p:cNvSpPr>
            <p:nvPr/>
          </p:nvSpPr>
          <p:spPr bwMode="auto">
            <a:xfrm>
              <a:off x="6570836" y="4937313"/>
              <a:ext cx="454723" cy="463971"/>
            </a:xfrm>
            <a:custGeom>
              <a:avLst/>
              <a:gdLst>
                <a:gd name="T0" fmla="*/ 9 w 168"/>
                <a:gd name="T1" fmla="*/ 36 h 279"/>
                <a:gd name="T2" fmla="*/ 18 w 168"/>
                <a:gd name="T3" fmla="*/ 41 h 279"/>
                <a:gd name="T4" fmla="*/ 18 w 168"/>
                <a:gd name="T5" fmla="*/ 48 h 279"/>
                <a:gd name="T6" fmla="*/ 16 w 168"/>
                <a:gd name="T7" fmla="*/ 54 h 279"/>
                <a:gd name="T8" fmla="*/ 12 w 168"/>
                <a:gd name="T9" fmla="*/ 60 h 279"/>
                <a:gd name="T10" fmla="*/ 12 w 168"/>
                <a:gd name="T11" fmla="*/ 76 h 279"/>
                <a:gd name="T12" fmla="*/ 14 w 168"/>
                <a:gd name="T13" fmla="*/ 83 h 279"/>
                <a:gd name="T14" fmla="*/ 4 w 168"/>
                <a:gd name="T15" fmla="*/ 96 h 279"/>
                <a:gd name="T16" fmla="*/ 9 w 168"/>
                <a:gd name="T17" fmla="*/ 98 h 279"/>
                <a:gd name="T18" fmla="*/ 0 w 168"/>
                <a:gd name="T19" fmla="*/ 104 h 279"/>
                <a:gd name="T20" fmla="*/ 6 w 168"/>
                <a:gd name="T21" fmla="*/ 112 h 279"/>
                <a:gd name="T22" fmla="*/ 9 w 168"/>
                <a:gd name="T23" fmla="*/ 118 h 279"/>
                <a:gd name="T24" fmla="*/ 9 w 168"/>
                <a:gd name="T25" fmla="*/ 111 h 279"/>
                <a:gd name="T26" fmla="*/ 21 w 168"/>
                <a:gd name="T27" fmla="*/ 119 h 279"/>
                <a:gd name="T28" fmla="*/ 18 w 168"/>
                <a:gd name="T29" fmla="*/ 129 h 279"/>
                <a:gd name="T30" fmla="*/ 14 w 168"/>
                <a:gd name="T31" fmla="*/ 133 h 279"/>
                <a:gd name="T32" fmla="*/ 21 w 168"/>
                <a:gd name="T33" fmla="*/ 141 h 279"/>
                <a:gd name="T34" fmla="*/ 26 w 168"/>
                <a:gd name="T35" fmla="*/ 143 h 279"/>
                <a:gd name="T36" fmla="*/ 42 w 168"/>
                <a:gd name="T37" fmla="*/ 148 h 279"/>
                <a:gd name="T38" fmla="*/ 53 w 168"/>
                <a:gd name="T39" fmla="*/ 155 h 279"/>
                <a:gd name="T40" fmla="*/ 55 w 168"/>
                <a:gd name="T41" fmla="*/ 162 h 279"/>
                <a:gd name="T42" fmla="*/ 69 w 168"/>
                <a:gd name="T43" fmla="*/ 165 h 279"/>
                <a:gd name="T44" fmla="*/ 80 w 168"/>
                <a:gd name="T45" fmla="*/ 162 h 279"/>
                <a:gd name="T46" fmla="*/ 95 w 168"/>
                <a:gd name="T47" fmla="*/ 154 h 279"/>
                <a:gd name="T48" fmla="*/ 103 w 168"/>
                <a:gd name="T49" fmla="*/ 144 h 279"/>
                <a:gd name="T50" fmla="*/ 108 w 168"/>
                <a:gd name="T51" fmla="*/ 138 h 279"/>
                <a:gd name="T52" fmla="*/ 120 w 168"/>
                <a:gd name="T53" fmla="*/ 122 h 279"/>
                <a:gd name="T54" fmla="*/ 125 w 168"/>
                <a:gd name="T55" fmla="*/ 110 h 279"/>
                <a:gd name="T56" fmla="*/ 126 w 168"/>
                <a:gd name="T57" fmla="*/ 98 h 279"/>
                <a:gd name="T58" fmla="*/ 134 w 168"/>
                <a:gd name="T59" fmla="*/ 90 h 279"/>
                <a:gd name="T60" fmla="*/ 120 w 168"/>
                <a:gd name="T61" fmla="*/ 88 h 279"/>
                <a:gd name="T62" fmla="*/ 115 w 168"/>
                <a:gd name="T63" fmla="*/ 84 h 279"/>
                <a:gd name="T64" fmla="*/ 108 w 168"/>
                <a:gd name="T65" fmla="*/ 85 h 279"/>
                <a:gd name="T66" fmla="*/ 97 w 168"/>
                <a:gd name="T67" fmla="*/ 80 h 279"/>
                <a:gd name="T68" fmla="*/ 93 w 168"/>
                <a:gd name="T69" fmla="*/ 69 h 279"/>
                <a:gd name="T70" fmla="*/ 90 w 168"/>
                <a:gd name="T71" fmla="*/ 61 h 279"/>
                <a:gd name="T72" fmla="*/ 97 w 168"/>
                <a:gd name="T73" fmla="*/ 53 h 279"/>
                <a:gd name="T74" fmla="*/ 97 w 168"/>
                <a:gd name="T75" fmla="*/ 27 h 279"/>
                <a:gd name="T76" fmla="*/ 97 w 168"/>
                <a:gd name="T77" fmla="*/ 17 h 279"/>
                <a:gd name="T78" fmla="*/ 90 w 168"/>
                <a:gd name="T79" fmla="*/ 12 h 279"/>
                <a:gd name="T80" fmla="*/ 79 w 168"/>
                <a:gd name="T81" fmla="*/ 12 h 279"/>
                <a:gd name="T82" fmla="*/ 72 w 168"/>
                <a:gd name="T83" fmla="*/ 9 h 279"/>
                <a:gd name="T84" fmla="*/ 64 w 168"/>
                <a:gd name="T85" fmla="*/ 2 h 279"/>
                <a:gd name="T86" fmla="*/ 55 w 168"/>
                <a:gd name="T87" fmla="*/ 0 h 279"/>
                <a:gd name="T88" fmla="*/ 52 w 168"/>
                <a:gd name="T89" fmla="*/ 4 h 279"/>
                <a:gd name="T90" fmla="*/ 52 w 168"/>
                <a:gd name="T91" fmla="*/ 2 h 279"/>
                <a:gd name="T92" fmla="*/ 37 w 168"/>
                <a:gd name="T93" fmla="*/ 4 h 279"/>
                <a:gd name="T94" fmla="*/ 28 w 168"/>
                <a:gd name="T95" fmla="*/ 0 h 279"/>
                <a:gd name="T96" fmla="*/ 21 w 168"/>
                <a:gd name="T97" fmla="*/ 4 h 279"/>
                <a:gd name="T98" fmla="*/ 18 w 168"/>
                <a:gd name="T99" fmla="*/ 18 h 279"/>
                <a:gd name="T100" fmla="*/ 14 w 168"/>
                <a:gd name="T101" fmla="*/ 28 h 279"/>
                <a:gd name="T102" fmla="*/ 9 w 168"/>
                <a:gd name="T103" fmla="*/ 36 h 27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68"/>
                <a:gd name="T157" fmla="*/ 0 h 279"/>
                <a:gd name="T158" fmla="*/ 168 w 168"/>
                <a:gd name="T159" fmla="*/ 279 h 279"/>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68" h="279">
                  <a:moveTo>
                    <a:pt x="13" y="61"/>
                  </a:moveTo>
                  <a:lnTo>
                    <a:pt x="22" y="70"/>
                  </a:lnTo>
                  <a:lnTo>
                    <a:pt x="22" y="82"/>
                  </a:lnTo>
                  <a:lnTo>
                    <a:pt x="20" y="91"/>
                  </a:lnTo>
                  <a:lnTo>
                    <a:pt x="16" y="100"/>
                  </a:lnTo>
                  <a:lnTo>
                    <a:pt x="16" y="127"/>
                  </a:lnTo>
                  <a:lnTo>
                    <a:pt x="18" y="139"/>
                  </a:lnTo>
                  <a:lnTo>
                    <a:pt x="4" y="161"/>
                  </a:lnTo>
                  <a:lnTo>
                    <a:pt x="9" y="166"/>
                  </a:lnTo>
                  <a:lnTo>
                    <a:pt x="0" y="177"/>
                  </a:lnTo>
                  <a:lnTo>
                    <a:pt x="6" y="189"/>
                  </a:lnTo>
                  <a:lnTo>
                    <a:pt x="9" y="198"/>
                  </a:lnTo>
                  <a:lnTo>
                    <a:pt x="13" y="186"/>
                  </a:lnTo>
                  <a:lnTo>
                    <a:pt x="25" y="202"/>
                  </a:lnTo>
                  <a:lnTo>
                    <a:pt x="22" y="216"/>
                  </a:lnTo>
                  <a:lnTo>
                    <a:pt x="18" y="223"/>
                  </a:lnTo>
                  <a:lnTo>
                    <a:pt x="25" y="236"/>
                  </a:lnTo>
                  <a:lnTo>
                    <a:pt x="34" y="241"/>
                  </a:lnTo>
                  <a:lnTo>
                    <a:pt x="52" y="250"/>
                  </a:lnTo>
                  <a:lnTo>
                    <a:pt x="66" y="262"/>
                  </a:lnTo>
                  <a:lnTo>
                    <a:pt x="68" y="271"/>
                  </a:lnTo>
                  <a:lnTo>
                    <a:pt x="86" y="278"/>
                  </a:lnTo>
                  <a:lnTo>
                    <a:pt x="100" y="271"/>
                  </a:lnTo>
                  <a:lnTo>
                    <a:pt x="118" y="259"/>
                  </a:lnTo>
                  <a:lnTo>
                    <a:pt x="128" y="243"/>
                  </a:lnTo>
                  <a:lnTo>
                    <a:pt x="134" y="232"/>
                  </a:lnTo>
                  <a:lnTo>
                    <a:pt x="150" y="205"/>
                  </a:lnTo>
                  <a:lnTo>
                    <a:pt x="155" y="184"/>
                  </a:lnTo>
                  <a:lnTo>
                    <a:pt x="157" y="166"/>
                  </a:lnTo>
                  <a:lnTo>
                    <a:pt x="167" y="152"/>
                  </a:lnTo>
                  <a:lnTo>
                    <a:pt x="150" y="148"/>
                  </a:lnTo>
                  <a:lnTo>
                    <a:pt x="144" y="141"/>
                  </a:lnTo>
                  <a:lnTo>
                    <a:pt x="134" y="143"/>
                  </a:lnTo>
                  <a:lnTo>
                    <a:pt x="121" y="136"/>
                  </a:lnTo>
                  <a:lnTo>
                    <a:pt x="116" y="116"/>
                  </a:lnTo>
                  <a:lnTo>
                    <a:pt x="112" y="102"/>
                  </a:lnTo>
                  <a:lnTo>
                    <a:pt x="121" y="88"/>
                  </a:lnTo>
                  <a:lnTo>
                    <a:pt x="121" y="45"/>
                  </a:lnTo>
                  <a:lnTo>
                    <a:pt x="121" y="29"/>
                  </a:lnTo>
                  <a:lnTo>
                    <a:pt x="112" y="20"/>
                  </a:lnTo>
                  <a:lnTo>
                    <a:pt x="98" y="20"/>
                  </a:lnTo>
                  <a:lnTo>
                    <a:pt x="89" y="15"/>
                  </a:lnTo>
                  <a:lnTo>
                    <a:pt x="80" y="2"/>
                  </a:lnTo>
                  <a:lnTo>
                    <a:pt x="68" y="0"/>
                  </a:lnTo>
                  <a:lnTo>
                    <a:pt x="64" y="6"/>
                  </a:lnTo>
                  <a:lnTo>
                    <a:pt x="64" y="2"/>
                  </a:lnTo>
                  <a:lnTo>
                    <a:pt x="45" y="4"/>
                  </a:lnTo>
                  <a:lnTo>
                    <a:pt x="36" y="0"/>
                  </a:lnTo>
                  <a:lnTo>
                    <a:pt x="25" y="6"/>
                  </a:lnTo>
                  <a:lnTo>
                    <a:pt x="22" y="31"/>
                  </a:lnTo>
                  <a:lnTo>
                    <a:pt x="18" y="47"/>
                  </a:lnTo>
                  <a:lnTo>
                    <a:pt x="13" y="61"/>
                  </a:lnTo>
                </a:path>
              </a:pathLst>
            </a:custGeom>
            <a:grpFill/>
            <a:ln w="12700" cap="rnd">
              <a:solidFill>
                <a:schemeClr val="bg1"/>
              </a:solidFill>
              <a:round/>
              <a:headEnd/>
              <a:tailEnd/>
            </a:ln>
          </p:spPr>
          <p:txBody>
            <a:bodyPr/>
            <a:lstStyle/>
            <a:p>
              <a:pPr>
                <a:defRPr/>
              </a:pPr>
              <a:endParaRPr lang="en-GB" dirty="0"/>
            </a:p>
          </p:txBody>
        </p:sp>
        <p:sp>
          <p:nvSpPr>
            <p:cNvPr id="190" name="Freeform 189"/>
            <p:cNvSpPr>
              <a:spLocks/>
            </p:cNvSpPr>
            <p:nvPr/>
          </p:nvSpPr>
          <p:spPr bwMode="auto">
            <a:xfrm>
              <a:off x="6911163" y="3967707"/>
              <a:ext cx="1675897" cy="748036"/>
            </a:xfrm>
            <a:custGeom>
              <a:avLst/>
              <a:gdLst>
                <a:gd name="T0" fmla="*/ 111 w 616"/>
                <a:gd name="T1" fmla="*/ 31 h 450"/>
                <a:gd name="T2" fmla="*/ 92 w 616"/>
                <a:gd name="T3" fmla="*/ 37 h 450"/>
                <a:gd name="T4" fmla="*/ 87 w 616"/>
                <a:gd name="T5" fmla="*/ 85 h 450"/>
                <a:gd name="T6" fmla="*/ 56 w 616"/>
                <a:gd name="T7" fmla="*/ 111 h 450"/>
                <a:gd name="T8" fmla="*/ 16 w 616"/>
                <a:gd name="T9" fmla="*/ 125 h 450"/>
                <a:gd name="T10" fmla="*/ 0 w 616"/>
                <a:gd name="T11" fmla="*/ 142 h 450"/>
                <a:gd name="T12" fmla="*/ 14 w 616"/>
                <a:gd name="T13" fmla="*/ 158 h 450"/>
                <a:gd name="T14" fmla="*/ 14 w 616"/>
                <a:gd name="T15" fmla="*/ 170 h 450"/>
                <a:gd name="T16" fmla="*/ 37 w 616"/>
                <a:gd name="T17" fmla="*/ 174 h 450"/>
                <a:gd name="T18" fmla="*/ 46 w 616"/>
                <a:gd name="T19" fmla="*/ 195 h 450"/>
                <a:gd name="T20" fmla="*/ 53 w 616"/>
                <a:gd name="T21" fmla="*/ 215 h 450"/>
                <a:gd name="T22" fmla="*/ 68 w 616"/>
                <a:gd name="T23" fmla="*/ 215 h 450"/>
                <a:gd name="T24" fmla="*/ 94 w 616"/>
                <a:gd name="T25" fmla="*/ 217 h 450"/>
                <a:gd name="T26" fmla="*/ 94 w 616"/>
                <a:gd name="T27" fmla="*/ 227 h 450"/>
                <a:gd name="T28" fmla="*/ 111 w 616"/>
                <a:gd name="T29" fmla="*/ 236 h 450"/>
                <a:gd name="T30" fmla="*/ 111 w 616"/>
                <a:gd name="T31" fmla="*/ 250 h 450"/>
                <a:gd name="T32" fmla="*/ 147 w 616"/>
                <a:gd name="T33" fmla="*/ 257 h 450"/>
                <a:gd name="T34" fmla="*/ 195 w 616"/>
                <a:gd name="T35" fmla="*/ 267 h 450"/>
                <a:gd name="T36" fmla="*/ 230 w 616"/>
                <a:gd name="T37" fmla="*/ 260 h 450"/>
                <a:gd name="T38" fmla="*/ 271 w 616"/>
                <a:gd name="T39" fmla="*/ 262 h 450"/>
                <a:gd name="T40" fmla="*/ 294 w 616"/>
                <a:gd name="T41" fmla="*/ 252 h 450"/>
                <a:gd name="T42" fmla="*/ 362 w 616"/>
                <a:gd name="T43" fmla="*/ 229 h 450"/>
                <a:gd name="T44" fmla="*/ 402 w 616"/>
                <a:gd name="T45" fmla="*/ 231 h 450"/>
                <a:gd name="T46" fmla="*/ 433 w 616"/>
                <a:gd name="T47" fmla="*/ 235 h 450"/>
                <a:gd name="T48" fmla="*/ 451 w 616"/>
                <a:gd name="T49" fmla="*/ 224 h 450"/>
                <a:gd name="T50" fmla="*/ 453 w 616"/>
                <a:gd name="T51" fmla="*/ 187 h 450"/>
                <a:gd name="T52" fmla="*/ 470 w 616"/>
                <a:gd name="T53" fmla="*/ 174 h 450"/>
                <a:gd name="T54" fmla="*/ 486 w 616"/>
                <a:gd name="T55" fmla="*/ 174 h 450"/>
                <a:gd name="T56" fmla="*/ 491 w 616"/>
                <a:gd name="T57" fmla="*/ 163 h 450"/>
                <a:gd name="T58" fmla="*/ 504 w 616"/>
                <a:gd name="T59" fmla="*/ 156 h 450"/>
                <a:gd name="T60" fmla="*/ 478 w 616"/>
                <a:gd name="T61" fmla="*/ 148 h 450"/>
                <a:gd name="T62" fmla="*/ 446 w 616"/>
                <a:gd name="T63" fmla="*/ 154 h 450"/>
                <a:gd name="T64" fmla="*/ 418 w 616"/>
                <a:gd name="T65" fmla="*/ 148 h 450"/>
                <a:gd name="T66" fmla="*/ 413 w 616"/>
                <a:gd name="T67" fmla="*/ 132 h 450"/>
                <a:gd name="T68" fmla="*/ 402 w 616"/>
                <a:gd name="T69" fmla="*/ 116 h 450"/>
                <a:gd name="T70" fmla="*/ 398 w 616"/>
                <a:gd name="T71" fmla="*/ 97 h 450"/>
                <a:gd name="T72" fmla="*/ 399 w 616"/>
                <a:gd name="T73" fmla="*/ 82 h 450"/>
                <a:gd name="T74" fmla="*/ 378 w 616"/>
                <a:gd name="T75" fmla="*/ 58 h 450"/>
                <a:gd name="T76" fmla="*/ 369 w 616"/>
                <a:gd name="T77" fmla="*/ 41 h 450"/>
                <a:gd name="T78" fmla="*/ 346 w 616"/>
                <a:gd name="T79" fmla="*/ 27 h 450"/>
                <a:gd name="T80" fmla="*/ 332 w 616"/>
                <a:gd name="T81" fmla="*/ 5 h 450"/>
                <a:gd name="T82" fmla="*/ 318 w 616"/>
                <a:gd name="T83" fmla="*/ 0 h 450"/>
                <a:gd name="T84" fmla="*/ 301 w 616"/>
                <a:gd name="T85" fmla="*/ 8 h 450"/>
                <a:gd name="T86" fmla="*/ 280 w 616"/>
                <a:gd name="T87" fmla="*/ 9 h 450"/>
                <a:gd name="T88" fmla="*/ 261 w 616"/>
                <a:gd name="T89" fmla="*/ 17 h 450"/>
                <a:gd name="T90" fmla="*/ 236 w 616"/>
                <a:gd name="T91" fmla="*/ 20 h 450"/>
                <a:gd name="T92" fmla="*/ 213 w 616"/>
                <a:gd name="T93" fmla="*/ 8 h 450"/>
                <a:gd name="T94" fmla="*/ 186 w 616"/>
                <a:gd name="T95" fmla="*/ 16 h 450"/>
                <a:gd name="T96" fmla="*/ 165 w 616"/>
                <a:gd name="T97" fmla="*/ 14 h 450"/>
                <a:gd name="T98" fmla="*/ 137 w 616"/>
                <a:gd name="T99" fmla="*/ 13 h 450"/>
                <a:gd name="T100" fmla="*/ 122 w 616"/>
                <a:gd name="T101" fmla="*/ 18 h 450"/>
                <a:gd name="T102" fmla="*/ 116 w 616"/>
                <a:gd name="T103" fmla="*/ 20 h 45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16"/>
                <a:gd name="T157" fmla="*/ 0 h 450"/>
                <a:gd name="T158" fmla="*/ 616 w 616"/>
                <a:gd name="T159" fmla="*/ 450 h 45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16" h="450">
                  <a:moveTo>
                    <a:pt x="147" y="38"/>
                  </a:moveTo>
                  <a:lnTo>
                    <a:pt x="136" y="52"/>
                  </a:lnTo>
                  <a:lnTo>
                    <a:pt x="129" y="61"/>
                  </a:lnTo>
                  <a:lnTo>
                    <a:pt x="113" y="63"/>
                  </a:lnTo>
                  <a:lnTo>
                    <a:pt x="106" y="133"/>
                  </a:lnTo>
                  <a:lnTo>
                    <a:pt x="106" y="145"/>
                  </a:lnTo>
                  <a:lnTo>
                    <a:pt x="88" y="172"/>
                  </a:lnTo>
                  <a:lnTo>
                    <a:pt x="68" y="188"/>
                  </a:lnTo>
                  <a:lnTo>
                    <a:pt x="56" y="204"/>
                  </a:lnTo>
                  <a:lnTo>
                    <a:pt x="20" y="210"/>
                  </a:lnTo>
                  <a:lnTo>
                    <a:pt x="2" y="226"/>
                  </a:lnTo>
                  <a:lnTo>
                    <a:pt x="0" y="240"/>
                  </a:lnTo>
                  <a:lnTo>
                    <a:pt x="11" y="249"/>
                  </a:lnTo>
                  <a:lnTo>
                    <a:pt x="18" y="265"/>
                  </a:lnTo>
                  <a:lnTo>
                    <a:pt x="15" y="274"/>
                  </a:lnTo>
                  <a:lnTo>
                    <a:pt x="18" y="287"/>
                  </a:lnTo>
                  <a:lnTo>
                    <a:pt x="29" y="294"/>
                  </a:lnTo>
                  <a:lnTo>
                    <a:pt x="45" y="294"/>
                  </a:lnTo>
                  <a:lnTo>
                    <a:pt x="52" y="306"/>
                  </a:lnTo>
                  <a:lnTo>
                    <a:pt x="56" y="328"/>
                  </a:lnTo>
                  <a:lnTo>
                    <a:pt x="59" y="346"/>
                  </a:lnTo>
                  <a:lnTo>
                    <a:pt x="65" y="362"/>
                  </a:lnTo>
                  <a:lnTo>
                    <a:pt x="77" y="367"/>
                  </a:lnTo>
                  <a:lnTo>
                    <a:pt x="83" y="362"/>
                  </a:lnTo>
                  <a:lnTo>
                    <a:pt x="99" y="351"/>
                  </a:lnTo>
                  <a:lnTo>
                    <a:pt x="115" y="365"/>
                  </a:lnTo>
                  <a:lnTo>
                    <a:pt x="113" y="376"/>
                  </a:lnTo>
                  <a:lnTo>
                    <a:pt x="115" y="383"/>
                  </a:lnTo>
                  <a:lnTo>
                    <a:pt x="124" y="385"/>
                  </a:lnTo>
                  <a:lnTo>
                    <a:pt x="136" y="399"/>
                  </a:lnTo>
                  <a:lnTo>
                    <a:pt x="133" y="414"/>
                  </a:lnTo>
                  <a:lnTo>
                    <a:pt x="136" y="421"/>
                  </a:lnTo>
                  <a:lnTo>
                    <a:pt x="154" y="421"/>
                  </a:lnTo>
                  <a:lnTo>
                    <a:pt x="179" y="433"/>
                  </a:lnTo>
                  <a:lnTo>
                    <a:pt x="220" y="449"/>
                  </a:lnTo>
                  <a:lnTo>
                    <a:pt x="238" y="449"/>
                  </a:lnTo>
                  <a:lnTo>
                    <a:pt x="260" y="444"/>
                  </a:lnTo>
                  <a:lnTo>
                    <a:pt x="281" y="437"/>
                  </a:lnTo>
                  <a:lnTo>
                    <a:pt x="315" y="442"/>
                  </a:lnTo>
                  <a:lnTo>
                    <a:pt x="331" y="442"/>
                  </a:lnTo>
                  <a:lnTo>
                    <a:pt x="340" y="439"/>
                  </a:lnTo>
                  <a:lnTo>
                    <a:pt x="360" y="424"/>
                  </a:lnTo>
                  <a:lnTo>
                    <a:pt x="408" y="396"/>
                  </a:lnTo>
                  <a:lnTo>
                    <a:pt x="444" y="385"/>
                  </a:lnTo>
                  <a:lnTo>
                    <a:pt x="462" y="385"/>
                  </a:lnTo>
                  <a:lnTo>
                    <a:pt x="492" y="390"/>
                  </a:lnTo>
                  <a:lnTo>
                    <a:pt x="517" y="392"/>
                  </a:lnTo>
                  <a:lnTo>
                    <a:pt x="528" y="396"/>
                  </a:lnTo>
                  <a:lnTo>
                    <a:pt x="546" y="394"/>
                  </a:lnTo>
                  <a:lnTo>
                    <a:pt x="551" y="378"/>
                  </a:lnTo>
                  <a:lnTo>
                    <a:pt x="551" y="346"/>
                  </a:lnTo>
                  <a:lnTo>
                    <a:pt x="553" y="315"/>
                  </a:lnTo>
                  <a:lnTo>
                    <a:pt x="562" y="297"/>
                  </a:lnTo>
                  <a:lnTo>
                    <a:pt x="574" y="294"/>
                  </a:lnTo>
                  <a:lnTo>
                    <a:pt x="585" y="299"/>
                  </a:lnTo>
                  <a:lnTo>
                    <a:pt x="594" y="294"/>
                  </a:lnTo>
                  <a:lnTo>
                    <a:pt x="601" y="285"/>
                  </a:lnTo>
                  <a:lnTo>
                    <a:pt x="599" y="276"/>
                  </a:lnTo>
                  <a:lnTo>
                    <a:pt x="612" y="274"/>
                  </a:lnTo>
                  <a:lnTo>
                    <a:pt x="615" y="263"/>
                  </a:lnTo>
                  <a:lnTo>
                    <a:pt x="601" y="256"/>
                  </a:lnTo>
                  <a:lnTo>
                    <a:pt x="583" y="251"/>
                  </a:lnTo>
                  <a:lnTo>
                    <a:pt x="567" y="256"/>
                  </a:lnTo>
                  <a:lnTo>
                    <a:pt x="544" y="260"/>
                  </a:lnTo>
                  <a:lnTo>
                    <a:pt x="524" y="260"/>
                  </a:lnTo>
                  <a:lnTo>
                    <a:pt x="510" y="251"/>
                  </a:lnTo>
                  <a:lnTo>
                    <a:pt x="503" y="240"/>
                  </a:lnTo>
                  <a:lnTo>
                    <a:pt x="503" y="222"/>
                  </a:lnTo>
                  <a:lnTo>
                    <a:pt x="501" y="206"/>
                  </a:lnTo>
                  <a:lnTo>
                    <a:pt x="492" y="195"/>
                  </a:lnTo>
                  <a:lnTo>
                    <a:pt x="485" y="181"/>
                  </a:lnTo>
                  <a:lnTo>
                    <a:pt x="485" y="165"/>
                  </a:lnTo>
                  <a:lnTo>
                    <a:pt x="487" y="147"/>
                  </a:lnTo>
                  <a:lnTo>
                    <a:pt x="487" y="138"/>
                  </a:lnTo>
                  <a:lnTo>
                    <a:pt x="476" y="113"/>
                  </a:lnTo>
                  <a:lnTo>
                    <a:pt x="460" y="97"/>
                  </a:lnTo>
                  <a:lnTo>
                    <a:pt x="453" y="79"/>
                  </a:lnTo>
                  <a:lnTo>
                    <a:pt x="451" y="68"/>
                  </a:lnTo>
                  <a:lnTo>
                    <a:pt x="449" y="63"/>
                  </a:lnTo>
                  <a:lnTo>
                    <a:pt x="424" y="45"/>
                  </a:lnTo>
                  <a:lnTo>
                    <a:pt x="417" y="31"/>
                  </a:lnTo>
                  <a:lnTo>
                    <a:pt x="406" y="9"/>
                  </a:lnTo>
                  <a:lnTo>
                    <a:pt x="397" y="2"/>
                  </a:lnTo>
                  <a:lnTo>
                    <a:pt x="388" y="0"/>
                  </a:lnTo>
                  <a:lnTo>
                    <a:pt x="376" y="4"/>
                  </a:lnTo>
                  <a:lnTo>
                    <a:pt x="367" y="13"/>
                  </a:lnTo>
                  <a:lnTo>
                    <a:pt x="360" y="15"/>
                  </a:lnTo>
                  <a:lnTo>
                    <a:pt x="342" y="15"/>
                  </a:lnTo>
                  <a:lnTo>
                    <a:pt x="329" y="18"/>
                  </a:lnTo>
                  <a:lnTo>
                    <a:pt x="319" y="29"/>
                  </a:lnTo>
                  <a:lnTo>
                    <a:pt x="304" y="34"/>
                  </a:lnTo>
                  <a:lnTo>
                    <a:pt x="288" y="34"/>
                  </a:lnTo>
                  <a:lnTo>
                    <a:pt x="279" y="24"/>
                  </a:lnTo>
                  <a:lnTo>
                    <a:pt x="260" y="13"/>
                  </a:lnTo>
                  <a:lnTo>
                    <a:pt x="247" y="18"/>
                  </a:lnTo>
                  <a:lnTo>
                    <a:pt x="226" y="27"/>
                  </a:lnTo>
                  <a:lnTo>
                    <a:pt x="213" y="29"/>
                  </a:lnTo>
                  <a:lnTo>
                    <a:pt x="201" y="24"/>
                  </a:lnTo>
                  <a:lnTo>
                    <a:pt x="186" y="15"/>
                  </a:lnTo>
                  <a:lnTo>
                    <a:pt x="167" y="22"/>
                  </a:lnTo>
                  <a:lnTo>
                    <a:pt x="154" y="29"/>
                  </a:lnTo>
                  <a:lnTo>
                    <a:pt x="149" y="31"/>
                  </a:lnTo>
                  <a:lnTo>
                    <a:pt x="147" y="34"/>
                  </a:lnTo>
                  <a:lnTo>
                    <a:pt x="142" y="34"/>
                  </a:lnTo>
                  <a:lnTo>
                    <a:pt x="147" y="38"/>
                  </a:lnTo>
                </a:path>
              </a:pathLst>
            </a:custGeom>
            <a:solidFill>
              <a:srgbClr val="C00000"/>
            </a:solidFill>
            <a:ln w="12700" cap="rnd">
              <a:solidFill>
                <a:schemeClr val="bg1"/>
              </a:solidFill>
              <a:round/>
              <a:headEnd/>
              <a:tailEnd/>
            </a:ln>
          </p:spPr>
          <p:txBody>
            <a:bodyPr/>
            <a:lstStyle/>
            <a:p>
              <a:pPr>
                <a:defRPr/>
              </a:pPr>
              <a:endParaRPr lang="en-GB" dirty="0"/>
            </a:p>
          </p:txBody>
        </p:sp>
        <p:sp>
          <p:nvSpPr>
            <p:cNvPr id="191" name="Freeform 190"/>
            <p:cNvSpPr>
              <a:spLocks/>
            </p:cNvSpPr>
            <p:nvPr/>
          </p:nvSpPr>
          <p:spPr bwMode="auto">
            <a:xfrm>
              <a:off x="3782441" y="3249972"/>
              <a:ext cx="629176" cy="346558"/>
            </a:xfrm>
            <a:custGeom>
              <a:avLst/>
              <a:gdLst>
                <a:gd name="T0" fmla="*/ 0 w 233"/>
                <a:gd name="T1" fmla="*/ 23 h 208"/>
                <a:gd name="T2" fmla="*/ 4 w 233"/>
                <a:gd name="T3" fmla="*/ 18 h 208"/>
                <a:gd name="T4" fmla="*/ 2 w 233"/>
                <a:gd name="T5" fmla="*/ 12 h 208"/>
                <a:gd name="T6" fmla="*/ 30 w 233"/>
                <a:gd name="T7" fmla="*/ 0 h 208"/>
                <a:gd name="T8" fmla="*/ 32 w 233"/>
                <a:gd name="T9" fmla="*/ 4 h 208"/>
                <a:gd name="T10" fmla="*/ 53 w 233"/>
                <a:gd name="T11" fmla="*/ 2 h 208"/>
                <a:gd name="T12" fmla="*/ 68 w 233"/>
                <a:gd name="T13" fmla="*/ 4 h 208"/>
                <a:gd name="T14" fmla="*/ 62 w 233"/>
                <a:gd name="T15" fmla="*/ 8 h 208"/>
                <a:gd name="T16" fmla="*/ 66 w 233"/>
                <a:gd name="T17" fmla="*/ 16 h 208"/>
                <a:gd name="T18" fmla="*/ 78 w 233"/>
                <a:gd name="T19" fmla="*/ 20 h 208"/>
                <a:gd name="T20" fmla="*/ 93 w 233"/>
                <a:gd name="T21" fmla="*/ 18 h 208"/>
                <a:gd name="T22" fmla="*/ 104 w 233"/>
                <a:gd name="T23" fmla="*/ 13 h 208"/>
                <a:gd name="T24" fmla="*/ 121 w 233"/>
                <a:gd name="T25" fmla="*/ 12 h 208"/>
                <a:gd name="T26" fmla="*/ 127 w 233"/>
                <a:gd name="T27" fmla="*/ 18 h 208"/>
                <a:gd name="T28" fmla="*/ 136 w 233"/>
                <a:gd name="T29" fmla="*/ 22 h 208"/>
                <a:gd name="T30" fmla="*/ 152 w 233"/>
                <a:gd name="T31" fmla="*/ 23 h 208"/>
                <a:gd name="T32" fmla="*/ 148 w 233"/>
                <a:gd name="T33" fmla="*/ 31 h 208"/>
                <a:gd name="T34" fmla="*/ 150 w 233"/>
                <a:gd name="T35" fmla="*/ 50 h 208"/>
                <a:gd name="T36" fmla="*/ 152 w 233"/>
                <a:gd name="T37" fmla="*/ 62 h 208"/>
                <a:gd name="T38" fmla="*/ 169 w 233"/>
                <a:gd name="T39" fmla="*/ 62 h 208"/>
                <a:gd name="T40" fmla="*/ 175 w 233"/>
                <a:gd name="T41" fmla="*/ 70 h 208"/>
                <a:gd name="T42" fmla="*/ 175 w 233"/>
                <a:gd name="T43" fmla="*/ 75 h 208"/>
                <a:gd name="T44" fmla="*/ 184 w 233"/>
                <a:gd name="T45" fmla="*/ 84 h 208"/>
                <a:gd name="T46" fmla="*/ 174 w 233"/>
                <a:gd name="T47" fmla="*/ 92 h 208"/>
                <a:gd name="T48" fmla="*/ 164 w 233"/>
                <a:gd name="T49" fmla="*/ 97 h 208"/>
                <a:gd name="T50" fmla="*/ 153 w 233"/>
                <a:gd name="T51" fmla="*/ 97 h 208"/>
                <a:gd name="T52" fmla="*/ 141 w 233"/>
                <a:gd name="T53" fmla="*/ 99 h 208"/>
                <a:gd name="T54" fmla="*/ 141 w 233"/>
                <a:gd name="T55" fmla="*/ 111 h 208"/>
                <a:gd name="T56" fmla="*/ 136 w 233"/>
                <a:gd name="T57" fmla="*/ 117 h 208"/>
                <a:gd name="T58" fmla="*/ 123 w 233"/>
                <a:gd name="T59" fmla="*/ 124 h 208"/>
                <a:gd name="T60" fmla="*/ 100 w 233"/>
                <a:gd name="T61" fmla="*/ 112 h 208"/>
                <a:gd name="T62" fmla="*/ 94 w 233"/>
                <a:gd name="T63" fmla="*/ 100 h 208"/>
                <a:gd name="T64" fmla="*/ 73 w 233"/>
                <a:gd name="T65" fmla="*/ 97 h 208"/>
                <a:gd name="T66" fmla="*/ 66 w 233"/>
                <a:gd name="T67" fmla="*/ 82 h 208"/>
                <a:gd name="T68" fmla="*/ 53 w 233"/>
                <a:gd name="T69" fmla="*/ 73 h 208"/>
                <a:gd name="T70" fmla="*/ 48 w 233"/>
                <a:gd name="T71" fmla="*/ 62 h 208"/>
                <a:gd name="T72" fmla="*/ 36 w 233"/>
                <a:gd name="T73" fmla="*/ 52 h 208"/>
                <a:gd name="T74" fmla="*/ 28 w 233"/>
                <a:gd name="T75" fmla="*/ 41 h 208"/>
                <a:gd name="T76" fmla="*/ 11 w 233"/>
                <a:gd name="T77" fmla="*/ 33 h 208"/>
                <a:gd name="T78" fmla="*/ 0 w 233"/>
                <a:gd name="T79" fmla="*/ 23 h 20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33"/>
                <a:gd name="T121" fmla="*/ 0 h 208"/>
                <a:gd name="T122" fmla="*/ 233 w 233"/>
                <a:gd name="T123" fmla="*/ 208 h 20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33" h="208">
                  <a:moveTo>
                    <a:pt x="0" y="38"/>
                  </a:moveTo>
                  <a:lnTo>
                    <a:pt x="4" y="29"/>
                  </a:lnTo>
                  <a:lnTo>
                    <a:pt x="2" y="20"/>
                  </a:lnTo>
                  <a:lnTo>
                    <a:pt x="38" y="0"/>
                  </a:lnTo>
                  <a:lnTo>
                    <a:pt x="40" y="6"/>
                  </a:lnTo>
                  <a:lnTo>
                    <a:pt x="67" y="2"/>
                  </a:lnTo>
                  <a:lnTo>
                    <a:pt x="85" y="4"/>
                  </a:lnTo>
                  <a:lnTo>
                    <a:pt x="78" y="13"/>
                  </a:lnTo>
                  <a:lnTo>
                    <a:pt x="83" y="27"/>
                  </a:lnTo>
                  <a:lnTo>
                    <a:pt x="99" y="34"/>
                  </a:lnTo>
                  <a:lnTo>
                    <a:pt x="117" y="31"/>
                  </a:lnTo>
                  <a:lnTo>
                    <a:pt x="130" y="22"/>
                  </a:lnTo>
                  <a:lnTo>
                    <a:pt x="153" y="20"/>
                  </a:lnTo>
                  <a:lnTo>
                    <a:pt x="159" y="29"/>
                  </a:lnTo>
                  <a:lnTo>
                    <a:pt x="171" y="36"/>
                  </a:lnTo>
                  <a:lnTo>
                    <a:pt x="191" y="38"/>
                  </a:lnTo>
                  <a:lnTo>
                    <a:pt x="186" y="52"/>
                  </a:lnTo>
                  <a:lnTo>
                    <a:pt x="189" y="84"/>
                  </a:lnTo>
                  <a:lnTo>
                    <a:pt x="191" y="104"/>
                  </a:lnTo>
                  <a:lnTo>
                    <a:pt x="213" y="102"/>
                  </a:lnTo>
                  <a:lnTo>
                    <a:pt x="220" y="116"/>
                  </a:lnTo>
                  <a:lnTo>
                    <a:pt x="220" y="125"/>
                  </a:lnTo>
                  <a:lnTo>
                    <a:pt x="232" y="141"/>
                  </a:lnTo>
                  <a:lnTo>
                    <a:pt x="218" y="152"/>
                  </a:lnTo>
                  <a:lnTo>
                    <a:pt x="207" y="161"/>
                  </a:lnTo>
                  <a:lnTo>
                    <a:pt x="193" y="161"/>
                  </a:lnTo>
                  <a:lnTo>
                    <a:pt x="177" y="166"/>
                  </a:lnTo>
                  <a:lnTo>
                    <a:pt x="177" y="184"/>
                  </a:lnTo>
                  <a:lnTo>
                    <a:pt x="171" y="195"/>
                  </a:lnTo>
                  <a:lnTo>
                    <a:pt x="155" y="207"/>
                  </a:lnTo>
                  <a:lnTo>
                    <a:pt x="126" y="186"/>
                  </a:lnTo>
                  <a:lnTo>
                    <a:pt x="119" y="168"/>
                  </a:lnTo>
                  <a:lnTo>
                    <a:pt x="92" y="161"/>
                  </a:lnTo>
                  <a:lnTo>
                    <a:pt x="83" y="136"/>
                  </a:lnTo>
                  <a:lnTo>
                    <a:pt x="67" y="122"/>
                  </a:lnTo>
                  <a:lnTo>
                    <a:pt x="60" y="104"/>
                  </a:lnTo>
                  <a:lnTo>
                    <a:pt x="45" y="86"/>
                  </a:lnTo>
                  <a:lnTo>
                    <a:pt x="36" y="68"/>
                  </a:lnTo>
                  <a:lnTo>
                    <a:pt x="15" y="54"/>
                  </a:lnTo>
                  <a:lnTo>
                    <a:pt x="0" y="38"/>
                  </a:lnTo>
                </a:path>
              </a:pathLst>
            </a:custGeom>
            <a:solidFill>
              <a:schemeClr val="bg2">
                <a:lumMod val="75000"/>
              </a:schemeClr>
            </a:solidFill>
            <a:ln w="12700" cap="rnd">
              <a:solidFill>
                <a:schemeClr val="bg1"/>
              </a:solidFill>
              <a:round/>
              <a:headEnd/>
              <a:tailEnd/>
            </a:ln>
          </p:spPr>
          <p:txBody>
            <a:bodyPr/>
            <a:lstStyle/>
            <a:p>
              <a:pPr>
                <a:defRPr/>
              </a:pPr>
              <a:endParaRPr lang="en-GB" dirty="0"/>
            </a:p>
          </p:txBody>
        </p:sp>
        <p:sp>
          <p:nvSpPr>
            <p:cNvPr id="192" name="Freeform 191"/>
            <p:cNvSpPr>
              <a:spLocks/>
            </p:cNvSpPr>
            <p:nvPr/>
          </p:nvSpPr>
          <p:spPr bwMode="auto">
            <a:xfrm>
              <a:off x="4191406" y="3533509"/>
              <a:ext cx="191613" cy="90900"/>
            </a:xfrm>
            <a:custGeom>
              <a:avLst/>
              <a:gdLst>
                <a:gd name="T0" fmla="*/ 36 w 63"/>
                <a:gd name="T1" fmla="*/ 47 h 82"/>
                <a:gd name="T2" fmla="*/ 40 w 63"/>
                <a:gd name="T3" fmla="*/ 32 h 82"/>
                <a:gd name="T4" fmla="*/ 50 w 63"/>
                <a:gd name="T5" fmla="*/ 25 h 82"/>
                <a:gd name="T6" fmla="*/ 50 w 63"/>
                <a:gd name="T7" fmla="*/ 19 h 82"/>
                <a:gd name="T8" fmla="*/ 46 w 63"/>
                <a:gd name="T9" fmla="*/ 14 h 82"/>
                <a:gd name="T10" fmla="*/ 38 w 63"/>
                <a:gd name="T11" fmla="*/ 7 h 82"/>
                <a:gd name="T12" fmla="*/ 34 w 63"/>
                <a:gd name="T13" fmla="*/ 0 h 82"/>
                <a:gd name="T14" fmla="*/ 24 w 63"/>
                <a:gd name="T15" fmla="*/ 0 h 82"/>
                <a:gd name="T16" fmla="*/ 13 w 63"/>
                <a:gd name="T17" fmla="*/ 4 h 82"/>
                <a:gd name="T18" fmla="*/ 13 w 63"/>
                <a:gd name="T19" fmla="*/ 14 h 82"/>
                <a:gd name="T20" fmla="*/ 8 w 63"/>
                <a:gd name="T21" fmla="*/ 22 h 82"/>
                <a:gd name="T22" fmla="*/ 0 w 63"/>
                <a:gd name="T23" fmla="*/ 25 h 82"/>
                <a:gd name="T24" fmla="*/ 4 w 63"/>
                <a:gd name="T25" fmla="*/ 32 h 82"/>
                <a:gd name="T26" fmla="*/ 13 w 63"/>
                <a:gd name="T27" fmla="*/ 34 h 82"/>
                <a:gd name="T28" fmla="*/ 27 w 63"/>
                <a:gd name="T29" fmla="*/ 36 h 82"/>
                <a:gd name="T30" fmla="*/ 30 w 63"/>
                <a:gd name="T31" fmla="*/ 41 h 82"/>
                <a:gd name="T32" fmla="*/ 36 w 63"/>
                <a:gd name="T33" fmla="*/ 47 h 8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3"/>
                <a:gd name="T52" fmla="*/ 0 h 82"/>
                <a:gd name="T53" fmla="*/ 63 w 63"/>
                <a:gd name="T54" fmla="*/ 82 h 8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3" h="82">
                  <a:moveTo>
                    <a:pt x="44" y="81"/>
                  </a:moveTo>
                  <a:lnTo>
                    <a:pt x="48" y="55"/>
                  </a:lnTo>
                  <a:lnTo>
                    <a:pt x="62" y="43"/>
                  </a:lnTo>
                  <a:lnTo>
                    <a:pt x="62" y="32"/>
                  </a:lnTo>
                  <a:lnTo>
                    <a:pt x="55" y="23"/>
                  </a:lnTo>
                  <a:lnTo>
                    <a:pt x="46" y="11"/>
                  </a:lnTo>
                  <a:lnTo>
                    <a:pt x="42" y="0"/>
                  </a:lnTo>
                  <a:lnTo>
                    <a:pt x="28" y="0"/>
                  </a:lnTo>
                  <a:lnTo>
                    <a:pt x="17" y="4"/>
                  </a:lnTo>
                  <a:lnTo>
                    <a:pt x="17" y="23"/>
                  </a:lnTo>
                  <a:lnTo>
                    <a:pt x="8" y="37"/>
                  </a:lnTo>
                  <a:lnTo>
                    <a:pt x="0" y="41"/>
                  </a:lnTo>
                  <a:lnTo>
                    <a:pt x="4" y="53"/>
                  </a:lnTo>
                  <a:lnTo>
                    <a:pt x="17" y="57"/>
                  </a:lnTo>
                  <a:lnTo>
                    <a:pt x="31" y="60"/>
                  </a:lnTo>
                  <a:lnTo>
                    <a:pt x="37" y="69"/>
                  </a:lnTo>
                  <a:lnTo>
                    <a:pt x="44" y="81"/>
                  </a:lnTo>
                </a:path>
              </a:pathLst>
            </a:custGeom>
            <a:solidFill>
              <a:schemeClr val="bg2">
                <a:lumMod val="75000"/>
              </a:schemeClr>
            </a:solidFill>
            <a:ln w="12700" cap="rnd">
              <a:solidFill>
                <a:schemeClr val="bg1"/>
              </a:solidFill>
              <a:round/>
              <a:headEnd/>
              <a:tailEnd/>
            </a:ln>
          </p:spPr>
          <p:txBody>
            <a:bodyPr/>
            <a:lstStyle/>
            <a:p>
              <a:pPr>
                <a:defRPr/>
              </a:pPr>
              <a:endParaRPr lang="en-GB" dirty="0"/>
            </a:p>
          </p:txBody>
        </p:sp>
        <p:sp>
          <p:nvSpPr>
            <p:cNvPr id="193" name="Freeform 192"/>
            <p:cNvSpPr>
              <a:spLocks/>
            </p:cNvSpPr>
            <p:nvPr/>
          </p:nvSpPr>
          <p:spPr bwMode="auto">
            <a:xfrm>
              <a:off x="3996933" y="2999996"/>
              <a:ext cx="652055" cy="424202"/>
            </a:xfrm>
            <a:custGeom>
              <a:avLst/>
              <a:gdLst>
                <a:gd name="T0" fmla="*/ 79 w 240"/>
                <a:gd name="T1" fmla="*/ 4 h 255"/>
                <a:gd name="T2" fmla="*/ 61 w 240"/>
                <a:gd name="T3" fmla="*/ 22 h 255"/>
                <a:gd name="T4" fmla="*/ 61 w 240"/>
                <a:gd name="T5" fmla="*/ 27 h 255"/>
                <a:gd name="T6" fmla="*/ 48 w 240"/>
                <a:gd name="T7" fmla="*/ 35 h 255"/>
                <a:gd name="T8" fmla="*/ 49 w 240"/>
                <a:gd name="T9" fmla="*/ 37 h 255"/>
                <a:gd name="T10" fmla="*/ 46 w 240"/>
                <a:gd name="T11" fmla="*/ 42 h 255"/>
                <a:gd name="T12" fmla="*/ 35 w 240"/>
                <a:gd name="T13" fmla="*/ 53 h 255"/>
                <a:gd name="T14" fmla="*/ 23 w 240"/>
                <a:gd name="T15" fmla="*/ 61 h 255"/>
                <a:gd name="T16" fmla="*/ 16 w 240"/>
                <a:gd name="T17" fmla="*/ 67 h 255"/>
                <a:gd name="T18" fmla="*/ 23 w 240"/>
                <a:gd name="T19" fmla="*/ 71 h 255"/>
                <a:gd name="T20" fmla="*/ 18 w 240"/>
                <a:gd name="T21" fmla="*/ 79 h 255"/>
                <a:gd name="T22" fmla="*/ 11 w 240"/>
                <a:gd name="T23" fmla="*/ 85 h 255"/>
                <a:gd name="T24" fmla="*/ 9 w 240"/>
                <a:gd name="T25" fmla="*/ 87 h 255"/>
                <a:gd name="T26" fmla="*/ 0 w 240"/>
                <a:gd name="T27" fmla="*/ 96 h 255"/>
                <a:gd name="T28" fmla="*/ 0 w 240"/>
                <a:gd name="T29" fmla="*/ 103 h 255"/>
                <a:gd name="T30" fmla="*/ 10 w 240"/>
                <a:gd name="T31" fmla="*/ 106 h 255"/>
                <a:gd name="T32" fmla="*/ 30 w 240"/>
                <a:gd name="T33" fmla="*/ 106 h 255"/>
                <a:gd name="T34" fmla="*/ 44 w 240"/>
                <a:gd name="T35" fmla="*/ 101 h 255"/>
                <a:gd name="T36" fmla="*/ 58 w 240"/>
                <a:gd name="T37" fmla="*/ 99 h 255"/>
                <a:gd name="T38" fmla="*/ 66 w 240"/>
                <a:gd name="T39" fmla="*/ 106 h 255"/>
                <a:gd name="T40" fmla="*/ 76 w 240"/>
                <a:gd name="T41" fmla="*/ 111 h 255"/>
                <a:gd name="T42" fmla="*/ 90 w 240"/>
                <a:gd name="T43" fmla="*/ 112 h 255"/>
                <a:gd name="T44" fmla="*/ 86 w 240"/>
                <a:gd name="T45" fmla="*/ 123 h 255"/>
                <a:gd name="T46" fmla="*/ 90 w 240"/>
                <a:gd name="T47" fmla="*/ 151 h 255"/>
                <a:gd name="T48" fmla="*/ 104 w 240"/>
                <a:gd name="T49" fmla="*/ 149 h 255"/>
                <a:gd name="T50" fmla="*/ 111 w 240"/>
                <a:gd name="T51" fmla="*/ 149 h 255"/>
                <a:gd name="T52" fmla="*/ 112 w 240"/>
                <a:gd name="T53" fmla="*/ 142 h 255"/>
                <a:gd name="T54" fmla="*/ 115 w 240"/>
                <a:gd name="T55" fmla="*/ 124 h 255"/>
                <a:gd name="T56" fmla="*/ 124 w 240"/>
                <a:gd name="T57" fmla="*/ 116 h 255"/>
                <a:gd name="T58" fmla="*/ 124 w 240"/>
                <a:gd name="T59" fmla="*/ 101 h 255"/>
                <a:gd name="T60" fmla="*/ 131 w 240"/>
                <a:gd name="T61" fmla="*/ 92 h 255"/>
                <a:gd name="T62" fmla="*/ 146 w 240"/>
                <a:gd name="T63" fmla="*/ 87 h 255"/>
                <a:gd name="T64" fmla="*/ 173 w 240"/>
                <a:gd name="T65" fmla="*/ 64 h 255"/>
                <a:gd name="T66" fmla="*/ 178 w 240"/>
                <a:gd name="T67" fmla="*/ 54 h 255"/>
                <a:gd name="T68" fmla="*/ 173 w 240"/>
                <a:gd name="T69" fmla="*/ 39 h 255"/>
                <a:gd name="T70" fmla="*/ 192 w 240"/>
                <a:gd name="T71" fmla="*/ 28 h 255"/>
                <a:gd name="T72" fmla="*/ 195 w 240"/>
                <a:gd name="T73" fmla="*/ 11 h 255"/>
                <a:gd name="T74" fmla="*/ 181 w 240"/>
                <a:gd name="T75" fmla="*/ 4 h 255"/>
                <a:gd name="T76" fmla="*/ 173 w 240"/>
                <a:gd name="T77" fmla="*/ 2 h 255"/>
                <a:gd name="T78" fmla="*/ 157 w 240"/>
                <a:gd name="T79" fmla="*/ 0 h 255"/>
                <a:gd name="T80" fmla="*/ 124 w 240"/>
                <a:gd name="T81" fmla="*/ 0 h 255"/>
                <a:gd name="T82" fmla="*/ 115 w 240"/>
                <a:gd name="T83" fmla="*/ 5 h 255"/>
                <a:gd name="T84" fmla="*/ 105 w 240"/>
                <a:gd name="T85" fmla="*/ 13 h 255"/>
                <a:gd name="T86" fmla="*/ 107 w 240"/>
                <a:gd name="T87" fmla="*/ 20 h 255"/>
                <a:gd name="T88" fmla="*/ 120 w 240"/>
                <a:gd name="T89" fmla="*/ 25 h 255"/>
                <a:gd name="T90" fmla="*/ 128 w 240"/>
                <a:gd name="T91" fmla="*/ 32 h 255"/>
                <a:gd name="T92" fmla="*/ 128 w 240"/>
                <a:gd name="T93" fmla="*/ 42 h 255"/>
                <a:gd name="T94" fmla="*/ 115 w 240"/>
                <a:gd name="T95" fmla="*/ 49 h 255"/>
                <a:gd name="T96" fmla="*/ 100 w 240"/>
                <a:gd name="T97" fmla="*/ 53 h 255"/>
                <a:gd name="T98" fmla="*/ 90 w 240"/>
                <a:gd name="T99" fmla="*/ 54 h 255"/>
                <a:gd name="T100" fmla="*/ 85 w 240"/>
                <a:gd name="T101" fmla="*/ 47 h 255"/>
                <a:gd name="T102" fmla="*/ 82 w 240"/>
                <a:gd name="T103" fmla="*/ 39 h 255"/>
                <a:gd name="T104" fmla="*/ 89 w 240"/>
                <a:gd name="T105" fmla="*/ 31 h 255"/>
                <a:gd name="T106" fmla="*/ 86 w 240"/>
                <a:gd name="T107" fmla="*/ 22 h 255"/>
                <a:gd name="T108" fmla="*/ 85 w 240"/>
                <a:gd name="T109" fmla="*/ 14 h 255"/>
                <a:gd name="T110" fmla="*/ 79 w 240"/>
                <a:gd name="T111" fmla="*/ 4 h 25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40"/>
                <a:gd name="T169" fmla="*/ 0 h 255"/>
                <a:gd name="T170" fmla="*/ 240 w 240"/>
                <a:gd name="T171" fmla="*/ 255 h 25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40" h="255">
                  <a:moveTo>
                    <a:pt x="97" y="6"/>
                  </a:moveTo>
                  <a:lnTo>
                    <a:pt x="75" y="36"/>
                  </a:lnTo>
                  <a:lnTo>
                    <a:pt x="75" y="45"/>
                  </a:lnTo>
                  <a:lnTo>
                    <a:pt x="59" y="58"/>
                  </a:lnTo>
                  <a:lnTo>
                    <a:pt x="61" y="63"/>
                  </a:lnTo>
                  <a:lnTo>
                    <a:pt x="56" y="72"/>
                  </a:lnTo>
                  <a:lnTo>
                    <a:pt x="43" y="88"/>
                  </a:lnTo>
                  <a:lnTo>
                    <a:pt x="27" y="104"/>
                  </a:lnTo>
                  <a:lnTo>
                    <a:pt x="20" y="113"/>
                  </a:lnTo>
                  <a:lnTo>
                    <a:pt x="27" y="120"/>
                  </a:lnTo>
                  <a:lnTo>
                    <a:pt x="22" y="133"/>
                  </a:lnTo>
                  <a:lnTo>
                    <a:pt x="15" y="142"/>
                  </a:lnTo>
                  <a:lnTo>
                    <a:pt x="9" y="147"/>
                  </a:lnTo>
                  <a:lnTo>
                    <a:pt x="0" y="161"/>
                  </a:lnTo>
                  <a:lnTo>
                    <a:pt x="0" y="172"/>
                  </a:lnTo>
                  <a:lnTo>
                    <a:pt x="11" y="179"/>
                  </a:lnTo>
                  <a:lnTo>
                    <a:pt x="38" y="179"/>
                  </a:lnTo>
                  <a:lnTo>
                    <a:pt x="54" y="170"/>
                  </a:lnTo>
                  <a:lnTo>
                    <a:pt x="70" y="167"/>
                  </a:lnTo>
                  <a:lnTo>
                    <a:pt x="81" y="179"/>
                  </a:lnTo>
                  <a:lnTo>
                    <a:pt x="93" y="185"/>
                  </a:lnTo>
                  <a:lnTo>
                    <a:pt x="111" y="188"/>
                  </a:lnTo>
                  <a:lnTo>
                    <a:pt x="106" y="206"/>
                  </a:lnTo>
                  <a:lnTo>
                    <a:pt x="111" y="254"/>
                  </a:lnTo>
                  <a:lnTo>
                    <a:pt x="127" y="251"/>
                  </a:lnTo>
                  <a:lnTo>
                    <a:pt x="136" y="251"/>
                  </a:lnTo>
                  <a:lnTo>
                    <a:pt x="138" y="238"/>
                  </a:lnTo>
                  <a:lnTo>
                    <a:pt x="141" y="208"/>
                  </a:lnTo>
                  <a:lnTo>
                    <a:pt x="152" y="195"/>
                  </a:lnTo>
                  <a:lnTo>
                    <a:pt x="152" y="170"/>
                  </a:lnTo>
                  <a:lnTo>
                    <a:pt x="161" y="156"/>
                  </a:lnTo>
                  <a:lnTo>
                    <a:pt x="179" y="147"/>
                  </a:lnTo>
                  <a:lnTo>
                    <a:pt x="213" y="108"/>
                  </a:lnTo>
                  <a:lnTo>
                    <a:pt x="218" y="92"/>
                  </a:lnTo>
                  <a:lnTo>
                    <a:pt x="213" y="65"/>
                  </a:lnTo>
                  <a:lnTo>
                    <a:pt x="236" y="47"/>
                  </a:lnTo>
                  <a:lnTo>
                    <a:pt x="239" y="18"/>
                  </a:lnTo>
                  <a:lnTo>
                    <a:pt x="223" y="4"/>
                  </a:lnTo>
                  <a:lnTo>
                    <a:pt x="213" y="2"/>
                  </a:lnTo>
                  <a:lnTo>
                    <a:pt x="193" y="0"/>
                  </a:lnTo>
                  <a:lnTo>
                    <a:pt x="152" y="0"/>
                  </a:lnTo>
                  <a:lnTo>
                    <a:pt x="141" y="9"/>
                  </a:lnTo>
                  <a:lnTo>
                    <a:pt x="129" y="22"/>
                  </a:lnTo>
                  <a:lnTo>
                    <a:pt x="132" y="34"/>
                  </a:lnTo>
                  <a:lnTo>
                    <a:pt x="147" y="43"/>
                  </a:lnTo>
                  <a:lnTo>
                    <a:pt x="157" y="54"/>
                  </a:lnTo>
                  <a:lnTo>
                    <a:pt x="157" y="72"/>
                  </a:lnTo>
                  <a:lnTo>
                    <a:pt x="141" y="83"/>
                  </a:lnTo>
                  <a:lnTo>
                    <a:pt x="122" y="88"/>
                  </a:lnTo>
                  <a:lnTo>
                    <a:pt x="111" y="90"/>
                  </a:lnTo>
                  <a:lnTo>
                    <a:pt x="104" y="79"/>
                  </a:lnTo>
                  <a:lnTo>
                    <a:pt x="100" y="65"/>
                  </a:lnTo>
                  <a:lnTo>
                    <a:pt x="109" y="52"/>
                  </a:lnTo>
                  <a:lnTo>
                    <a:pt x="106" y="38"/>
                  </a:lnTo>
                  <a:lnTo>
                    <a:pt x="104" y="24"/>
                  </a:lnTo>
                  <a:lnTo>
                    <a:pt x="97" y="6"/>
                  </a:lnTo>
                </a:path>
              </a:pathLst>
            </a:custGeom>
            <a:solidFill>
              <a:schemeClr val="bg2">
                <a:lumMod val="75000"/>
              </a:schemeClr>
            </a:solidFill>
            <a:ln w="12700" cap="rnd">
              <a:solidFill>
                <a:schemeClr val="bg1"/>
              </a:solidFill>
              <a:round/>
              <a:headEnd/>
              <a:tailEnd/>
            </a:ln>
          </p:spPr>
          <p:txBody>
            <a:bodyPr/>
            <a:lstStyle/>
            <a:p>
              <a:pPr>
                <a:defRPr/>
              </a:pPr>
              <a:endParaRPr lang="en-GB" dirty="0"/>
            </a:p>
          </p:txBody>
        </p:sp>
        <p:sp>
          <p:nvSpPr>
            <p:cNvPr id="194" name="Freeform 193"/>
            <p:cNvSpPr>
              <a:spLocks/>
            </p:cNvSpPr>
            <p:nvPr/>
          </p:nvSpPr>
          <p:spPr bwMode="auto">
            <a:xfrm>
              <a:off x="1769077" y="2329604"/>
              <a:ext cx="929465" cy="522678"/>
            </a:xfrm>
            <a:custGeom>
              <a:avLst/>
              <a:gdLst>
                <a:gd name="T0" fmla="*/ 100 w 340"/>
                <a:gd name="T1" fmla="*/ 77 h 314"/>
                <a:gd name="T2" fmla="*/ 98 w 340"/>
                <a:gd name="T3" fmla="*/ 93 h 314"/>
                <a:gd name="T4" fmla="*/ 79 w 340"/>
                <a:gd name="T5" fmla="*/ 91 h 314"/>
                <a:gd name="T6" fmla="*/ 58 w 340"/>
                <a:gd name="T7" fmla="*/ 113 h 314"/>
                <a:gd name="T8" fmla="*/ 31 w 340"/>
                <a:gd name="T9" fmla="*/ 127 h 314"/>
                <a:gd name="T10" fmla="*/ 11 w 340"/>
                <a:gd name="T11" fmla="*/ 131 h 314"/>
                <a:gd name="T12" fmla="*/ 6 w 340"/>
                <a:gd name="T13" fmla="*/ 136 h 314"/>
                <a:gd name="T14" fmla="*/ 11 w 340"/>
                <a:gd name="T15" fmla="*/ 150 h 314"/>
                <a:gd name="T16" fmla="*/ 4 w 340"/>
                <a:gd name="T17" fmla="*/ 165 h 314"/>
                <a:gd name="T18" fmla="*/ 14 w 340"/>
                <a:gd name="T19" fmla="*/ 165 h 314"/>
                <a:gd name="T20" fmla="*/ 30 w 340"/>
                <a:gd name="T21" fmla="*/ 165 h 314"/>
                <a:gd name="T22" fmla="*/ 23 w 340"/>
                <a:gd name="T23" fmla="*/ 177 h 314"/>
                <a:gd name="T24" fmla="*/ 51 w 340"/>
                <a:gd name="T25" fmla="*/ 181 h 314"/>
                <a:gd name="T26" fmla="*/ 76 w 340"/>
                <a:gd name="T27" fmla="*/ 187 h 314"/>
                <a:gd name="T28" fmla="*/ 100 w 340"/>
                <a:gd name="T29" fmla="*/ 177 h 314"/>
                <a:gd name="T30" fmla="*/ 175 w 340"/>
                <a:gd name="T31" fmla="*/ 181 h 314"/>
                <a:gd name="T32" fmla="*/ 212 w 340"/>
                <a:gd name="T33" fmla="*/ 163 h 314"/>
                <a:gd name="T34" fmla="*/ 233 w 340"/>
                <a:gd name="T35" fmla="*/ 150 h 314"/>
                <a:gd name="T36" fmla="*/ 250 w 340"/>
                <a:gd name="T37" fmla="*/ 131 h 314"/>
                <a:gd name="T38" fmla="*/ 259 w 340"/>
                <a:gd name="T39" fmla="*/ 91 h 314"/>
                <a:gd name="T40" fmla="*/ 270 w 340"/>
                <a:gd name="T41" fmla="*/ 72 h 314"/>
                <a:gd name="T42" fmla="*/ 256 w 340"/>
                <a:gd name="T43" fmla="*/ 52 h 314"/>
                <a:gd name="T44" fmla="*/ 236 w 340"/>
                <a:gd name="T45" fmla="*/ 47 h 314"/>
                <a:gd name="T46" fmla="*/ 224 w 340"/>
                <a:gd name="T47" fmla="*/ 28 h 314"/>
                <a:gd name="T48" fmla="*/ 254 w 340"/>
                <a:gd name="T49" fmla="*/ 0 h 314"/>
                <a:gd name="T50" fmla="*/ 208 w 340"/>
                <a:gd name="T51" fmla="*/ 4 h 314"/>
                <a:gd name="T52" fmla="*/ 188 w 340"/>
                <a:gd name="T53" fmla="*/ 13 h 314"/>
                <a:gd name="T54" fmla="*/ 168 w 340"/>
                <a:gd name="T55" fmla="*/ 15 h 314"/>
                <a:gd name="T56" fmla="*/ 191 w 340"/>
                <a:gd name="T57" fmla="*/ 30 h 314"/>
                <a:gd name="T58" fmla="*/ 148 w 340"/>
                <a:gd name="T59" fmla="*/ 34 h 314"/>
                <a:gd name="T60" fmla="*/ 106 w 340"/>
                <a:gd name="T61" fmla="*/ 22 h 314"/>
                <a:gd name="T62" fmla="*/ 93 w 340"/>
                <a:gd name="T63" fmla="*/ 36 h 314"/>
                <a:gd name="T64" fmla="*/ 93 w 340"/>
                <a:gd name="T65" fmla="*/ 45 h 314"/>
                <a:gd name="T66" fmla="*/ 81 w 340"/>
                <a:gd name="T67" fmla="*/ 60 h 314"/>
                <a:gd name="T68" fmla="*/ 68 w 340"/>
                <a:gd name="T69" fmla="*/ 75 h 314"/>
                <a:gd name="T70" fmla="*/ 84 w 340"/>
                <a:gd name="T71" fmla="*/ 84 h 31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40"/>
                <a:gd name="T109" fmla="*/ 0 h 314"/>
                <a:gd name="T110" fmla="*/ 340 w 340"/>
                <a:gd name="T111" fmla="*/ 314 h 31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40" h="314">
                  <a:moveTo>
                    <a:pt x="125" y="118"/>
                  </a:moveTo>
                  <a:lnTo>
                    <a:pt x="120" y="130"/>
                  </a:lnTo>
                  <a:lnTo>
                    <a:pt x="125" y="146"/>
                  </a:lnTo>
                  <a:lnTo>
                    <a:pt x="118" y="157"/>
                  </a:lnTo>
                  <a:lnTo>
                    <a:pt x="109" y="150"/>
                  </a:lnTo>
                  <a:lnTo>
                    <a:pt x="95" y="153"/>
                  </a:lnTo>
                  <a:lnTo>
                    <a:pt x="95" y="164"/>
                  </a:lnTo>
                  <a:lnTo>
                    <a:pt x="70" y="189"/>
                  </a:lnTo>
                  <a:lnTo>
                    <a:pt x="56" y="194"/>
                  </a:lnTo>
                  <a:lnTo>
                    <a:pt x="36" y="214"/>
                  </a:lnTo>
                  <a:lnTo>
                    <a:pt x="25" y="221"/>
                  </a:lnTo>
                  <a:lnTo>
                    <a:pt x="13" y="219"/>
                  </a:lnTo>
                  <a:lnTo>
                    <a:pt x="11" y="223"/>
                  </a:lnTo>
                  <a:lnTo>
                    <a:pt x="6" y="228"/>
                  </a:lnTo>
                  <a:lnTo>
                    <a:pt x="13" y="235"/>
                  </a:lnTo>
                  <a:lnTo>
                    <a:pt x="13" y="251"/>
                  </a:lnTo>
                  <a:lnTo>
                    <a:pt x="0" y="265"/>
                  </a:lnTo>
                  <a:lnTo>
                    <a:pt x="4" y="278"/>
                  </a:lnTo>
                  <a:lnTo>
                    <a:pt x="18" y="278"/>
                  </a:lnTo>
                  <a:lnTo>
                    <a:pt x="25" y="267"/>
                  </a:lnTo>
                  <a:lnTo>
                    <a:pt x="34" y="276"/>
                  </a:lnTo>
                  <a:lnTo>
                    <a:pt x="22" y="285"/>
                  </a:lnTo>
                  <a:lnTo>
                    <a:pt x="27" y="297"/>
                  </a:lnTo>
                  <a:lnTo>
                    <a:pt x="34" y="299"/>
                  </a:lnTo>
                  <a:lnTo>
                    <a:pt x="61" y="303"/>
                  </a:lnTo>
                  <a:lnTo>
                    <a:pt x="65" y="306"/>
                  </a:lnTo>
                  <a:lnTo>
                    <a:pt x="91" y="313"/>
                  </a:lnTo>
                  <a:lnTo>
                    <a:pt x="100" y="308"/>
                  </a:lnTo>
                  <a:lnTo>
                    <a:pt x="120" y="297"/>
                  </a:lnTo>
                  <a:lnTo>
                    <a:pt x="152" y="303"/>
                  </a:lnTo>
                  <a:lnTo>
                    <a:pt x="209" y="303"/>
                  </a:lnTo>
                  <a:lnTo>
                    <a:pt x="241" y="297"/>
                  </a:lnTo>
                  <a:lnTo>
                    <a:pt x="254" y="274"/>
                  </a:lnTo>
                  <a:lnTo>
                    <a:pt x="273" y="265"/>
                  </a:lnTo>
                  <a:lnTo>
                    <a:pt x="279" y="251"/>
                  </a:lnTo>
                  <a:lnTo>
                    <a:pt x="286" y="233"/>
                  </a:lnTo>
                  <a:lnTo>
                    <a:pt x="300" y="219"/>
                  </a:lnTo>
                  <a:lnTo>
                    <a:pt x="313" y="189"/>
                  </a:lnTo>
                  <a:lnTo>
                    <a:pt x="311" y="153"/>
                  </a:lnTo>
                  <a:lnTo>
                    <a:pt x="339" y="134"/>
                  </a:lnTo>
                  <a:lnTo>
                    <a:pt x="323" y="121"/>
                  </a:lnTo>
                  <a:lnTo>
                    <a:pt x="318" y="95"/>
                  </a:lnTo>
                  <a:lnTo>
                    <a:pt x="307" y="86"/>
                  </a:lnTo>
                  <a:lnTo>
                    <a:pt x="293" y="86"/>
                  </a:lnTo>
                  <a:lnTo>
                    <a:pt x="282" y="79"/>
                  </a:lnTo>
                  <a:lnTo>
                    <a:pt x="259" y="52"/>
                  </a:lnTo>
                  <a:lnTo>
                    <a:pt x="268" y="47"/>
                  </a:lnTo>
                  <a:lnTo>
                    <a:pt x="309" y="11"/>
                  </a:lnTo>
                  <a:lnTo>
                    <a:pt x="304" y="0"/>
                  </a:lnTo>
                  <a:lnTo>
                    <a:pt x="291" y="2"/>
                  </a:lnTo>
                  <a:lnTo>
                    <a:pt x="250" y="4"/>
                  </a:lnTo>
                  <a:lnTo>
                    <a:pt x="236" y="15"/>
                  </a:lnTo>
                  <a:lnTo>
                    <a:pt x="225" y="22"/>
                  </a:lnTo>
                  <a:lnTo>
                    <a:pt x="211" y="20"/>
                  </a:lnTo>
                  <a:lnTo>
                    <a:pt x="202" y="25"/>
                  </a:lnTo>
                  <a:lnTo>
                    <a:pt x="209" y="36"/>
                  </a:lnTo>
                  <a:lnTo>
                    <a:pt x="229" y="50"/>
                  </a:lnTo>
                  <a:lnTo>
                    <a:pt x="213" y="52"/>
                  </a:lnTo>
                  <a:lnTo>
                    <a:pt x="177" y="57"/>
                  </a:lnTo>
                  <a:lnTo>
                    <a:pt x="152" y="47"/>
                  </a:lnTo>
                  <a:lnTo>
                    <a:pt x="127" y="36"/>
                  </a:lnTo>
                  <a:lnTo>
                    <a:pt x="118" y="43"/>
                  </a:lnTo>
                  <a:lnTo>
                    <a:pt x="111" y="61"/>
                  </a:lnTo>
                  <a:lnTo>
                    <a:pt x="113" y="70"/>
                  </a:lnTo>
                  <a:lnTo>
                    <a:pt x="111" y="75"/>
                  </a:lnTo>
                  <a:lnTo>
                    <a:pt x="95" y="82"/>
                  </a:lnTo>
                  <a:lnTo>
                    <a:pt x="97" y="100"/>
                  </a:lnTo>
                  <a:lnTo>
                    <a:pt x="95" y="105"/>
                  </a:lnTo>
                  <a:lnTo>
                    <a:pt x="81" y="125"/>
                  </a:lnTo>
                  <a:lnTo>
                    <a:pt x="93" y="143"/>
                  </a:lnTo>
                  <a:lnTo>
                    <a:pt x="100" y="141"/>
                  </a:lnTo>
                  <a:lnTo>
                    <a:pt x="125" y="118"/>
                  </a:lnTo>
                </a:path>
              </a:pathLst>
            </a:custGeom>
            <a:solidFill>
              <a:srgbClr val="FFC000"/>
            </a:solidFill>
            <a:ln w="12700" cap="rnd">
              <a:solidFill>
                <a:schemeClr val="bg1"/>
              </a:solidFill>
              <a:round/>
              <a:headEnd/>
              <a:tailEnd/>
            </a:ln>
          </p:spPr>
          <p:txBody>
            <a:bodyPr/>
            <a:lstStyle/>
            <a:p>
              <a:pPr>
                <a:defRPr/>
              </a:pPr>
              <a:endParaRPr lang="en-GB" dirty="0"/>
            </a:p>
          </p:txBody>
        </p:sp>
        <p:grpSp>
          <p:nvGrpSpPr>
            <p:cNvPr id="3" name="Group 194"/>
            <p:cNvGrpSpPr>
              <a:grpSpLocks/>
            </p:cNvGrpSpPr>
            <p:nvPr/>
          </p:nvGrpSpPr>
          <p:grpSpPr bwMode="auto">
            <a:xfrm>
              <a:off x="4909239" y="2367479"/>
              <a:ext cx="1098199" cy="513209"/>
              <a:chOff x="3001" y="2038"/>
              <a:chExt cx="404" cy="308"/>
            </a:xfrm>
            <a:grpFill/>
          </p:grpSpPr>
          <p:sp>
            <p:nvSpPr>
              <p:cNvPr id="249" name="Freeform 24"/>
              <p:cNvSpPr>
                <a:spLocks/>
              </p:cNvSpPr>
              <p:nvPr/>
            </p:nvSpPr>
            <p:spPr bwMode="auto">
              <a:xfrm>
                <a:off x="3001" y="2099"/>
                <a:ext cx="164" cy="204"/>
              </a:xfrm>
              <a:custGeom>
                <a:avLst/>
                <a:gdLst>
                  <a:gd name="T0" fmla="*/ 13 w 164"/>
                  <a:gd name="T1" fmla="*/ 173 h 204"/>
                  <a:gd name="T2" fmla="*/ 22 w 164"/>
                  <a:gd name="T3" fmla="*/ 189 h 204"/>
                  <a:gd name="T4" fmla="*/ 40 w 164"/>
                  <a:gd name="T5" fmla="*/ 189 h 204"/>
                  <a:gd name="T6" fmla="*/ 56 w 164"/>
                  <a:gd name="T7" fmla="*/ 193 h 204"/>
                  <a:gd name="T8" fmla="*/ 67 w 164"/>
                  <a:gd name="T9" fmla="*/ 203 h 204"/>
                  <a:gd name="T10" fmla="*/ 81 w 164"/>
                  <a:gd name="T11" fmla="*/ 203 h 204"/>
                  <a:gd name="T12" fmla="*/ 72 w 164"/>
                  <a:gd name="T13" fmla="*/ 191 h 204"/>
                  <a:gd name="T14" fmla="*/ 79 w 164"/>
                  <a:gd name="T15" fmla="*/ 173 h 204"/>
                  <a:gd name="T16" fmla="*/ 88 w 164"/>
                  <a:gd name="T17" fmla="*/ 155 h 204"/>
                  <a:gd name="T18" fmla="*/ 92 w 164"/>
                  <a:gd name="T19" fmla="*/ 132 h 204"/>
                  <a:gd name="T20" fmla="*/ 110 w 164"/>
                  <a:gd name="T21" fmla="*/ 120 h 204"/>
                  <a:gd name="T22" fmla="*/ 126 w 164"/>
                  <a:gd name="T23" fmla="*/ 111 h 204"/>
                  <a:gd name="T24" fmla="*/ 126 w 164"/>
                  <a:gd name="T25" fmla="*/ 98 h 204"/>
                  <a:gd name="T26" fmla="*/ 126 w 164"/>
                  <a:gd name="T27" fmla="*/ 77 h 204"/>
                  <a:gd name="T28" fmla="*/ 129 w 164"/>
                  <a:gd name="T29" fmla="*/ 68 h 204"/>
                  <a:gd name="T30" fmla="*/ 144 w 164"/>
                  <a:gd name="T31" fmla="*/ 66 h 204"/>
                  <a:gd name="T32" fmla="*/ 149 w 164"/>
                  <a:gd name="T33" fmla="*/ 70 h 204"/>
                  <a:gd name="T34" fmla="*/ 163 w 164"/>
                  <a:gd name="T35" fmla="*/ 57 h 204"/>
                  <a:gd name="T36" fmla="*/ 158 w 164"/>
                  <a:gd name="T37" fmla="*/ 45 h 204"/>
                  <a:gd name="T38" fmla="*/ 149 w 164"/>
                  <a:gd name="T39" fmla="*/ 43 h 204"/>
                  <a:gd name="T40" fmla="*/ 135 w 164"/>
                  <a:gd name="T41" fmla="*/ 43 h 204"/>
                  <a:gd name="T42" fmla="*/ 129 w 164"/>
                  <a:gd name="T43" fmla="*/ 43 h 204"/>
                  <a:gd name="T44" fmla="*/ 126 w 164"/>
                  <a:gd name="T45" fmla="*/ 22 h 204"/>
                  <a:gd name="T46" fmla="*/ 126 w 164"/>
                  <a:gd name="T47" fmla="*/ 4 h 204"/>
                  <a:gd name="T48" fmla="*/ 117 w 164"/>
                  <a:gd name="T49" fmla="*/ 0 h 204"/>
                  <a:gd name="T50" fmla="*/ 113 w 164"/>
                  <a:gd name="T51" fmla="*/ 6 h 204"/>
                  <a:gd name="T52" fmla="*/ 88 w 164"/>
                  <a:gd name="T53" fmla="*/ 2 h 204"/>
                  <a:gd name="T54" fmla="*/ 81 w 164"/>
                  <a:gd name="T55" fmla="*/ 9 h 204"/>
                  <a:gd name="T56" fmla="*/ 88 w 164"/>
                  <a:gd name="T57" fmla="*/ 25 h 204"/>
                  <a:gd name="T58" fmla="*/ 86 w 164"/>
                  <a:gd name="T59" fmla="*/ 43 h 204"/>
                  <a:gd name="T60" fmla="*/ 74 w 164"/>
                  <a:gd name="T61" fmla="*/ 29 h 204"/>
                  <a:gd name="T62" fmla="*/ 70 w 164"/>
                  <a:gd name="T63" fmla="*/ 20 h 204"/>
                  <a:gd name="T64" fmla="*/ 56 w 164"/>
                  <a:gd name="T65" fmla="*/ 22 h 204"/>
                  <a:gd name="T66" fmla="*/ 52 w 164"/>
                  <a:gd name="T67" fmla="*/ 31 h 204"/>
                  <a:gd name="T68" fmla="*/ 47 w 164"/>
                  <a:gd name="T69" fmla="*/ 36 h 204"/>
                  <a:gd name="T70" fmla="*/ 47 w 164"/>
                  <a:gd name="T71" fmla="*/ 50 h 204"/>
                  <a:gd name="T72" fmla="*/ 45 w 164"/>
                  <a:gd name="T73" fmla="*/ 50 h 204"/>
                  <a:gd name="T74" fmla="*/ 31 w 164"/>
                  <a:gd name="T75" fmla="*/ 29 h 204"/>
                  <a:gd name="T76" fmla="*/ 24 w 164"/>
                  <a:gd name="T77" fmla="*/ 22 h 204"/>
                  <a:gd name="T78" fmla="*/ 18 w 164"/>
                  <a:gd name="T79" fmla="*/ 27 h 204"/>
                  <a:gd name="T80" fmla="*/ 20 w 164"/>
                  <a:gd name="T81" fmla="*/ 38 h 204"/>
                  <a:gd name="T82" fmla="*/ 20 w 164"/>
                  <a:gd name="T83" fmla="*/ 45 h 204"/>
                  <a:gd name="T84" fmla="*/ 9 w 164"/>
                  <a:gd name="T85" fmla="*/ 50 h 204"/>
                  <a:gd name="T86" fmla="*/ 9 w 164"/>
                  <a:gd name="T87" fmla="*/ 63 h 204"/>
                  <a:gd name="T88" fmla="*/ 18 w 164"/>
                  <a:gd name="T89" fmla="*/ 77 h 204"/>
                  <a:gd name="T90" fmla="*/ 18 w 164"/>
                  <a:gd name="T91" fmla="*/ 88 h 204"/>
                  <a:gd name="T92" fmla="*/ 13 w 164"/>
                  <a:gd name="T93" fmla="*/ 98 h 204"/>
                  <a:gd name="T94" fmla="*/ 0 w 164"/>
                  <a:gd name="T95" fmla="*/ 109 h 204"/>
                  <a:gd name="T96" fmla="*/ 2 w 164"/>
                  <a:gd name="T97" fmla="*/ 120 h 204"/>
                  <a:gd name="T98" fmla="*/ 15 w 164"/>
                  <a:gd name="T99" fmla="*/ 130 h 204"/>
                  <a:gd name="T100" fmla="*/ 20 w 164"/>
                  <a:gd name="T101" fmla="*/ 139 h 204"/>
                  <a:gd name="T102" fmla="*/ 18 w 164"/>
                  <a:gd name="T103" fmla="*/ 161 h 204"/>
                  <a:gd name="T104" fmla="*/ 13 w 164"/>
                  <a:gd name="T105" fmla="*/ 173 h 20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64"/>
                  <a:gd name="T160" fmla="*/ 0 h 204"/>
                  <a:gd name="T161" fmla="*/ 164 w 164"/>
                  <a:gd name="T162" fmla="*/ 204 h 20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64" h="204">
                    <a:moveTo>
                      <a:pt x="13" y="173"/>
                    </a:moveTo>
                    <a:lnTo>
                      <a:pt x="22" y="189"/>
                    </a:lnTo>
                    <a:lnTo>
                      <a:pt x="40" y="189"/>
                    </a:lnTo>
                    <a:lnTo>
                      <a:pt x="56" y="193"/>
                    </a:lnTo>
                    <a:lnTo>
                      <a:pt x="67" y="203"/>
                    </a:lnTo>
                    <a:lnTo>
                      <a:pt x="81" y="203"/>
                    </a:lnTo>
                    <a:lnTo>
                      <a:pt x="72" y="191"/>
                    </a:lnTo>
                    <a:lnTo>
                      <a:pt x="79" y="173"/>
                    </a:lnTo>
                    <a:lnTo>
                      <a:pt x="88" y="155"/>
                    </a:lnTo>
                    <a:lnTo>
                      <a:pt x="92" y="132"/>
                    </a:lnTo>
                    <a:lnTo>
                      <a:pt x="110" y="120"/>
                    </a:lnTo>
                    <a:lnTo>
                      <a:pt x="126" y="111"/>
                    </a:lnTo>
                    <a:lnTo>
                      <a:pt x="126" y="98"/>
                    </a:lnTo>
                    <a:lnTo>
                      <a:pt x="126" y="77"/>
                    </a:lnTo>
                    <a:lnTo>
                      <a:pt x="129" y="68"/>
                    </a:lnTo>
                    <a:lnTo>
                      <a:pt x="144" y="66"/>
                    </a:lnTo>
                    <a:lnTo>
                      <a:pt x="149" y="70"/>
                    </a:lnTo>
                    <a:lnTo>
                      <a:pt x="163" y="57"/>
                    </a:lnTo>
                    <a:lnTo>
                      <a:pt x="158" y="45"/>
                    </a:lnTo>
                    <a:lnTo>
                      <a:pt x="149" y="43"/>
                    </a:lnTo>
                    <a:lnTo>
                      <a:pt x="135" y="43"/>
                    </a:lnTo>
                    <a:lnTo>
                      <a:pt x="129" y="43"/>
                    </a:lnTo>
                    <a:lnTo>
                      <a:pt x="126" y="22"/>
                    </a:lnTo>
                    <a:lnTo>
                      <a:pt x="126" y="4"/>
                    </a:lnTo>
                    <a:lnTo>
                      <a:pt x="117" y="0"/>
                    </a:lnTo>
                    <a:lnTo>
                      <a:pt x="113" y="6"/>
                    </a:lnTo>
                    <a:lnTo>
                      <a:pt x="88" y="2"/>
                    </a:lnTo>
                    <a:lnTo>
                      <a:pt x="81" y="9"/>
                    </a:lnTo>
                    <a:lnTo>
                      <a:pt x="88" y="25"/>
                    </a:lnTo>
                    <a:lnTo>
                      <a:pt x="86" y="43"/>
                    </a:lnTo>
                    <a:lnTo>
                      <a:pt x="74" y="29"/>
                    </a:lnTo>
                    <a:lnTo>
                      <a:pt x="70" y="20"/>
                    </a:lnTo>
                    <a:lnTo>
                      <a:pt x="56" y="22"/>
                    </a:lnTo>
                    <a:lnTo>
                      <a:pt x="52" y="31"/>
                    </a:lnTo>
                    <a:lnTo>
                      <a:pt x="47" y="36"/>
                    </a:lnTo>
                    <a:lnTo>
                      <a:pt x="47" y="50"/>
                    </a:lnTo>
                    <a:lnTo>
                      <a:pt x="45" y="50"/>
                    </a:lnTo>
                    <a:lnTo>
                      <a:pt x="31" y="29"/>
                    </a:lnTo>
                    <a:lnTo>
                      <a:pt x="24" y="22"/>
                    </a:lnTo>
                    <a:lnTo>
                      <a:pt x="18" y="27"/>
                    </a:lnTo>
                    <a:lnTo>
                      <a:pt x="20" y="38"/>
                    </a:lnTo>
                    <a:lnTo>
                      <a:pt x="20" y="45"/>
                    </a:lnTo>
                    <a:lnTo>
                      <a:pt x="9" y="50"/>
                    </a:lnTo>
                    <a:lnTo>
                      <a:pt x="9" y="63"/>
                    </a:lnTo>
                    <a:lnTo>
                      <a:pt x="18" y="77"/>
                    </a:lnTo>
                    <a:lnTo>
                      <a:pt x="18" y="88"/>
                    </a:lnTo>
                    <a:lnTo>
                      <a:pt x="13" y="98"/>
                    </a:lnTo>
                    <a:lnTo>
                      <a:pt x="0" y="109"/>
                    </a:lnTo>
                    <a:lnTo>
                      <a:pt x="2" y="120"/>
                    </a:lnTo>
                    <a:lnTo>
                      <a:pt x="15" y="130"/>
                    </a:lnTo>
                    <a:lnTo>
                      <a:pt x="20" y="139"/>
                    </a:lnTo>
                    <a:lnTo>
                      <a:pt x="18" y="161"/>
                    </a:lnTo>
                    <a:lnTo>
                      <a:pt x="13" y="173"/>
                    </a:lnTo>
                  </a:path>
                </a:pathLst>
              </a:custGeom>
              <a:solidFill>
                <a:schemeClr val="bg1">
                  <a:lumMod val="50000"/>
                </a:schemeClr>
              </a:solidFill>
              <a:ln w="12700" cap="rnd">
                <a:solidFill>
                  <a:schemeClr val="bg1"/>
                </a:solidFill>
                <a:round/>
                <a:headEnd/>
                <a:tailEnd/>
              </a:ln>
            </p:spPr>
            <p:txBody>
              <a:bodyPr/>
              <a:lstStyle/>
              <a:p>
                <a:pPr>
                  <a:defRPr/>
                </a:pPr>
                <a:endParaRPr lang="en-GB" dirty="0"/>
              </a:p>
            </p:txBody>
          </p:sp>
          <p:sp>
            <p:nvSpPr>
              <p:cNvPr id="250" name="Freeform 25"/>
              <p:cNvSpPr>
                <a:spLocks/>
              </p:cNvSpPr>
              <p:nvPr/>
            </p:nvSpPr>
            <p:spPr bwMode="auto">
              <a:xfrm>
                <a:off x="3035" y="2038"/>
                <a:ext cx="124" cy="78"/>
              </a:xfrm>
              <a:custGeom>
                <a:avLst/>
                <a:gdLst>
                  <a:gd name="T0" fmla="*/ 0 w 124"/>
                  <a:gd name="T1" fmla="*/ 74 h 78"/>
                  <a:gd name="T2" fmla="*/ 11 w 124"/>
                  <a:gd name="T3" fmla="*/ 77 h 78"/>
                  <a:gd name="T4" fmla="*/ 22 w 124"/>
                  <a:gd name="T5" fmla="*/ 67 h 78"/>
                  <a:gd name="T6" fmla="*/ 34 w 124"/>
                  <a:gd name="T7" fmla="*/ 52 h 78"/>
                  <a:gd name="T8" fmla="*/ 68 w 124"/>
                  <a:gd name="T9" fmla="*/ 52 h 78"/>
                  <a:gd name="T10" fmla="*/ 97 w 124"/>
                  <a:gd name="T11" fmla="*/ 47 h 78"/>
                  <a:gd name="T12" fmla="*/ 113 w 124"/>
                  <a:gd name="T13" fmla="*/ 33 h 78"/>
                  <a:gd name="T14" fmla="*/ 120 w 124"/>
                  <a:gd name="T15" fmla="*/ 18 h 78"/>
                  <a:gd name="T16" fmla="*/ 123 w 124"/>
                  <a:gd name="T17" fmla="*/ 0 h 78"/>
                  <a:gd name="T18" fmla="*/ 100 w 124"/>
                  <a:gd name="T19" fmla="*/ 11 h 78"/>
                  <a:gd name="T20" fmla="*/ 59 w 124"/>
                  <a:gd name="T21" fmla="*/ 29 h 78"/>
                  <a:gd name="T22" fmla="*/ 47 w 124"/>
                  <a:gd name="T23" fmla="*/ 31 h 78"/>
                  <a:gd name="T24" fmla="*/ 34 w 124"/>
                  <a:gd name="T25" fmla="*/ 40 h 78"/>
                  <a:gd name="T26" fmla="*/ 11 w 124"/>
                  <a:gd name="T27" fmla="*/ 45 h 78"/>
                  <a:gd name="T28" fmla="*/ 0 w 124"/>
                  <a:gd name="T29" fmla="*/ 49 h 78"/>
                  <a:gd name="T30" fmla="*/ 0 w 124"/>
                  <a:gd name="T31" fmla="*/ 74 h 7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24"/>
                  <a:gd name="T49" fmla="*/ 0 h 78"/>
                  <a:gd name="T50" fmla="*/ 124 w 124"/>
                  <a:gd name="T51" fmla="*/ 78 h 7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24" h="78">
                    <a:moveTo>
                      <a:pt x="0" y="74"/>
                    </a:moveTo>
                    <a:lnTo>
                      <a:pt x="11" y="77"/>
                    </a:lnTo>
                    <a:lnTo>
                      <a:pt x="22" y="67"/>
                    </a:lnTo>
                    <a:lnTo>
                      <a:pt x="34" y="52"/>
                    </a:lnTo>
                    <a:lnTo>
                      <a:pt x="68" y="52"/>
                    </a:lnTo>
                    <a:lnTo>
                      <a:pt x="97" y="47"/>
                    </a:lnTo>
                    <a:lnTo>
                      <a:pt x="113" y="33"/>
                    </a:lnTo>
                    <a:lnTo>
                      <a:pt x="120" y="18"/>
                    </a:lnTo>
                    <a:lnTo>
                      <a:pt x="123" y="0"/>
                    </a:lnTo>
                    <a:lnTo>
                      <a:pt x="100" y="11"/>
                    </a:lnTo>
                    <a:lnTo>
                      <a:pt x="59" y="29"/>
                    </a:lnTo>
                    <a:lnTo>
                      <a:pt x="47" y="31"/>
                    </a:lnTo>
                    <a:lnTo>
                      <a:pt x="34" y="40"/>
                    </a:lnTo>
                    <a:lnTo>
                      <a:pt x="11" y="45"/>
                    </a:lnTo>
                    <a:lnTo>
                      <a:pt x="0" y="49"/>
                    </a:lnTo>
                    <a:lnTo>
                      <a:pt x="0" y="74"/>
                    </a:lnTo>
                  </a:path>
                </a:pathLst>
              </a:custGeom>
              <a:solidFill>
                <a:schemeClr val="bg1">
                  <a:lumMod val="50000"/>
                </a:schemeClr>
              </a:solidFill>
              <a:ln w="12700" cap="rnd">
                <a:solidFill>
                  <a:schemeClr val="bg1"/>
                </a:solidFill>
                <a:round/>
                <a:headEnd/>
                <a:tailEnd/>
              </a:ln>
            </p:spPr>
            <p:txBody>
              <a:bodyPr/>
              <a:lstStyle/>
              <a:p>
                <a:pPr>
                  <a:defRPr/>
                </a:pPr>
                <a:endParaRPr lang="en-GB" dirty="0"/>
              </a:p>
            </p:txBody>
          </p:sp>
          <p:sp>
            <p:nvSpPr>
              <p:cNvPr id="251" name="Freeform 26"/>
              <p:cNvSpPr>
                <a:spLocks/>
              </p:cNvSpPr>
              <p:nvPr/>
            </p:nvSpPr>
            <p:spPr bwMode="auto">
              <a:xfrm>
                <a:off x="3098" y="2227"/>
                <a:ext cx="54" cy="64"/>
              </a:xfrm>
              <a:custGeom>
                <a:avLst/>
                <a:gdLst>
                  <a:gd name="T0" fmla="*/ 16 w 54"/>
                  <a:gd name="T1" fmla="*/ 0 h 64"/>
                  <a:gd name="T2" fmla="*/ 50 w 54"/>
                  <a:gd name="T3" fmla="*/ 22 h 64"/>
                  <a:gd name="T4" fmla="*/ 53 w 54"/>
                  <a:gd name="T5" fmla="*/ 31 h 64"/>
                  <a:gd name="T6" fmla="*/ 41 w 54"/>
                  <a:gd name="T7" fmla="*/ 45 h 64"/>
                  <a:gd name="T8" fmla="*/ 29 w 54"/>
                  <a:gd name="T9" fmla="*/ 54 h 64"/>
                  <a:gd name="T10" fmla="*/ 32 w 54"/>
                  <a:gd name="T11" fmla="*/ 63 h 64"/>
                  <a:gd name="T12" fmla="*/ 16 w 54"/>
                  <a:gd name="T13" fmla="*/ 60 h 64"/>
                  <a:gd name="T14" fmla="*/ 2 w 54"/>
                  <a:gd name="T15" fmla="*/ 45 h 64"/>
                  <a:gd name="T16" fmla="*/ 0 w 54"/>
                  <a:gd name="T17" fmla="*/ 31 h 64"/>
                  <a:gd name="T18" fmla="*/ 6 w 54"/>
                  <a:gd name="T19" fmla="*/ 18 h 64"/>
                  <a:gd name="T20" fmla="*/ 16 w 54"/>
                  <a:gd name="T21" fmla="*/ 0 h 6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4"/>
                  <a:gd name="T34" fmla="*/ 0 h 64"/>
                  <a:gd name="T35" fmla="*/ 54 w 54"/>
                  <a:gd name="T36" fmla="*/ 64 h 6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4" h="64">
                    <a:moveTo>
                      <a:pt x="16" y="0"/>
                    </a:moveTo>
                    <a:lnTo>
                      <a:pt x="50" y="22"/>
                    </a:lnTo>
                    <a:lnTo>
                      <a:pt x="53" y="31"/>
                    </a:lnTo>
                    <a:lnTo>
                      <a:pt x="41" y="45"/>
                    </a:lnTo>
                    <a:lnTo>
                      <a:pt x="29" y="54"/>
                    </a:lnTo>
                    <a:lnTo>
                      <a:pt x="32" y="63"/>
                    </a:lnTo>
                    <a:lnTo>
                      <a:pt x="16" y="60"/>
                    </a:lnTo>
                    <a:lnTo>
                      <a:pt x="2" y="45"/>
                    </a:lnTo>
                    <a:lnTo>
                      <a:pt x="0" y="31"/>
                    </a:lnTo>
                    <a:lnTo>
                      <a:pt x="6" y="18"/>
                    </a:lnTo>
                    <a:lnTo>
                      <a:pt x="16" y="0"/>
                    </a:lnTo>
                  </a:path>
                </a:pathLst>
              </a:custGeom>
              <a:solidFill>
                <a:schemeClr val="bg1">
                  <a:lumMod val="50000"/>
                </a:schemeClr>
              </a:solidFill>
              <a:ln w="12700" cap="rnd">
                <a:solidFill>
                  <a:schemeClr val="bg1"/>
                </a:solidFill>
                <a:round/>
                <a:headEnd/>
                <a:tailEnd/>
              </a:ln>
            </p:spPr>
            <p:txBody>
              <a:bodyPr/>
              <a:lstStyle/>
              <a:p>
                <a:pPr>
                  <a:defRPr/>
                </a:pPr>
                <a:endParaRPr lang="en-GB" dirty="0"/>
              </a:p>
            </p:txBody>
          </p:sp>
          <p:sp>
            <p:nvSpPr>
              <p:cNvPr id="252" name="Freeform 27"/>
              <p:cNvSpPr>
                <a:spLocks/>
              </p:cNvSpPr>
              <p:nvPr/>
            </p:nvSpPr>
            <p:spPr bwMode="auto">
              <a:xfrm>
                <a:off x="3164" y="2208"/>
                <a:ext cx="78" cy="95"/>
              </a:xfrm>
              <a:custGeom>
                <a:avLst/>
                <a:gdLst>
                  <a:gd name="T0" fmla="*/ 72 w 78"/>
                  <a:gd name="T1" fmla="*/ 0 h 95"/>
                  <a:gd name="T2" fmla="*/ 77 w 78"/>
                  <a:gd name="T3" fmla="*/ 4 h 95"/>
                  <a:gd name="T4" fmla="*/ 72 w 78"/>
                  <a:gd name="T5" fmla="*/ 9 h 95"/>
                  <a:gd name="T6" fmla="*/ 77 w 78"/>
                  <a:gd name="T7" fmla="*/ 18 h 95"/>
                  <a:gd name="T8" fmla="*/ 70 w 78"/>
                  <a:gd name="T9" fmla="*/ 32 h 95"/>
                  <a:gd name="T10" fmla="*/ 61 w 78"/>
                  <a:gd name="T11" fmla="*/ 41 h 95"/>
                  <a:gd name="T12" fmla="*/ 63 w 78"/>
                  <a:gd name="T13" fmla="*/ 52 h 95"/>
                  <a:gd name="T14" fmla="*/ 61 w 78"/>
                  <a:gd name="T15" fmla="*/ 61 h 95"/>
                  <a:gd name="T16" fmla="*/ 63 w 78"/>
                  <a:gd name="T17" fmla="*/ 71 h 95"/>
                  <a:gd name="T18" fmla="*/ 49 w 78"/>
                  <a:gd name="T19" fmla="*/ 94 h 95"/>
                  <a:gd name="T20" fmla="*/ 18 w 78"/>
                  <a:gd name="T21" fmla="*/ 71 h 95"/>
                  <a:gd name="T22" fmla="*/ 0 w 78"/>
                  <a:gd name="T23" fmla="*/ 59 h 95"/>
                  <a:gd name="T24" fmla="*/ 9 w 78"/>
                  <a:gd name="T25" fmla="*/ 52 h 95"/>
                  <a:gd name="T26" fmla="*/ 9 w 78"/>
                  <a:gd name="T27" fmla="*/ 36 h 95"/>
                  <a:gd name="T28" fmla="*/ 29 w 78"/>
                  <a:gd name="T29" fmla="*/ 22 h 95"/>
                  <a:gd name="T30" fmla="*/ 40 w 78"/>
                  <a:gd name="T31" fmla="*/ 27 h 95"/>
                  <a:gd name="T32" fmla="*/ 49 w 78"/>
                  <a:gd name="T33" fmla="*/ 22 h 95"/>
                  <a:gd name="T34" fmla="*/ 65 w 78"/>
                  <a:gd name="T35" fmla="*/ 11 h 95"/>
                  <a:gd name="T36" fmla="*/ 72 w 78"/>
                  <a:gd name="T37" fmla="*/ 0 h 9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8"/>
                  <a:gd name="T58" fmla="*/ 0 h 95"/>
                  <a:gd name="T59" fmla="*/ 78 w 78"/>
                  <a:gd name="T60" fmla="*/ 95 h 9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8" h="95">
                    <a:moveTo>
                      <a:pt x="72" y="0"/>
                    </a:moveTo>
                    <a:lnTo>
                      <a:pt x="77" y="4"/>
                    </a:lnTo>
                    <a:lnTo>
                      <a:pt x="72" y="9"/>
                    </a:lnTo>
                    <a:lnTo>
                      <a:pt x="77" y="18"/>
                    </a:lnTo>
                    <a:lnTo>
                      <a:pt x="70" y="32"/>
                    </a:lnTo>
                    <a:lnTo>
                      <a:pt x="61" y="41"/>
                    </a:lnTo>
                    <a:lnTo>
                      <a:pt x="63" y="52"/>
                    </a:lnTo>
                    <a:lnTo>
                      <a:pt x="61" y="61"/>
                    </a:lnTo>
                    <a:lnTo>
                      <a:pt x="63" y="71"/>
                    </a:lnTo>
                    <a:lnTo>
                      <a:pt x="49" y="94"/>
                    </a:lnTo>
                    <a:lnTo>
                      <a:pt x="18" y="71"/>
                    </a:lnTo>
                    <a:lnTo>
                      <a:pt x="0" y="59"/>
                    </a:lnTo>
                    <a:lnTo>
                      <a:pt x="9" y="52"/>
                    </a:lnTo>
                    <a:lnTo>
                      <a:pt x="9" y="36"/>
                    </a:lnTo>
                    <a:lnTo>
                      <a:pt x="29" y="22"/>
                    </a:lnTo>
                    <a:lnTo>
                      <a:pt x="40" y="27"/>
                    </a:lnTo>
                    <a:lnTo>
                      <a:pt x="49" y="22"/>
                    </a:lnTo>
                    <a:lnTo>
                      <a:pt x="65" y="11"/>
                    </a:lnTo>
                    <a:lnTo>
                      <a:pt x="72" y="0"/>
                    </a:lnTo>
                  </a:path>
                </a:pathLst>
              </a:custGeom>
              <a:solidFill>
                <a:schemeClr val="bg1">
                  <a:lumMod val="50000"/>
                </a:schemeClr>
              </a:solidFill>
              <a:ln w="12700" cap="rnd">
                <a:solidFill>
                  <a:schemeClr val="bg1"/>
                </a:solidFill>
                <a:round/>
                <a:headEnd/>
                <a:tailEnd/>
              </a:ln>
            </p:spPr>
            <p:txBody>
              <a:bodyPr/>
              <a:lstStyle/>
              <a:p>
                <a:pPr>
                  <a:defRPr/>
                </a:pPr>
                <a:endParaRPr lang="en-GB" dirty="0"/>
              </a:p>
            </p:txBody>
          </p:sp>
          <p:sp>
            <p:nvSpPr>
              <p:cNvPr id="253" name="Freeform 28"/>
              <p:cNvSpPr>
                <a:spLocks/>
              </p:cNvSpPr>
              <p:nvPr/>
            </p:nvSpPr>
            <p:spPr bwMode="auto">
              <a:xfrm>
                <a:off x="3153" y="2303"/>
                <a:ext cx="38" cy="43"/>
              </a:xfrm>
              <a:custGeom>
                <a:avLst/>
                <a:gdLst>
                  <a:gd name="T0" fmla="*/ 0 w 38"/>
                  <a:gd name="T1" fmla="*/ 0 h 43"/>
                  <a:gd name="T2" fmla="*/ 26 w 38"/>
                  <a:gd name="T3" fmla="*/ 7 h 43"/>
                  <a:gd name="T4" fmla="*/ 34 w 38"/>
                  <a:gd name="T5" fmla="*/ 18 h 43"/>
                  <a:gd name="T6" fmla="*/ 37 w 38"/>
                  <a:gd name="T7" fmla="*/ 32 h 43"/>
                  <a:gd name="T8" fmla="*/ 26 w 38"/>
                  <a:gd name="T9" fmla="*/ 42 h 43"/>
                  <a:gd name="T10" fmla="*/ 7 w 38"/>
                  <a:gd name="T11" fmla="*/ 35 h 43"/>
                  <a:gd name="T12" fmla="*/ 2 w 38"/>
                  <a:gd name="T13" fmla="*/ 23 h 43"/>
                  <a:gd name="T14" fmla="*/ 0 w 38"/>
                  <a:gd name="T15" fmla="*/ 0 h 43"/>
                  <a:gd name="T16" fmla="*/ 0 60000 65536"/>
                  <a:gd name="T17" fmla="*/ 0 60000 65536"/>
                  <a:gd name="T18" fmla="*/ 0 60000 65536"/>
                  <a:gd name="T19" fmla="*/ 0 60000 65536"/>
                  <a:gd name="T20" fmla="*/ 0 60000 65536"/>
                  <a:gd name="T21" fmla="*/ 0 60000 65536"/>
                  <a:gd name="T22" fmla="*/ 0 60000 65536"/>
                  <a:gd name="T23" fmla="*/ 0 60000 65536"/>
                  <a:gd name="T24" fmla="*/ 0 w 38"/>
                  <a:gd name="T25" fmla="*/ 0 h 43"/>
                  <a:gd name="T26" fmla="*/ 38 w 38"/>
                  <a:gd name="T27" fmla="*/ 43 h 4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8" h="43">
                    <a:moveTo>
                      <a:pt x="0" y="0"/>
                    </a:moveTo>
                    <a:lnTo>
                      <a:pt x="26" y="7"/>
                    </a:lnTo>
                    <a:lnTo>
                      <a:pt x="34" y="18"/>
                    </a:lnTo>
                    <a:lnTo>
                      <a:pt x="37" y="32"/>
                    </a:lnTo>
                    <a:lnTo>
                      <a:pt x="26" y="42"/>
                    </a:lnTo>
                    <a:lnTo>
                      <a:pt x="7" y="35"/>
                    </a:lnTo>
                    <a:lnTo>
                      <a:pt x="2" y="23"/>
                    </a:lnTo>
                    <a:lnTo>
                      <a:pt x="0" y="0"/>
                    </a:lnTo>
                  </a:path>
                </a:pathLst>
              </a:custGeom>
              <a:solidFill>
                <a:schemeClr val="bg1">
                  <a:lumMod val="50000"/>
                </a:schemeClr>
              </a:solidFill>
              <a:ln w="12700" cap="rnd">
                <a:solidFill>
                  <a:schemeClr val="bg1"/>
                </a:solidFill>
                <a:round/>
                <a:headEnd/>
                <a:tailEnd/>
              </a:ln>
            </p:spPr>
            <p:txBody>
              <a:bodyPr/>
              <a:lstStyle/>
              <a:p>
                <a:pPr>
                  <a:defRPr/>
                </a:pPr>
                <a:endParaRPr lang="en-GB" dirty="0"/>
              </a:p>
            </p:txBody>
          </p:sp>
          <p:sp>
            <p:nvSpPr>
              <p:cNvPr id="254" name="Freeform 29"/>
              <p:cNvSpPr>
                <a:spLocks/>
              </p:cNvSpPr>
              <p:nvPr/>
            </p:nvSpPr>
            <p:spPr bwMode="auto">
              <a:xfrm>
                <a:off x="3369" y="2295"/>
                <a:ext cx="36" cy="36"/>
              </a:xfrm>
              <a:custGeom>
                <a:avLst/>
                <a:gdLst>
                  <a:gd name="T0" fmla="*/ 13 w 36"/>
                  <a:gd name="T1" fmla="*/ 0 h 36"/>
                  <a:gd name="T2" fmla="*/ 0 w 36"/>
                  <a:gd name="T3" fmla="*/ 7 h 36"/>
                  <a:gd name="T4" fmla="*/ 0 w 36"/>
                  <a:gd name="T5" fmla="*/ 25 h 36"/>
                  <a:gd name="T6" fmla="*/ 26 w 36"/>
                  <a:gd name="T7" fmla="*/ 35 h 36"/>
                  <a:gd name="T8" fmla="*/ 35 w 36"/>
                  <a:gd name="T9" fmla="*/ 20 h 36"/>
                  <a:gd name="T10" fmla="*/ 13 w 36"/>
                  <a:gd name="T11" fmla="*/ 0 h 36"/>
                  <a:gd name="T12" fmla="*/ 0 60000 65536"/>
                  <a:gd name="T13" fmla="*/ 0 60000 65536"/>
                  <a:gd name="T14" fmla="*/ 0 60000 65536"/>
                  <a:gd name="T15" fmla="*/ 0 60000 65536"/>
                  <a:gd name="T16" fmla="*/ 0 60000 65536"/>
                  <a:gd name="T17" fmla="*/ 0 60000 65536"/>
                  <a:gd name="T18" fmla="*/ 0 w 36"/>
                  <a:gd name="T19" fmla="*/ 0 h 36"/>
                  <a:gd name="T20" fmla="*/ 36 w 36"/>
                  <a:gd name="T21" fmla="*/ 36 h 36"/>
                </a:gdLst>
                <a:ahLst/>
                <a:cxnLst>
                  <a:cxn ang="T12">
                    <a:pos x="T0" y="T1"/>
                  </a:cxn>
                  <a:cxn ang="T13">
                    <a:pos x="T2" y="T3"/>
                  </a:cxn>
                  <a:cxn ang="T14">
                    <a:pos x="T4" y="T5"/>
                  </a:cxn>
                  <a:cxn ang="T15">
                    <a:pos x="T6" y="T7"/>
                  </a:cxn>
                  <a:cxn ang="T16">
                    <a:pos x="T8" y="T9"/>
                  </a:cxn>
                  <a:cxn ang="T17">
                    <a:pos x="T10" y="T11"/>
                  </a:cxn>
                </a:cxnLst>
                <a:rect l="T18" t="T19" r="T20" b="T21"/>
                <a:pathLst>
                  <a:path w="36" h="36">
                    <a:moveTo>
                      <a:pt x="13" y="0"/>
                    </a:moveTo>
                    <a:lnTo>
                      <a:pt x="0" y="7"/>
                    </a:lnTo>
                    <a:lnTo>
                      <a:pt x="0" y="25"/>
                    </a:lnTo>
                    <a:lnTo>
                      <a:pt x="26" y="35"/>
                    </a:lnTo>
                    <a:lnTo>
                      <a:pt x="35" y="20"/>
                    </a:lnTo>
                    <a:lnTo>
                      <a:pt x="13" y="0"/>
                    </a:lnTo>
                  </a:path>
                </a:pathLst>
              </a:custGeom>
              <a:grpFill/>
              <a:ln w="12700" cap="rnd">
                <a:solidFill>
                  <a:schemeClr val="bg1"/>
                </a:solidFill>
                <a:round/>
                <a:headEnd/>
                <a:tailEnd/>
              </a:ln>
            </p:spPr>
            <p:txBody>
              <a:bodyPr/>
              <a:lstStyle/>
              <a:p>
                <a:pPr>
                  <a:defRPr/>
                </a:pPr>
                <a:endParaRPr lang="en-GB" dirty="0"/>
              </a:p>
            </p:txBody>
          </p:sp>
        </p:grpSp>
        <p:sp>
          <p:nvSpPr>
            <p:cNvPr id="196" name="Freeform 30"/>
            <p:cNvSpPr>
              <a:spLocks/>
            </p:cNvSpPr>
            <p:nvPr/>
          </p:nvSpPr>
          <p:spPr bwMode="auto">
            <a:xfrm>
              <a:off x="5652811" y="2899626"/>
              <a:ext cx="97236" cy="66282"/>
            </a:xfrm>
            <a:custGeom>
              <a:avLst/>
              <a:gdLst>
                <a:gd name="T0" fmla="*/ 2 w 36"/>
                <a:gd name="T1" fmla="*/ 0 h 39"/>
                <a:gd name="T2" fmla="*/ 0 w 36"/>
                <a:gd name="T3" fmla="*/ 4 h 39"/>
                <a:gd name="T4" fmla="*/ 2 w 36"/>
                <a:gd name="T5" fmla="*/ 18 h 39"/>
                <a:gd name="T6" fmla="*/ 16 w 36"/>
                <a:gd name="T7" fmla="*/ 25 h 39"/>
                <a:gd name="T8" fmla="*/ 27 w 36"/>
                <a:gd name="T9" fmla="*/ 16 h 39"/>
                <a:gd name="T10" fmla="*/ 2 w 36"/>
                <a:gd name="T11" fmla="*/ 0 h 39"/>
                <a:gd name="T12" fmla="*/ 0 60000 65536"/>
                <a:gd name="T13" fmla="*/ 0 60000 65536"/>
                <a:gd name="T14" fmla="*/ 0 60000 65536"/>
                <a:gd name="T15" fmla="*/ 0 60000 65536"/>
                <a:gd name="T16" fmla="*/ 0 60000 65536"/>
                <a:gd name="T17" fmla="*/ 0 60000 65536"/>
                <a:gd name="T18" fmla="*/ 0 w 36"/>
                <a:gd name="T19" fmla="*/ 0 h 39"/>
                <a:gd name="T20" fmla="*/ 36 w 36"/>
                <a:gd name="T21" fmla="*/ 39 h 39"/>
              </a:gdLst>
              <a:ahLst/>
              <a:cxnLst>
                <a:cxn ang="T12">
                  <a:pos x="T0" y="T1"/>
                </a:cxn>
                <a:cxn ang="T13">
                  <a:pos x="T2" y="T3"/>
                </a:cxn>
                <a:cxn ang="T14">
                  <a:pos x="T4" y="T5"/>
                </a:cxn>
                <a:cxn ang="T15">
                  <a:pos x="T6" y="T7"/>
                </a:cxn>
                <a:cxn ang="T16">
                  <a:pos x="T8" y="T9"/>
                </a:cxn>
                <a:cxn ang="T17">
                  <a:pos x="T10" y="T11"/>
                </a:cxn>
              </a:cxnLst>
              <a:rect l="T18" t="T19" r="T20" b="T21"/>
              <a:pathLst>
                <a:path w="36" h="39">
                  <a:moveTo>
                    <a:pt x="2" y="0"/>
                  </a:moveTo>
                  <a:lnTo>
                    <a:pt x="0" y="6"/>
                  </a:lnTo>
                  <a:lnTo>
                    <a:pt x="2" y="27"/>
                  </a:lnTo>
                  <a:lnTo>
                    <a:pt x="20" y="38"/>
                  </a:lnTo>
                  <a:lnTo>
                    <a:pt x="35" y="24"/>
                  </a:lnTo>
                  <a:lnTo>
                    <a:pt x="2" y="0"/>
                  </a:lnTo>
                </a:path>
              </a:pathLst>
            </a:custGeom>
            <a:grpFill/>
            <a:ln w="12700" cap="rnd">
              <a:solidFill>
                <a:schemeClr val="bg1"/>
              </a:solidFill>
              <a:round/>
              <a:headEnd/>
              <a:tailEnd/>
            </a:ln>
          </p:spPr>
          <p:txBody>
            <a:bodyPr/>
            <a:lstStyle/>
            <a:p>
              <a:pPr>
                <a:defRPr/>
              </a:pPr>
              <a:endParaRPr lang="en-GB" dirty="0"/>
            </a:p>
          </p:txBody>
        </p:sp>
        <p:sp>
          <p:nvSpPr>
            <p:cNvPr id="197" name="Freeform 31"/>
            <p:cNvSpPr>
              <a:spLocks/>
            </p:cNvSpPr>
            <p:nvPr/>
          </p:nvSpPr>
          <p:spPr bwMode="auto">
            <a:xfrm>
              <a:off x="4331540" y="2778426"/>
              <a:ext cx="1558641" cy="1282076"/>
            </a:xfrm>
            <a:custGeom>
              <a:avLst/>
              <a:gdLst>
                <a:gd name="T0" fmla="*/ 184 w 573"/>
                <a:gd name="T1" fmla="*/ 11 h 770"/>
                <a:gd name="T2" fmla="*/ 189 w 573"/>
                <a:gd name="T3" fmla="*/ 32 h 770"/>
                <a:gd name="T4" fmla="*/ 185 w 573"/>
                <a:gd name="T5" fmla="*/ 48 h 770"/>
                <a:gd name="T6" fmla="*/ 211 w 573"/>
                <a:gd name="T7" fmla="*/ 72 h 770"/>
                <a:gd name="T8" fmla="*/ 173 w 573"/>
                <a:gd name="T9" fmla="*/ 63 h 770"/>
                <a:gd name="T10" fmla="*/ 145 w 573"/>
                <a:gd name="T11" fmla="*/ 82 h 770"/>
                <a:gd name="T12" fmla="*/ 125 w 573"/>
                <a:gd name="T13" fmla="*/ 67 h 770"/>
                <a:gd name="T14" fmla="*/ 87 w 573"/>
                <a:gd name="T15" fmla="*/ 82 h 770"/>
                <a:gd name="T16" fmla="*/ 94 w 573"/>
                <a:gd name="T17" fmla="*/ 105 h 770"/>
                <a:gd name="T18" fmla="*/ 74 w 573"/>
                <a:gd name="T19" fmla="*/ 118 h 770"/>
                <a:gd name="T20" fmla="*/ 78 w 573"/>
                <a:gd name="T21" fmla="*/ 140 h 770"/>
                <a:gd name="T22" fmla="*/ 51 w 573"/>
                <a:gd name="T23" fmla="*/ 164 h 770"/>
                <a:gd name="T24" fmla="*/ 26 w 573"/>
                <a:gd name="T25" fmla="*/ 182 h 770"/>
                <a:gd name="T26" fmla="*/ 18 w 573"/>
                <a:gd name="T27" fmla="*/ 219 h 770"/>
                <a:gd name="T28" fmla="*/ 14 w 573"/>
                <a:gd name="T29" fmla="*/ 235 h 770"/>
                <a:gd name="T30" fmla="*/ 2 w 573"/>
                <a:gd name="T31" fmla="*/ 267 h 770"/>
                <a:gd name="T32" fmla="*/ 18 w 573"/>
                <a:gd name="T33" fmla="*/ 285 h 770"/>
                <a:gd name="T34" fmla="*/ 0 w 573"/>
                <a:gd name="T35" fmla="*/ 304 h 770"/>
                <a:gd name="T36" fmla="*/ 26 w 573"/>
                <a:gd name="T37" fmla="*/ 328 h 770"/>
                <a:gd name="T38" fmla="*/ 74 w 573"/>
                <a:gd name="T39" fmla="*/ 331 h 770"/>
                <a:gd name="T40" fmla="*/ 81 w 573"/>
                <a:gd name="T41" fmla="*/ 348 h 770"/>
                <a:gd name="T42" fmla="*/ 59 w 573"/>
                <a:gd name="T43" fmla="*/ 371 h 770"/>
                <a:gd name="T44" fmla="*/ 41 w 573"/>
                <a:gd name="T45" fmla="*/ 408 h 770"/>
                <a:gd name="T46" fmla="*/ 66 w 573"/>
                <a:gd name="T47" fmla="*/ 429 h 770"/>
                <a:gd name="T48" fmla="*/ 91 w 573"/>
                <a:gd name="T49" fmla="*/ 421 h 770"/>
                <a:gd name="T50" fmla="*/ 113 w 573"/>
                <a:gd name="T51" fmla="*/ 428 h 770"/>
                <a:gd name="T52" fmla="*/ 135 w 573"/>
                <a:gd name="T53" fmla="*/ 443 h 770"/>
                <a:gd name="T54" fmla="*/ 180 w 573"/>
                <a:gd name="T55" fmla="*/ 448 h 770"/>
                <a:gd name="T56" fmla="*/ 209 w 573"/>
                <a:gd name="T57" fmla="*/ 451 h 770"/>
                <a:gd name="T58" fmla="*/ 252 w 573"/>
                <a:gd name="T59" fmla="*/ 451 h 770"/>
                <a:gd name="T60" fmla="*/ 282 w 573"/>
                <a:gd name="T61" fmla="*/ 448 h 770"/>
                <a:gd name="T62" fmla="*/ 311 w 573"/>
                <a:gd name="T63" fmla="*/ 448 h 770"/>
                <a:gd name="T64" fmla="*/ 348 w 573"/>
                <a:gd name="T65" fmla="*/ 455 h 770"/>
                <a:gd name="T66" fmla="*/ 342 w 573"/>
                <a:gd name="T67" fmla="*/ 435 h 770"/>
                <a:gd name="T68" fmla="*/ 396 w 573"/>
                <a:gd name="T69" fmla="*/ 398 h 770"/>
                <a:gd name="T70" fmla="*/ 367 w 573"/>
                <a:gd name="T71" fmla="*/ 381 h 770"/>
                <a:gd name="T72" fmla="*/ 318 w 573"/>
                <a:gd name="T73" fmla="*/ 342 h 770"/>
                <a:gd name="T74" fmla="*/ 305 w 573"/>
                <a:gd name="T75" fmla="*/ 309 h 770"/>
                <a:gd name="T76" fmla="*/ 321 w 573"/>
                <a:gd name="T77" fmla="*/ 300 h 770"/>
                <a:gd name="T78" fmla="*/ 423 w 573"/>
                <a:gd name="T79" fmla="*/ 267 h 770"/>
                <a:gd name="T80" fmla="*/ 460 w 573"/>
                <a:gd name="T81" fmla="*/ 266 h 770"/>
                <a:gd name="T82" fmla="*/ 468 w 573"/>
                <a:gd name="T83" fmla="*/ 244 h 770"/>
                <a:gd name="T84" fmla="*/ 458 w 573"/>
                <a:gd name="T85" fmla="*/ 200 h 770"/>
                <a:gd name="T86" fmla="*/ 449 w 573"/>
                <a:gd name="T87" fmla="*/ 171 h 770"/>
                <a:gd name="T88" fmla="*/ 438 w 573"/>
                <a:gd name="T89" fmla="*/ 138 h 770"/>
                <a:gd name="T90" fmla="*/ 418 w 573"/>
                <a:gd name="T91" fmla="*/ 86 h 770"/>
                <a:gd name="T92" fmla="*/ 379 w 573"/>
                <a:gd name="T93" fmla="*/ 57 h 770"/>
                <a:gd name="T94" fmla="*/ 346 w 573"/>
                <a:gd name="T95" fmla="*/ 55 h 770"/>
                <a:gd name="T96" fmla="*/ 291 w 573"/>
                <a:gd name="T97" fmla="*/ 70 h 770"/>
                <a:gd name="T98" fmla="*/ 287 w 573"/>
                <a:gd name="T99" fmla="*/ 58 h 770"/>
                <a:gd name="T100" fmla="*/ 260 w 573"/>
                <a:gd name="T101" fmla="*/ 39 h 770"/>
                <a:gd name="T102" fmla="*/ 238 w 573"/>
                <a:gd name="T103" fmla="*/ 11 h 770"/>
                <a:gd name="T104" fmla="*/ 205 w 573"/>
                <a:gd name="T105" fmla="*/ 2 h 77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73"/>
                <a:gd name="T160" fmla="*/ 0 h 770"/>
                <a:gd name="T161" fmla="*/ 573 w 573"/>
                <a:gd name="T162" fmla="*/ 770 h 77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73" h="770">
                  <a:moveTo>
                    <a:pt x="236" y="0"/>
                  </a:moveTo>
                  <a:lnTo>
                    <a:pt x="224" y="9"/>
                  </a:lnTo>
                  <a:lnTo>
                    <a:pt x="224" y="18"/>
                  </a:lnTo>
                  <a:lnTo>
                    <a:pt x="226" y="25"/>
                  </a:lnTo>
                  <a:lnTo>
                    <a:pt x="229" y="36"/>
                  </a:lnTo>
                  <a:lnTo>
                    <a:pt x="231" y="54"/>
                  </a:lnTo>
                  <a:lnTo>
                    <a:pt x="224" y="61"/>
                  </a:lnTo>
                  <a:lnTo>
                    <a:pt x="224" y="70"/>
                  </a:lnTo>
                  <a:lnTo>
                    <a:pt x="226" y="81"/>
                  </a:lnTo>
                  <a:lnTo>
                    <a:pt x="242" y="95"/>
                  </a:lnTo>
                  <a:lnTo>
                    <a:pt x="254" y="97"/>
                  </a:lnTo>
                  <a:lnTo>
                    <a:pt x="258" y="120"/>
                  </a:lnTo>
                  <a:lnTo>
                    <a:pt x="233" y="113"/>
                  </a:lnTo>
                  <a:lnTo>
                    <a:pt x="222" y="102"/>
                  </a:lnTo>
                  <a:lnTo>
                    <a:pt x="211" y="106"/>
                  </a:lnTo>
                  <a:lnTo>
                    <a:pt x="192" y="131"/>
                  </a:lnTo>
                  <a:lnTo>
                    <a:pt x="186" y="138"/>
                  </a:lnTo>
                  <a:lnTo>
                    <a:pt x="177" y="136"/>
                  </a:lnTo>
                  <a:lnTo>
                    <a:pt x="174" y="127"/>
                  </a:lnTo>
                  <a:lnTo>
                    <a:pt x="167" y="118"/>
                  </a:lnTo>
                  <a:lnTo>
                    <a:pt x="152" y="111"/>
                  </a:lnTo>
                  <a:lnTo>
                    <a:pt x="127" y="111"/>
                  </a:lnTo>
                  <a:lnTo>
                    <a:pt x="120" y="122"/>
                  </a:lnTo>
                  <a:lnTo>
                    <a:pt x="106" y="136"/>
                  </a:lnTo>
                  <a:lnTo>
                    <a:pt x="118" y="147"/>
                  </a:lnTo>
                  <a:lnTo>
                    <a:pt x="118" y="166"/>
                  </a:lnTo>
                  <a:lnTo>
                    <a:pt x="115" y="175"/>
                  </a:lnTo>
                  <a:lnTo>
                    <a:pt x="111" y="184"/>
                  </a:lnTo>
                  <a:lnTo>
                    <a:pt x="95" y="195"/>
                  </a:lnTo>
                  <a:lnTo>
                    <a:pt x="90" y="197"/>
                  </a:lnTo>
                  <a:lnTo>
                    <a:pt x="93" y="211"/>
                  </a:lnTo>
                  <a:lnTo>
                    <a:pt x="99" y="222"/>
                  </a:lnTo>
                  <a:lnTo>
                    <a:pt x="95" y="234"/>
                  </a:lnTo>
                  <a:lnTo>
                    <a:pt x="86" y="247"/>
                  </a:lnTo>
                  <a:lnTo>
                    <a:pt x="72" y="263"/>
                  </a:lnTo>
                  <a:lnTo>
                    <a:pt x="63" y="273"/>
                  </a:lnTo>
                  <a:lnTo>
                    <a:pt x="49" y="284"/>
                  </a:lnTo>
                  <a:lnTo>
                    <a:pt x="38" y="288"/>
                  </a:lnTo>
                  <a:lnTo>
                    <a:pt x="31" y="304"/>
                  </a:lnTo>
                  <a:lnTo>
                    <a:pt x="29" y="329"/>
                  </a:lnTo>
                  <a:lnTo>
                    <a:pt x="22" y="343"/>
                  </a:lnTo>
                  <a:lnTo>
                    <a:pt x="22" y="366"/>
                  </a:lnTo>
                  <a:lnTo>
                    <a:pt x="13" y="375"/>
                  </a:lnTo>
                  <a:lnTo>
                    <a:pt x="11" y="382"/>
                  </a:lnTo>
                  <a:lnTo>
                    <a:pt x="18" y="393"/>
                  </a:lnTo>
                  <a:lnTo>
                    <a:pt x="22" y="409"/>
                  </a:lnTo>
                  <a:lnTo>
                    <a:pt x="31" y="423"/>
                  </a:lnTo>
                  <a:lnTo>
                    <a:pt x="2" y="448"/>
                  </a:lnTo>
                  <a:lnTo>
                    <a:pt x="9" y="464"/>
                  </a:lnTo>
                  <a:lnTo>
                    <a:pt x="20" y="473"/>
                  </a:lnTo>
                  <a:lnTo>
                    <a:pt x="22" y="475"/>
                  </a:lnTo>
                  <a:lnTo>
                    <a:pt x="22" y="484"/>
                  </a:lnTo>
                  <a:lnTo>
                    <a:pt x="6" y="495"/>
                  </a:lnTo>
                  <a:lnTo>
                    <a:pt x="0" y="509"/>
                  </a:lnTo>
                  <a:lnTo>
                    <a:pt x="6" y="530"/>
                  </a:lnTo>
                  <a:lnTo>
                    <a:pt x="15" y="541"/>
                  </a:lnTo>
                  <a:lnTo>
                    <a:pt x="31" y="548"/>
                  </a:lnTo>
                  <a:lnTo>
                    <a:pt x="52" y="552"/>
                  </a:lnTo>
                  <a:lnTo>
                    <a:pt x="72" y="552"/>
                  </a:lnTo>
                  <a:lnTo>
                    <a:pt x="90" y="555"/>
                  </a:lnTo>
                  <a:lnTo>
                    <a:pt x="102" y="564"/>
                  </a:lnTo>
                  <a:lnTo>
                    <a:pt x="115" y="575"/>
                  </a:lnTo>
                  <a:lnTo>
                    <a:pt x="99" y="582"/>
                  </a:lnTo>
                  <a:lnTo>
                    <a:pt x="88" y="596"/>
                  </a:lnTo>
                  <a:lnTo>
                    <a:pt x="74" y="607"/>
                  </a:lnTo>
                  <a:lnTo>
                    <a:pt x="72" y="621"/>
                  </a:lnTo>
                  <a:lnTo>
                    <a:pt x="65" y="650"/>
                  </a:lnTo>
                  <a:lnTo>
                    <a:pt x="56" y="671"/>
                  </a:lnTo>
                  <a:lnTo>
                    <a:pt x="49" y="682"/>
                  </a:lnTo>
                  <a:lnTo>
                    <a:pt x="65" y="705"/>
                  </a:lnTo>
                  <a:lnTo>
                    <a:pt x="70" y="712"/>
                  </a:lnTo>
                  <a:lnTo>
                    <a:pt x="81" y="718"/>
                  </a:lnTo>
                  <a:lnTo>
                    <a:pt x="90" y="718"/>
                  </a:lnTo>
                  <a:lnTo>
                    <a:pt x="104" y="712"/>
                  </a:lnTo>
                  <a:lnTo>
                    <a:pt x="111" y="705"/>
                  </a:lnTo>
                  <a:lnTo>
                    <a:pt x="113" y="703"/>
                  </a:lnTo>
                  <a:lnTo>
                    <a:pt x="131" y="705"/>
                  </a:lnTo>
                  <a:lnTo>
                    <a:pt x="138" y="716"/>
                  </a:lnTo>
                  <a:lnTo>
                    <a:pt x="145" y="728"/>
                  </a:lnTo>
                  <a:lnTo>
                    <a:pt x="154" y="739"/>
                  </a:lnTo>
                  <a:lnTo>
                    <a:pt x="165" y="741"/>
                  </a:lnTo>
                  <a:lnTo>
                    <a:pt x="190" y="739"/>
                  </a:lnTo>
                  <a:lnTo>
                    <a:pt x="202" y="737"/>
                  </a:lnTo>
                  <a:lnTo>
                    <a:pt x="220" y="748"/>
                  </a:lnTo>
                  <a:lnTo>
                    <a:pt x="231" y="743"/>
                  </a:lnTo>
                  <a:lnTo>
                    <a:pt x="245" y="746"/>
                  </a:lnTo>
                  <a:lnTo>
                    <a:pt x="256" y="755"/>
                  </a:lnTo>
                  <a:lnTo>
                    <a:pt x="276" y="746"/>
                  </a:lnTo>
                  <a:lnTo>
                    <a:pt x="295" y="746"/>
                  </a:lnTo>
                  <a:lnTo>
                    <a:pt x="308" y="755"/>
                  </a:lnTo>
                  <a:lnTo>
                    <a:pt x="320" y="759"/>
                  </a:lnTo>
                  <a:lnTo>
                    <a:pt x="331" y="750"/>
                  </a:lnTo>
                  <a:lnTo>
                    <a:pt x="345" y="750"/>
                  </a:lnTo>
                  <a:lnTo>
                    <a:pt x="365" y="746"/>
                  </a:lnTo>
                  <a:lnTo>
                    <a:pt x="379" y="755"/>
                  </a:lnTo>
                  <a:lnTo>
                    <a:pt x="381" y="750"/>
                  </a:lnTo>
                  <a:lnTo>
                    <a:pt x="397" y="762"/>
                  </a:lnTo>
                  <a:lnTo>
                    <a:pt x="410" y="769"/>
                  </a:lnTo>
                  <a:lnTo>
                    <a:pt x="426" y="762"/>
                  </a:lnTo>
                  <a:lnTo>
                    <a:pt x="429" y="750"/>
                  </a:lnTo>
                  <a:lnTo>
                    <a:pt x="419" y="737"/>
                  </a:lnTo>
                  <a:lnTo>
                    <a:pt x="417" y="728"/>
                  </a:lnTo>
                  <a:lnTo>
                    <a:pt x="410" y="705"/>
                  </a:lnTo>
                  <a:lnTo>
                    <a:pt x="467" y="666"/>
                  </a:lnTo>
                  <a:lnTo>
                    <a:pt x="483" y="666"/>
                  </a:lnTo>
                  <a:lnTo>
                    <a:pt x="485" y="659"/>
                  </a:lnTo>
                  <a:lnTo>
                    <a:pt x="465" y="652"/>
                  </a:lnTo>
                  <a:lnTo>
                    <a:pt x="449" y="637"/>
                  </a:lnTo>
                  <a:lnTo>
                    <a:pt x="413" y="602"/>
                  </a:lnTo>
                  <a:lnTo>
                    <a:pt x="408" y="577"/>
                  </a:lnTo>
                  <a:lnTo>
                    <a:pt x="388" y="573"/>
                  </a:lnTo>
                  <a:lnTo>
                    <a:pt x="385" y="548"/>
                  </a:lnTo>
                  <a:lnTo>
                    <a:pt x="381" y="527"/>
                  </a:lnTo>
                  <a:lnTo>
                    <a:pt x="372" y="516"/>
                  </a:lnTo>
                  <a:lnTo>
                    <a:pt x="376" y="507"/>
                  </a:lnTo>
                  <a:lnTo>
                    <a:pt x="381" y="502"/>
                  </a:lnTo>
                  <a:lnTo>
                    <a:pt x="392" y="502"/>
                  </a:lnTo>
                  <a:lnTo>
                    <a:pt x="429" y="493"/>
                  </a:lnTo>
                  <a:lnTo>
                    <a:pt x="501" y="455"/>
                  </a:lnTo>
                  <a:lnTo>
                    <a:pt x="517" y="448"/>
                  </a:lnTo>
                  <a:lnTo>
                    <a:pt x="533" y="439"/>
                  </a:lnTo>
                  <a:lnTo>
                    <a:pt x="544" y="452"/>
                  </a:lnTo>
                  <a:lnTo>
                    <a:pt x="562" y="445"/>
                  </a:lnTo>
                  <a:lnTo>
                    <a:pt x="567" y="427"/>
                  </a:lnTo>
                  <a:lnTo>
                    <a:pt x="565" y="418"/>
                  </a:lnTo>
                  <a:lnTo>
                    <a:pt x="572" y="407"/>
                  </a:lnTo>
                  <a:lnTo>
                    <a:pt x="562" y="393"/>
                  </a:lnTo>
                  <a:lnTo>
                    <a:pt x="553" y="370"/>
                  </a:lnTo>
                  <a:lnTo>
                    <a:pt x="560" y="336"/>
                  </a:lnTo>
                  <a:lnTo>
                    <a:pt x="549" y="320"/>
                  </a:lnTo>
                  <a:lnTo>
                    <a:pt x="544" y="302"/>
                  </a:lnTo>
                  <a:lnTo>
                    <a:pt x="549" y="286"/>
                  </a:lnTo>
                  <a:lnTo>
                    <a:pt x="547" y="273"/>
                  </a:lnTo>
                  <a:lnTo>
                    <a:pt x="522" y="247"/>
                  </a:lnTo>
                  <a:lnTo>
                    <a:pt x="535" y="232"/>
                  </a:lnTo>
                  <a:lnTo>
                    <a:pt x="535" y="204"/>
                  </a:lnTo>
                  <a:lnTo>
                    <a:pt x="537" y="172"/>
                  </a:lnTo>
                  <a:lnTo>
                    <a:pt x="512" y="145"/>
                  </a:lnTo>
                  <a:lnTo>
                    <a:pt x="499" y="129"/>
                  </a:lnTo>
                  <a:lnTo>
                    <a:pt x="485" y="113"/>
                  </a:lnTo>
                  <a:lnTo>
                    <a:pt x="463" y="95"/>
                  </a:lnTo>
                  <a:lnTo>
                    <a:pt x="447" y="86"/>
                  </a:lnTo>
                  <a:lnTo>
                    <a:pt x="438" y="84"/>
                  </a:lnTo>
                  <a:lnTo>
                    <a:pt x="424" y="93"/>
                  </a:lnTo>
                  <a:lnTo>
                    <a:pt x="413" y="100"/>
                  </a:lnTo>
                  <a:lnTo>
                    <a:pt x="379" y="125"/>
                  </a:lnTo>
                  <a:lnTo>
                    <a:pt x="356" y="118"/>
                  </a:lnTo>
                  <a:lnTo>
                    <a:pt x="347" y="118"/>
                  </a:lnTo>
                  <a:lnTo>
                    <a:pt x="347" y="109"/>
                  </a:lnTo>
                  <a:lnTo>
                    <a:pt x="351" y="97"/>
                  </a:lnTo>
                  <a:lnTo>
                    <a:pt x="356" y="88"/>
                  </a:lnTo>
                  <a:lnTo>
                    <a:pt x="326" y="68"/>
                  </a:lnTo>
                  <a:lnTo>
                    <a:pt x="317" y="65"/>
                  </a:lnTo>
                  <a:lnTo>
                    <a:pt x="301" y="54"/>
                  </a:lnTo>
                  <a:lnTo>
                    <a:pt x="297" y="31"/>
                  </a:lnTo>
                  <a:lnTo>
                    <a:pt x="290" y="18"/>
                  </a:lnTo>
                  <a:lnTo>
                    <a:pt x="279" y="18"/>
                  </a:lnTo>
                  <a:lnTo>
                    <a:pt x="267" y="4"/>
                  </a:lnTo>
                  <a:lnTo>
                    <a:pt x="251" y="2"/>
                  </a:lnTo>
                  <a:lnTo>
                    <a:pt x="236" y="0"/>
                  </a:lnTo>
                </a:path>
              </a:pathLst>
            </a:custGeom>
            <a:solidFill>
              <a:srgbClr val="4876F6"/>
            </a:solidFill>
            <a:ln w="12700" cap="rnd">
              <a:solidFill>
                <a:schemeClr val="bg1"/>
              </a:solidFill>
              <a:round/>
              <a:headEnd/>
              <a:tailEnd/>
            </a:ln>
          </p:spPr>
          <p:txBody>
            <a:bodyPr/>
            <a:lstStyle/>
            <a:p>
              <a:pPr>
                <a:defRPr/>
              </a:pPr>
              <a:endParaRPr lang="en-GB" dirty="0"/>
            </a:p>
          </p:txBody>
        </p:sp>
        <p:sp>
          <p:nvSpPr>
            <p:cNvPr id="198" name="Freeform 32"/>
            <p:cNvSpPr>
              <a:spLocks/>
            </p:cNvSpPr>
            <p:nvPr/>
          </p:nvSpPr>
          <p:spPr bwMode="auto">
            <a:xfrm>
              <a:off x="5747187" y="2882582"/>
              <a:ext cx="1695916" cy="969606"/>
            </a:xfrm>
            <a:custGeom>
              <a:avLst/>
              <a:gdLst>
                <a:gd name="T0" fmla="*/ 10 w 623"/>
                <a:gd name="T1" fmla="*/ 86 h 583"/>
                <a:gd name="T2" fmla="*/ 0 w 623"/>
                <a:gd name="T3" fmla="*/ 111 h 583"/>
                <a:gd name="T4" fmla="*/ 23 w 623"/>
                <a:gd name="T5" fmla="*/ 132 h 583"/>
                <a:gd name="T6" fmla="*/ 18 w 623"/>
                <a:gd name="T7" fmla="*/ 151 h 583"/>
                <a:gd name="T8" fmla="*/ 28 w 623"/>
                <a:gd name="T9" fmla="*/ 166 h 583"/>
                <a:gd name="T10" fmla="*/ 35 w 623"/>
                <a:gd name="T11" fmla="*/ 198 h 583"/>
                <a:gd name="T12" fmla="*/ 37 w 623"/>
                <a:gd name="T13" fmla="*/ 209 h 583"/>
                <a:gd name="T14" fmla="*/ 30 w 623"/>
                <a:gd name="T15" fmla="*/ 221 h 583"/>
                <a:gd name="T16" fmla="*/ 45 w 623"/>
                <a:gd name="T17" fmla="*/ 227 h 583"/>
                <a:gd name="T18" fmla="*/ 60 w 623"/>
                <a:gd name="T19" fmla="*/ 235 h 583"/>
                <a:gd name="T20" fmla="*/ 72 w 623"/>
                <a:gd name="T21" fmla="*/ 253 h 583"/>
                <a:gd name="T22" fmla="*/ 88 w 623"/>
                <a:gd name="T23" fmla="*/ 266 h 583"/>
                <a:gd name="T24" fmla="*/ 117 w 623"/>
                <a:gd name="T25" fmla="*/ 270 h 583"/>
                <a:gd name="T26" fmla="*/ 136 w 623"/>
                <a:gd name="T27" fmla="*/ 270 h 583"/>
                <a:gd name="T28" fmla="*/ 166 w 623"/>
                <a:gd name="T29" fmla="*/ 291 h 583"/>
                <a:gd name="T30" fmla="*/ 202 w 623"/>
                <a:gd name="T31" fmla="*/ 301 h 583"/>
                <a:gd name="T32" fmla="*/ 230 w 623"/>
                <a:gd name="T33" fmla="*/ 298 h 583"/>
                <a:gd name="T34" fmla="*/ 258 w 623"/>
                <a:gd name="T35" fmla="*/ 310 h 583"/>
                <a:gd name="T36" fmla="*/ 271 w 623"/>
                <a:gd name="T37" fmla="*/ 313 h 583"/>
                <a:gd name="T38" fmla="*/ 291 w 623"/>
                <a:gd name="T39" fmla="*/ 320 h 583"/>
                <a:gd name="T40" fmla="*/ 315 w 623"/>
                <a:gd name="T41" fmla="*/ 333 h 583"/>
                <a:gd name="T42" fmla="*/ 333 w 623"/>
                <a:gd name="T43" fmla="*/ 335 h 583"/>
                <a:gd name="T44" fmla="*/ 350 w 623"/>
                <a:gd name="T45" fmla="*/ 327 h 583"/>
                <a:gd name="T46" fmla="*/ 446 w 623"/>
                <a:gd name="T47" fmla="*/ 346 h 583"/>
                <a:gd name="T48" fmla="*/ 451 w 623"/>
                <a:gd name="T49" fmla="*/ 327 h 583"/>
                <a:gd name="T50" fmla="*/ 495 w 623"/>
                <a:gd name="T51" fmla="*/ 270 h 583"/>
                <a:gd name="T52" fmla="*/ 510 w 623"/>
                <a:gd name="T53" fmla="*/ 249 h 583"/>
                <a:gd name="T54" fmla="*/ 492 w 623"/>
                <a:gd name="T55" fmla="*/ 216 h 583"/>
                <a:gd name="T56" fmla="*/ 467 w 623"/>
                <a:gd name="T57" fmla="*/ 192 h 583"/>
                <a:gd name="T58" fmla="*/ 467 w 623"/>
                <a:gd name="T59" fmla="*/ 169 h 583"/>
                <a:gd name="T60" fmla="*/ 465 w 623"/>
                <a:gd name="T61" fmla="*/ 151 h 583"/>
                <a:gd name="T62" fmla="*/ 465 w 623"/>
                <a:gd name="T63" fmla="*/ 140 h 583"/>
                <a:gd name="T64" fmla="*/ 484 w 623"/>
                <a:gd name="T65" fmla="*/ 121 h 583"/>
                <a:gd name="T66" fmla="*/ 475 w 623"/>
                <a:gd name="T67" fmla="*/ 85 h 583"/>
                <a:gd name="T68" fmla="*/ 469 w 623"/>
                <a:gd name="T69" fmla="*/ 61 h 583"/>
                <a:gd name="T70" fmla="*/ 446 w 623"/>
                <a:gd name="T71" fmla="*/ 39 h 583"/>
                <a:gd name="T72" fmla="*/ 385 w 623"/>
                <a:gd name="T73" fmla="*/ 37 h 583"/>
                <a:gd name="T74" fmla="*/ 319 w 623"/>
                <a:gd name="T75" fmla="*/ 33 h 583"/>
                <a:gd name="T76" fmla="*/ 282 w 623"/>
                <a:gd name="T77" fmla="*/ 25 h 583"/>
                <a:gd name="T78" fmla="*/ 261 w 623"/>
                <a:gd name="T79" fmla="*/ 35 h 583"/>
                <a:gd name="T80" fmla="*/ 239 w 623"/>
                <a:gd name="T81" fmla="*/ 24 h 583"/>
                <a:gd name="T82" fmla="*/ 223 w 623"/>
                <a:gd name="T83" fmla="*/ 22 h 583"/>
                <a:gd name="T84" fmla="*/ 202 w 623"/>
                <a:gd name="T85" fmla="*/ 2 h 583"/>
                <a:gd name="T86" fmla="*/ 170 w 623"/>
                <a:gd name="T87" fmla="*/ 4 h 583"/>
                <a:gd name="T88" fmla="*/ 138 w 623"/>
                <a:gd name="T89" fmla="*/ 13 h 583"/>
                <a:gd name="T90" fmla="*/ 91 w 623"/>
                <a:gd name="T91" fmla="*/ 28 h 583"/>
                <a:gd name="T92" fmla="*/ 48 w 623"/>
                <a:gd name="T93" fmla="*/ 41 h 583"/>
                <a:gd name="T94" fmla="*/ 23 w 623"/>
                <a:gd name="T95" fmla="*/ 61 h 58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23"/>
                <a:gd name="T145" fmla="*/ 0 h 583"/>
                <a:gd name="T146" fmla="*/ 623 w 623"/>
                <a:gd name="T147" fmla="*/ 583 h 58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23" h="583">
                  <a:moveTo>
                    <a:pt x="15" y="109"/>
                  </a:moveTo>
                  <a:lnTo>
                    <a:pt x="13" y="145"/>
                  </a:lnTo>
                  <a:lnTo>
                    <a:pt x="13" y="168"/>
                  </a:lnTo>
                  <a:lnTo>
                    <a:pt x="0" y="186"/>
                  </a:lnTo>
                  <a:lnTo>
                    <a:pt x="25" y="213"/>
                  </a:lnTo>
                  <a:lnTo>
                    <a:pt x="27" y="222"/>
                  </a:lnTo>
                  <a:lnTo>
                    <a:pt x="22" y="240"/>
                  </a:lnTo>
                  <a:lnTo>
                    <a:pt x="22" y="254"/>
                  </a:lnTo>
                  <a:lnTo>
                    <a:pt x="36" y="270"/>
                  </a:lnTo>
                  <a:lnTo>
                    <a:pt x="34" y="279"/>
                  </a:lnTo>
                  <a:lnTo>
                    <a:pt x="31" y="311"/>
                  </a:lnTo>
                  <a:lnTo>
                    <a:pt x="43" y="334"/>
                  </a:lnTo>
                  <a:lnTo>
                    <a:pt x="50" y="345"/>
                  </a:lnTo>
                  <a:lnTo>
                    <a:pt x="45" y="352"/>
                  </a:lnTo>
                  <a:lnTo>
                    <a:pt x="45" y="366"/>
                  </a:lnTo>
                  <a:lnTo>
                    <a:pt x="38" y="372"/>
                  </a:lnTo>
                  <a:lnTo>
                    <a:pt x="38" y="379"/>
                  </a:lnTo>
                  <a:lnTo>
                    <a:pt x="54" y="381"/>
                  </a:lnTo>
                  <a:lnTo>
                    <a:pt x="68" y="386"/>
                  </a:lnTo>
                  <a:lnTo>
                    <a:pt x="72" y="395"/>
                  </a:lnTo>
                  <a:lnTo>
                    <a:pt x="72" y="409"/>
                  </a:lnTo>
                  <a:lnTo>
                    <a:pt x="88" y="425"/>
                  </a:lnTo>
                  <a:lnTo>
                    <a:pt x="102" y="431"/>
                  </a:lnTo>
                  <a:lnTo>
                    <a:pt x="107" y="447"/>
                  </a:lnTo>
                  <a:lnTo>
                    <a:pt x="125" y="472"/>
                  </a:lnTo>
                  <a:lnTo>
                    <a:pt x="143" y="456"/>
                  </a:lnTo>
                  <a:lnTo>
                    <a:pt x="157" y="452"/>
                  </a:lnTo>
                  <a:lnTo>
                    <a:pt x="166" y="454"/>
                  </a:lnTo>
                  <a:lnTo>
                    <a:pt x="195" y="486"/>
                  </a:lnTo>
                  <a:lnTo>
                    <a:pt x="202" y="488"/>
                  </a:lnTo>
                  <a:lnTo>
                    <a:pt x="239" y="504"/>
                  </a:lnTo>
                  <a:lnTo>
                    <a:pt x="246" y="506"/>
                  </a:lnTo>
                  <a:lnTo>
                    <a:pt x="262" y="502"/>
                  </a:lnTo>
                  <a:lnTo>
                    <a:pt x="280" y="500"/>
                  </a:lnTo>
                  <a:lnTo>
                    <a:pt x="293" y="506"/>
                  </a:lnTo>
                  <a:lnTo>
                    <a:pt x="314" y="522"/>
                  </a:lnTo>
                  <a:lnTo>
                    <a:pt x="321" y="531"/>
                  </a:lnTo>
                  <a:lnTo>
                    <a:pt x="330" y="525"/>
                  </a:lnTo>
                  <a:lnTo>
                    <a:pt x="339" y="522"/>
                  </a:lnTo>
                  <a:lnTo>
                    <a:pt x="355" y="536"/>
                  </a:lnTo>
                  <a:lnTo>
                    <a:pt x="371" y="550"/>
                  </a:lnTo>
                  <a:lnTo>
                    <a:pt x="385" y="559"/>
                  </a:lnTo>
                  <a:lnTo>
                    <a:pt x="400" y="566"/>
                  </a:lnTo>
                  <a:lnTo>
                    <a:pt x="407" y="563"/>
                  </a:lnTo>
                  <a:lnTo>
                    <a:pt x="416" y="554"/>
                  </a:lnTo>
                  <a:lnTo>
                    <a:pt x="428" y="550"/>
                  </a:lnTo>
                  <a:lnTo>
                    <a:pt x="448" y="556"/>
                  </a:lnTo>
                  <a:lnTo>
                    <a:pt x="544" y="582"/>
                  </a:lnTo>
                  <a:lnTo>
                    <a:pt x="558" y="568"/>
                  </a:lnTo>
                  <a:lnTo>
                    <a:pt x="549" y="550"/>
                  </a:lnTo>
                  <a:lnTo>
                    <a:pt x="537" y="518"/>
                  </a:lnTo>
                  <a:lnTo>
                    <a:pt x="603" y="456"/>
                  </a:lnTo>
                  <a:lnTo>
                    <a:pt x="617" y="443"/>
                  </a:lnTo>
                  <a:lnTo>
                    <a:pt x="622" y="418"/>
                  </a:lnTo>
                  <a:lnTo>
                    <a:pt x="610" y="388"/>
                  </a:lnTo>
                  <a:lnTo>
                    <a:pt x="599" y="363"/>
                  </a:lnTo>
                  <a:lnTo>
                    <a:pt x="580" y="334"/>
                  </a:lnTo>
                  <a:lnTo>
                    <a:pt x="569" y="322"/>
                  </a:lnTo>
                  <a:lnTo>
                    <a:pt x="567" y="304"/>
                  </a:lnTo>
                  <a:lnTo>
                    <a:pt x="569" y="284"/>
                  </a:lnTo>
                  <a:lnTo>
                    <a:pt x="574" y="265"/>
                  </a:lnTo>
                  <a:lnTo>
                    <a:pt x="567" y="254"/>
                  </a:lnTo>
                  <a:lnTo>
                    <a:pt x="558" y="245"/>
                  </a:lnTo>
                  <a:lnTo>
                    <a:pt x="567" y="234"/>
                  </a:lnTo>
                  <a:lnTo>
                    <a:pt x="583" y="209"/>
                  </a:lnTo>
                  <a:lnTo>
                    <a:pt x="590" y="204"/>
                  </a:lnTo>
                  <a:lnTo>
                    <a:pt x="585" y="163"/>
                  </a:lnTo>
                  <a:lnTo>
                    <a:pt x="578" y="143"/>
                  </a:lnTo>
                  <a:lnTo>
                    <a:pt x="571" y="122"/>
                  </a:lnTo>
                  <a:lnTo>
                    <a:pt x="571" y="102"/>
                  </a:lnTo>
                  <a:lnTo>
                    <a:pt x="560" y="84"/>
                  </a:lnTo>
                  <a:lnTo>
                    <a:pt x="544" y="65"/>
                  </a:lnTo>
                  <a:lnTo>
                    <a:pt x="526" y="63"/>
                  </a:lnTo>
                  <a:lnTo>
                    <a:pt x="471" y="63"/>
                  </a:lnTo>
                  <a:lnTo>
                    <a:pt x="442" y="61"/>
                  </a:lnTo>
                  <a:lnTo>
                    <a:pt x="389" y="56"/>
                  </a:lnTo>
                  <a:lnTo>
                    <a:pt x="366" y="45"/>
                  </a:lnTo>
                  <a:lnTo>
                    <a:pt x="344" y="43"/>
                  </a:lnTo>
                  <a:lnTo>
                    <a:pt x="332" y="47"/>
                  </a:lnTo>
                  <a:lnTo>
                    <a:pt x="318" y="59"/>
                  </a:lnTo>
                  <a:lnTo>
                    <a:pt x="305" y="54"/>
                  </a:lnTo>
                  <a:lnTo>
                    <a:pt x="291" y="40"/>
                  </a:lnTo>
                  <a:lnTo>
                    <a:pt x="277" y="40"/>
                  </a:lnTo>
                  <a:lnTo>
                    <a:pt x="271" y="36"/>
                  </a:lnTo>
                  <a:lnTo>
                    <a:pt x="266" y="18"/>
                  </a:lnTo>
                  <a:lnTo>
                    <a:pt x="246" y="2"/>
                  </a:lnTo>
                  <a:lnTo>
                    <a:pt x="232" y="0"/>
                  </a:lnTo>
                  <a:lnTo>
                    <a:pt x="207" y="6"/>
                  </a:lnTo>
                  <a:lnTo>
                    <a:pt x="186" y="13"/>
                  </a:lnTo>
                  <a:lnTo>
                    <a:pt x="168" y="22"/>
                  </a:lnTo>
                  <a:lnTo>
                    <a:pt x="141" y="38"/>
                  </a:lnTo>
                  <a:lnTo>
                    <a:pt x="111" y="47"/>
                  </a:lnTo>
                  <a:lnTo>
                    <a:pt x="86" y="59"/>
                  </a:lnTo>
                  <a:lnTo>
                    <a:pt x="59" y="70"/>
                  </a:lnTo>
                  <a:lnTo>
                    <a:pt x="45" y="88"/>
                  </a:lnTo>
                  <a:lnTo>
                    <a:pt x="27" y="102"/>
                  </a:lnTo>
                  <a:lnTo>
                    <a:pt x="15" y="109"/>
                  </a:lnTo>
                </a:path>
              </a:pathLst>
            </a:custGeom>
            <a:grpFill/>
            <a:ln w="12700" cap="rnd">
              <a:solidFill>
                <a:schemeClr val="bg1"/>
              </a:solidFill>
              <a:round/>
              <a:headEnd/>
              <a:tailEnd/>
            </a:ln>
          </p:spPr>
          <p:txBody>
            <a:bodyPr/>
            <a:lstStyle/>
            <a:p>
              <a:pPr>
                <a:defRPr/>
              </a:pPr>
              <a:endParaRPr lang="en-GB" dirty="0"/>
            </a:p>
          </p:txBody>
        </p:sp>
        <p:sp>
          <p:nvSpPr>
            <p:cNvPr id="199" name="Freeform 33"/>
            <p:cNvSpPr>
              <a:spLocks/>
            </p:cNvSpPr>
            <p:nvPr/>
          </p:nvSpPr>
          <p:spPr bwMode="auto">
            <a:xfrm>
              <a:off x="6954062" y="2645486"/>
              <a:ext cx="880846" cy="420415"/>
            </a:xfrm>
            <a:custGeom>
              <a:avLst/>
              <a:gdLst>
                <a:gd name="T0" fmla="*/ 2 w 324"/>
                <a:gd name="T1" fmla="*/ 14 h 253"/>
                <a:gd name="T2" fmla="*/ 0 w 324"/>
                <a:gd name="T3" fmla="*/ 20 h 253"/>
                <a:gd name="T4" fmla="*/ 4 w 324"/>
                <a:gd name="T5" fmla="*/ 39 h 253"/>
                <a:gd name="T6" fmla="*/ 16 w 324"/>
                <a:gd name="T7" fmla="*/ 64 h 253"/>
                <a:gd name="T8" fmla="*/ 26 w 324"/>
                <a:gd name="T9" fmla="*/ 71 h 253"/>
                <a:gd name="T10" fmla="*/ 49 w 324"/>
                <a:gd name="T11" fmla="*/ 78 h 253"/>
                <a:gd name="T12" fmla="*/ 59 w 324"/>
                <a:gd name="T13" fmla="*/ 80 h 253"/>
                <a:gd name="T14" fmla="*/ 61 w 324"/>
                <a:gd name="T15" fmla="*/ 89 h 253"/>
                <a:gd name="T16" fmla="*/ 61 w 324"/>
                <a:gd name="T17" fmla="*/ 104 h 253"/>
                <a:gd name="T18" fmla="*/ 85 w 324"/>
                <a:gd name="T19" fmla="*/ 121 h 253"/>
                <a:gd name="T20" fmla="*/ 100 w 324"/>
                <a:gd name="T21" fmla="*/ 126 h 253"/>
                <a:gd name="T22" fmla="*/ 107 w 324"/>
                <a:gd name="T23" fmla="*/ 129 h 253"/>
                <a:gd name="T24" fmla="*/ 127 w 324"/>
                <a:gd name="T25" fmla="*/ 147 h 253"/>
                <a:gd name="T26" fmla="*/ 133 w 324"/>
                <a:gd name="T27" fmla="*/ 143 h 253"/>
                <a:gd name="T28" fmla="*/ 148 w 324"/>
                <a:gd name="T29" fmla="*/ 142 h 253"/>
                <a:gd name="T30" fmla="*/ 164 w 324"/>
                <a:gd name="T31" fmla="*/ 149 h 253"/>
                <a:gd name="T32" fmla="*/ 176 w 324"/>
                <a:gd name="T33" fmla="*/ 146 h 253"/>
                <a:gd name="T34" fmla="*/ 191 w 324"/>
                <a:gd name="T35" fmla="*/ 130 h 253"/>
                <a:gd name="T36" fmla="*/ 204 w 324"/>
                <a:gd name="T37" fmla="*/ 126 h 253"/>
                <a:gd name="T38" fmla="*/ 215 w 324"/>
                <a:gd name="T39" fmla="*/ 129 h 253"/>
                <a:gd name="T40" fmla="*/ 222 w 324"/>
                <a:gd name="T41" fmla="*/ 128 h 253"/>
                <a:gd name="T42" fmla="*/ 224 w 324"/>
                <a:gd name="T43" fmla="*/ 123 h 253"/>
                <a:gd name="T44" fmla="*/ 226 w 324"/>
                <a:gd name="T45" fmla="*/ 94 h 253"/>
                <a:gd name="T46" fmla="*/ 234 w 324"/>
                <a:gd name="T47" fmla="*/ 85 h 253"/>
                <a:gd name="T48" fmla="*/ 234 w 324"/>
                <a:gd name="T49" fmla="*/ 72 h 253"/>
                <a:gd name="T50" fmla="*/ 235 w 324"/>
                <a:gd name="T51" fmla="*/ 68 h 253"/>
                <a:gd name="T52" fmla="*/ 251 w 324"/>
                <a:gd name="T53" fmla="*/ 61 h 253"/>
                <a:gd name="T54" fmla="*/ 264 w 324"/>
                <a:gd name="T55" fmla="*/ 61 h 253"/>
                <a:gd name="T56" fmla="*/ 264 w 324"/>
                <a:gd name="T57" fmla="*/ 47 h 253"/>
                <a:gd name="T58" fmla="*/ 260 w 324"/>
                <a:gd name="T59" fmla="*/ 35 h 253"/>
                <a:gd name="T60" fmla="*/ 251 w 324"/>
                <a:gd name="T61" fmla="*/ 31 h 253"/>
                <a:gd name="T62" fmla="*/ 245 w 324"/>
                <a:gd name="T63" fmla="*/ 32 h 253"/>
                <a:gd name="T64" fmla="*/ 228 w 324"/>
                <a:gd name="T65" fmla="*/ 20 h 253"/>
                <a:gd name="T66" fmla="*/ 218 w 324"/>
                <a:gd name="T67" fmla="*/ 12 h 253"/>
                <a:gd name="T68" fmla="*/ 206 w 324"/>
                <a:gd name="T69" fmla="*/ 12 h 253"/>
                <a:gd name="T70" fmla="*/ 182 w 324"/>
                <a:gd name="T71" fmla="*/ 12 h 253"/>
                <a:gd name="T72" fmla="*/ 178 w 324"/>
                <a:gd name="T73" fmla="*/ 9 h 253"/>
                <a:gd name="T74" fmla="*/ 173 w 324"/>
                <a:gd name="T75" fmla="*/ 2 h 253"/>
                <a:gd name="T76" fmla="*/ 165 w 324"/>
                <a:gd name="T77" fmla="*/ 0 h 253"/>
                <a:gd name="T78" fmla="*/ 144 w 324"/>
                <a:gd name="T79" fmla="*/ 0 h 253"/>
                <a:gd name="T80" fmla="*/ 136 w 324"/>
                <a:gd name="T81" fmla="*/ 7 h 253"/>
                <a:gd name="T82" fmla="*/ 127 w 324"/>
                <a:gd name="T83" fmla="*/ 5 h 253"/>
                <a:gd name="T84" fmla="*/ 115 w 324"/>
                <a:gd name="T85" fmla="*/ 4 h 253"/>
                <a:gd name="T86" fmla="*/ 107 w 324"/>
                <a:gd name="T87" fmla="*/ 4 h 253"/>
                <a:gd name="T88" fmla="*/ 98 w 324"/>
                <a:gd name="T89" fmla="*/ 4 h 253"/>
                <a:gd name="T90" fmla="*/ 91 w 324"/>
                <a:gd name="T91" fmla="*/ 8 h 253"/>
                <a:gd name="T92" fmla="*/ 76 w 324"/>
                <a:gd name="T93" fmla="*/ 4 h 253"/>
                <a:gd name="T94" fmla="*/ 48 w 324"/>
                <a:gd name="T95" fmla="*/ 2 h 253"/>
                <a:gd name="T96" fmla="*/ 42 w 324"/>
                <a:gd name="T97" fmla="*/ 0 h 253"/>
                <a:gd name="T98" fmla="*/ 32 w 324"/>
                <a:gd name="T99" fmla="*/ 4 h 253"/>
                <a:gd name="T100" fmla="*/ 18 w 324"/>
                <a:gd name="T101" fmla="*/ 11 h 253"/>
                <a:gd name="T102" fmla="*/ 2 w 324"/>
                <a:gd name="T103" fmla="*/ 14 h 25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24"/>
                <a:gd name="T157" fmla="*/ 0 h 253"/>
                <a:gd name="T158" fmla="*/ 324 w 324"/>
                <a:gd name="T159" fmla="*/ 253 h 253"/>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24" h="253">
                  <a:moveTo>
                    <a:pt x="2" y="24"/>
                  </a:moveTo>
                  <a:lnTo>
                    <a:pt x="0" y="34"/>
                  </a:lnTo>
                  <a:lnTo>
                    <a:pt x="4" y="65"/>
                  </a:lnTo>
                  <a:lnTo>
                    <a:pt x="20" y="108"/>
                  </a:lnTo>
                  <a:lnTo>
                    <a:pt x="31" y="120"/>
                  </a:lnTo>
                  <a:lnTo>
                    <a:pt x="61" y="131"/>
                  </a:lnTo>
                  <a:lnTo>
                    <a:pt x="72" y="136"/>
                  </a:lnTo>
                  <a:lnTo>
                    <a:pt x="75" y="149"/>
                  </a:lnTo>
                  <a:lnTo>
                    <a:pt x="75" y="174"/>
                  </a:lnTo>
                  <a:lnTo>
                    <a:pt x="104" y="204"/>
                  </a:lnTo>
                  <a:lnTo>
                    <a:pt x="122" y="213"/>
                  </a:lnTo>
                  <a:lnTo>
                    <a:pt x="131" y="217"/>
                  </a:lnTo>
                  <a:lnTo>
                    <a:pt x="156" y="247"/>
                  </a:lnTo>
                  <a:lnTo>
                    <a:pt x="163" y="242"/>
                  </a:lnTo>
                  <a:lnTo>
                    <a:pt x="181" y="240"/>
                  </a:lnTo>
                  <a:lnTo>
                    <a:pt x="200" y="252"/>
                  </a:lnTo>
                  <a:lnTo>
                    <a:pt x="216" y="245"/>
                  </a:lnTo>
                  <a:lnTo>
                    <a:pt x="234" y="220"/>
                  </a:lnTo>
                  <a:lnTo>
                    <a:pt x="250" y="213"/>
                  </a:lnTo>
                  <a:lnTo>
                    <a:pt x="263" y="217"/>
                  </a:lnTo>
                  <a:lnTo>
                    <a:pt x="272" y="215"/>
                  </a:lnTo>
                  <a:lnTo>
                    <a:pt x="275" y="206"/>
                  </a:lnTo>
                  <a:lnTo>
                    <a:pt x="277" y="158"/>
                  </a:lnTo>
                  <a:lnTo>
                    <a:pt x="286" y="145"/>
                  </a:lnTo>
                  <a:lnTo>
                    <a:pt x="286" y="122"/>
                  </a:lnTo>
                  <a:lnTo>
                    <a:pt x="288" y="115"/>
                  </a:lnTo>
                  <a:lnTo>
                    <a:pt x="307" y="102"/>
                  </a:lnTo>
                  <a:lnTo>
                    <a:pt x="323" y="102"/>
                  </a:lnTo>
                  <a:lnTo>
                    <a:pt x="323" y="77"/>
                  </a:lnTo>
                  <a:lnTo>
                    <a:pt x="318" y="59"/>
                  </a:lnTo>
                  <a:lnTo>
                    <a:pt x="307" y="52"/>
                  </a:lnTo>
                  <a:lnTo>
                    <a:pt x="300" y="54"/>
                  </a:lnTo>
                  <a:lnTo>
                    <a:pt x="279" y="34"/>
                  </a:lnTo>
                  <a:lnTo>
                    <a:pt x="266" y="20"/>
                  </a:lnTo>
                  <a:lnTo>
                    <a:pt x="252" y="20"/>
                  </a:lnTo>
                  <a:lnTo>
                    <a:pt x="222" y="20"/>
                  </a:lnTo>
                  <a:lnTo>
                    <a:pt x="218" y="15"/>
                  </a:lnTo>
                  <a:lnTo>
                    <a:pt x="211" y="2"/>
                  </a:lnTo>
                  <a:lnTo>
                    <a:pt x="202" y="0"/>
                  </a:lnTo>
                  <a:lnTo>
                    <a:pt x="177" y="0"/>
                  </a:lnTo>
                  <a:lnTo>
                    <a:pt x="166" y="11"/>
                  </a:lnTo>
                  <a:lnTo>
                    <a:pt x="156" y="9"/>
                  </a:lnTo>
                  <a:lnTo>
                    <a:pt x="141" y="6"/>
                  </a:lnTo>
                  <a:lnTo>
                    <a:pt x="131" y="4"/>
                  </a:lnTo>
                  <a:lnTo>
                    <a:pt x="120" y="6"/>
                  </a:lnTo>
                  <a:lnTo>
                    <a:pt x="111" y="13"/>
                  </a:lnTo>
                  <a:lnTo>
                    <a:pt x="93" y="6"/>
                  </a:lnTo>
                  <a:lnTo>
                    <a:pt x="59" y="2"/>
                  </a:lnTo>
                  <a:lnTo>
                    <a:pt x="50" y="0"/>
                  </a:lnTo>
                  <a:lnTo>
                    <a:pt x="40" y="6"/>
                  </a:lnTo>
                  <a:lnTo>
                    <a:pt x="22" y="18"/>
                  </a:lnTo>
                  <a:lnTo>
                    <a:pt x="2" y="24"/>
                  </a:lnTo>
                </a:path>
              </a:pathLst>
            </a:custGeom>
            <a:solidFill>
              <a:schemeClr val="bg1">
                <a:lumMod val="50000"/>
              </a:schemeClr>
            </a:solidFill>
            <a:ln w="12700" cap="rnd">
              <a:solidFill>
                <a:schemeClr val="bg1"/>
              </a:solidFill>
              <a:round/>
              <a:headEnd/>
              <a:tailEnd/>
            </a:ln>
          </p:spPr>
          <p:txBody>
            <a:bodyPr/>
            <a:lstStyle/>
            <a:p>
              <a:pPr>
                <a:defRPr/>
              </a:pPr>
              <a:endParaRPr lang="en-GB" dirty="0"/>
            </a:p>
          </p:txBody>
        </p:sp>
        <p:sp>
          <p:nvSpPr>
            <p:cNvPr id="200" name="Freeform 34"/>
            <p:cNvSpPr>
              <a:spLocks/>
            </p:cNvSpPr>
            <p:nvPr/>
          </p:nvSpPr>
          <p:spPr bwMode="auto">
            <a:xfrm>
              <a:off x="6991240" y="2191360"/>
              <a:ext cx="134415" cy="68175"/>
            </a:xfrm>
            <a:custGeom>
              <a:avLst/>
              <a:gdLst>
                <a:gd name="T0" fmla="*/ 23 w 49"/>
                <a:gd name="T1" fmla="*/ 0 h 40"/>
                <a:gd name="T2" fmla="*/ 6 w 49"/>
                <a:gd name="T3" fmla="*/ 9 h 40"/>
                <a:gd name="T4" fmla="*/ 0 w 49"/>
                <a:gd name="T5" fmla="*/ 13 h 40"/>
                <a:gd name="T6" fmla="*/ 12 w 49"/>
                <a:gd name="T7" fmla="*/ 17 h 40"/>
                <a:gd name="T8" fmla="*/ 21 w 49"/>
                <a:gd name="T9" fmla="*/ 26 h 40"/>
                <a:gd name="T10" fmla="*/ 32 w 49"/>
                <a:gd name="T11" fmla="*/ 20 h 40"/>
                <a:gd name="T12" fmla="*/ 40 w 49"/>
                <a:gd name="T13" fmla="*/ 13 h 40"/>
                <a:gd name="T14" fmla="*/ 33 w 49"/>
                <a:gd name="T15" fmla="*/ 6 h 40"/>
                <a:gd name="T16" fmla="*/ 23 w 49"/>
                <a:gd name="T17" fmla="*/ 0 h 4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9"/>
                <a:gd name="T28" fmla="*/ 0 h 40"/>
                <a:gd name="T29" fmla="*/ 49 w 49"/>
                <a:gd name="T30" fmla="*/ 40 h 4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9" h="40">
                  <a:moveTo>
                    <a:pt x="27" y="0"/>
                  </a:moveTo>
                  <a:lnTo>
                    <a:pt x="6" y="13"/>
                  </a:lnTo>
                  <a:lnTo>
                    <a:pt x="0" y="21"/>
                  </a:lnTo>
                  <a:lnTo>
                    <a:pt x="13" y="26"/>
                  </a:lnTo>
                  <a:lnTo>
                    <a:pt x="25" y="39"/>
                  </a:lnTo>
                  <a:lnTo>
                    <a:pt x="36" y="30"/>
                  </a:lnTo>
                  <a:lnTo>
                    <a:pt x="48" y="21"/>
                  </a:lnTo>
                  <a:lnTo>
                    <a:pt x="38" y="10"/>
                  </a:lnTo>
                  <a:lnTo>
                    <a:pt x="27" y="0"/>
                  </a:lnTo>
                </a:path>
              </a:pathLst>
            </a:custGeom>
            <a:solidFill>
              <a:schemeClr val="bg1">
                <a:lumMod val="50000"/>
              </a:schemeClr>
            </a:solidFill>
            <a:ln w="12700" cap="rnd">
              <a:solidFill>
                <a:schemeClr val="bg1"/>
              </a:solidFill>
              <a:round/>
              <a:headEnd/>
              <a:tailEnd/>
            </a:ln>
          </p:spPr>
          <p:txBody>
            <a:bodyPr/>
            <a:lstStyle/>
            <a:p>
              <a:pPr>
                <a:defRPr/>
              </a:pPr>
              <a:endParaRPr lang="en-GB" dirty="0"/>
            </a:p>
          </p:txBody>
        </p:sp>
        <p:sp>
          <p:nvSpPr>
            <p:cNvPr id="201" name="Freeform 35"/>
            <p:cNvSpPr>
              <a:spLocks/>
            </p:cNvSpPr>
            <p:nvPr/>
          </p:nvSpPr>
          <p:spPr bwMode="auto">
            <a:xfrm>
              <a:off x="6954062" y="2269004"/>
              <a:ext cx="194473" cy="126882"/>
            </a:xfrm>
            <a:custGeom>
              <a:avLst/>
              <a:gdLst>
                <a:gd name="T0" fmla="*/ 45 w 73"/>
                <a:gd name="T1" fmla="*/ 0 h 77"/>
                <a:gd name="T2" fmla="*/ 28 w 73"/>
                <a:gd name="T3" fmla="*/ 3 h 77"/>
                <a:gd name="T4" fmla="*/ 20 w 73"/>
                <a:gd name="T5" fmla="*/ 0 h 77"/>
                <a:gd name="T6" fmla="*/ 9 w 73"/>
                <a:gd name="T7" fmla="*/ 10 h 77"/>
                <a:gd name="T8" fmla="*/ 6 w 73"/>
                <a:gd name="T9" fmla="*/ 9 h 77"/>
                <a:gd name="T10" fmla="*/ 0 w 73"/>
                <a:gd name="T11" fmla="*/ 15 h 77"/>
                <a:gd name="T12" fmla="*/ 7 w 73"/>
                <a:gd name="T13" fmla="*/ 20 h 77"/>
                <a:gd name="T14" fmla="*/ 7 w 73"/>
                <a:gd name="T15" fmla="*/ 38 h 77"/>
                <a:gd name="T16" fmla="*/ 11 w 73"/>
                <a:gd name="T17" fmla="*/ 44 h 77"/>
                <a:gd name="T18" fmla="*/ 39 w 73"/>
                <a:gd name="T19" fmla="*/ 20 h 77"/>
                <a:gd name="T20" fmla="*/ 49 w 73"/>
                <a:gd name="T21" fmla="*/ 20 h 77"/>
                <a:gd name="T22" fmla="*/ 54 w 73"/>
                <a:gd name="T23" fmla="*/ 13 h 77"/>
                <a:gd name="T24" fmla="*/ 52 w 73"/>
                <a:gd name="T25" fmla="*/ 10 h 77"/>
                <a:gd name="T26" fmla="*/ 45 w 73"/>
                <a:gd name="T27" fmla="*/ 0 h 7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3"/>
                <a:gd name="T43" fmla="*/ 0 h 77"/>
                <a:gd name="T44" fmla="*/ 73 w 73"/>
                <a:gd name="T45" fmla="*/ 77 h 7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3" h="77">
                  <a:moveTo>
                    <a:pt x="60" y="0"/>
                  </a:moveTo>
                  <a:lnTo>
                    <a:pt x="36" y="4"/>
                  </a:lnTo>
                  <a:lnTo>
                    <a:pt x="27" y="0"/>
                  </a:lnTo>
                  <a:lnTo>
                    <a:pt x="13" y="18"/>
                  </a:lnTo>
                  <a:lnTo>
                    <a:pt x="6" y="16"/>
                  </a:lnTo>
                  <a:lnTo>
                    <a:pt x="0" y="27"/>
                  </a:lnTo>
                  <a:lnTo>
                    <a:pt x="9" y="34"/>
                  </a:lnTo>
                  <a:lnTo>
                    <a:pt x="9" y="66"/>
                  </a:lnTo>
                  <a:lnTo>
                    <a:pt x="15" y="76"/>
                  </a:lnTo>
                  <a:lnTo>
                    <a:pt x="51" y="34"/>
                  </a:lnTo>
                  <a:lnTo>
                    <a:pt x="65" y="34"/>
                  </a:lnTo>
                  <a:lnTo>
                    <a:pt x="72" y="23"/>
                  </a:lnTo>
                  <a:lnTo>
                    <a:pt x="69" y="18"/>
                  </a:lnTo>
                  <a:lnTo>
                    <a:pt x="60" y="0"/>
                  </a:lnTo>
                </a:path>
              </a:pathLst>
            </a:custGeom>
            <a:solidFill>
              <a:schemeClr val="bg1">
                <a:lumMod val="50000"/>
              </a:schemeClr>
            </a:solidFill>
            <a:ln w="12700" cap="rnd">
              <a:solidFill>
                <a:schemeClr val="bg1"/>
              </a:solidFill>
              <a:round/>
              <a:headEnd/>
              <a:tailEnd/>
            </a:ln>
          </p:spPr>
          <p:txBody>
            <a:bodyPr/>
            <a:lstStyle/>
            <a:p>
              <a:pPr>
                <a:defRPr/>
              </a:pPr>
              <a:endParaRPr lang="en-GB" dirty="0"/>
            </a:p>
          </p:txBody>
        </p:sp>
        <p:sp>
          <p:nvSpPr>
            <p:cNvPr id="202" name="Freeform 36"/>
            <p:cNvSpPr>
              <a:spLocks/>
            </p:cNvSpPr>
            <p:nvPr/>
          </p:nvSpPr>
          <p:spPr bwMode="auto">
            <a:xfrm>
              <a:off x="7179993" y="2072053"/>
              <a:ext cx="654915" cy="356027"/>
            </a:xfrm>
            <a:custGeom>
              <a:avLst/>
              <a:gdLst>
                <a:gd name="T0" fmla="*/ 185 w 242"/>
                <a:gd name="T1" fmla="*/ 119 h 214"/>
                <a:gd name="T2" fmla="*/ 184 w 242"/>
                <a:gd name="T3" fmla="*/ 112 h 214"/>
                <a:gd name="T4" fmla="*/ 191 w 242"/>
                <a:gd name="T5" fmla="*/ 105 h 214"/>
                <a:gd name="T6" fmla="*/ 191 w 242"/>
                <a:gd name="T7" fmla="*/ 96 h 214"/>
                <a:gd name="T8" fmla="*/ 176 w 242"/>
                <a:gd name="T9" fmla="*/ 89 h 214"/>
                <a:gd name="T10" fmla="*/ 172 w 242"/>
                <a:gd name="T11" fmla="*/ 85 h 214"/>
                <a:gd name="T12" fmla="*/ 169 w 242"/>
                <a:gd name="T13" fmla="*/ 73 h 214"/>
                <a:gd name="T14" fmla="*/ 160 w 242"/>
                <a:gd name="T15" fmla="*/ 61 h 214"/>
                <a:gd name="T16" fmla="*/ 152 w 242"/>
                <a:gd name="T17" fmla="*/ 53 h 214"/>
                <a:gd name="T18" fmla="*/ 152 w 242"/>
                <a:gd name="T19" fmla="*/ 47 h 214"/>
                <a:gd name="T20" fmla="*/ 158 w 242"/>
                <a:gd name="T21" fmla="*/ 40 h 214"/>
                <a:gd name="T22" fmla="*/ 178 w 242"/>
                <a:gd name="T23" fmla="*/ 41 h 214"/>
                <a:gd name="T24" fmla="*/ 187 w 242"/>
                <a:gd name="T25" fmla="*/ 35 h 214"/>
                <a:gd name="T26" fmla="*/ 193 w 242"/>
                <a:gd name="T27" fmla="*/ 16 h 214"/>
                <a:gd name="T28" fmla="*/ 191 w 242"/>
                <a:gd name="T29" fmla="*/ 9 h 214"/>
                <a:gd name="T30" fmla="*/ 181 w 242"/>
                <a:gd name="T31" fmla="*/ 8 h 214"/>
                <a:gd name="T32" fmla="*/ 162 w 242"/>
                <a:gd name="T33" fmla="*/ 9 h 214"/>
                <a:gd name="T34" fmla="*/ 138 w 242"/>
                <a:gd name="T35" fmla="*/ 9 h 214"/>
                <a:gd name="T36" fmla="*/ 118 w 242"/>
                <a:gd name="T37" fmla="*/ 4 h 214"/>
                <a:gd name="T38" fmla="*/ 105 w 242"/>
                <a:gd name="T39" fmla="*/ 2 h 214"/>
                <a:gd name="T40" fmla="*/ 92 w 242"/>
                <a:gd name="T41" fmla="*/ 0 h 214"/>
                <a:gd name="T42" fmla="*/ 82 w 242"/>
                <a:gd name="T43" fmla="*/ 11 h 214"/>
                <a:gd name="T44" fmla="*/ 69 w 242"/>
                <a:gd name="T45" fmla="*/ 18 h 214"/>
                <a:gd name="T46" fmla="*/ 49 w 242"/>
                <a:gd name="T47" fmla="*/ 17 h 214"/>
                <a:gd name="T48" fmla="*/ 37 w 242"/>
                <a:gd name="T49" fmla="*/ 22 h 214"/>
                <a:gd name="T50" fmla="*/ 18 w 242"/>
                <a:gd name="T51" fmla="*/ 36 h 214"/>
                <a:gd name="T52" fmla="*/ 4 w 242"/>
                <a:gd name="T53" fmla="*/ 47 h 214"/>
                <a:gd name="T54" fmla="*/ 0 w 242"/>
                <a:gd name="T55" fmla="*/ 52 h 214"/>
                <a:gd name="T56" fmla="*/ 9 w 242"/>
                <a:gd name="T57" fmla="*/ 63 h 214"/>
                <a:gd name="T58" fmla="*/ 18 w 242"/>
                <a:gd name="T59" fmla="*/ 78 h 214"/>
                <a:gd name="T60" fmla="*/ 26 w 242"/>
                <a:gd name="T61" fmla="*/ 86 h 214"/>
                <a:gd name="T62" fmla="*/ 37 w 242"/>
                <a:gd name="T63" fmla="*/ 83 h 214"/>
                <a:gd name="T64" fmla="*/ 55 w 242"/>
                <a:gd name="T65" fmla="*/ 79 h 214"/>
                <a:gd name="T66" fmla="*/ 53 w 242"/>
                <a:gd name="T67" fmla="*/ 90 h 214"/>
                <a:gd name="T68" fmla="*/ 47 w 242"/>
                <a:gd name="T69" fmla="*/ 105 h 214"/>
                <a:gd name="T70" fmla="*/ 49 w 242"/>
                <a:gd name="T71" fmla="*/ 108 h 214"/>
                <a:gd name="T72" fmla="*/ 56 w 242"/>
                <a:gd name="T73" fmla="*/ 108 h 214"/>
                <a:gd name="T74" fmla="*/ 69 w 242"/>
                <a:gd name="T75" fmla="*/ 105 h 214"/>
                <a:gd name="T76" fmla="*/ 92 w 242"/>
                <a:gd name="T77" fmla="*/ 108 h 214"/>
                <a:gd name="T78" fmla="*/ 100 w 242"/>
                <a:gd name="T79" fmla="*/ 114 h 214"/>
                <a:gd name="T80" fmla="*/ 115 w 242"/>
                <a:gd name="T81" fmla="*/ 119 h 214"/>
                <a:gd name="T82" fmla="*/ 127 w 242"/>
                <a:gd name="T83" fmla="*/ 127 h 214"/>
                <a:gd name="T84" fmla="*/ 134 w 242"/>
                <a:gd name="T85" fmla="*/ 125 h 214"/>
                <a:gd name="T86" fmla="*/ 150 w 242"/>
                <a:gd name="T87" fmla="*/ 119 h 214"/>
                <a:gd name="T88" fmla="*/ 166 w 242"/>
                <a:gd name="T89" fmla="*/ 119 h 214"/>
                <a:gd name="T90" fmla="*/ 185 w 242"/>
                <a:gd name="T91" fmla="*/ 119 h 21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42"/>
                <a:gd name="T139" fmla="*/ 0 h 214"/>
                <a:gd name="T140" fmla="*/ 242 w 242"/>
                <a:gd name="T141" fmla="*/ 214 h 21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42" h="214">
                  <a:moveTo>
                    <a:pt x="231" y="201"/>
                  </a:moveTo>
                  <a:lnTo>
                    <a:pt x="229" y="188"/>
                  </a:lnTo>
                  <a:lnTo>
                    <a:pt x="238" y="176"/>
                  </a:lnTo>
                  <a:lnTo>
                    <a:pt x="238" y="160"/>
                  </a:lnTo>
                  <a:lnTo>
                    <a:pt x="220" y="149"/>
                  </a:lnTo>
                  <a:lnTo>
                    <a:pt x="215" y="142"/>
                  </a:lnTo>
                  <a:lnTo>
                    <a:pt x="211" y="122"/>
                  </a:lnTo>
                  <a:lnTo>
                    <a:pt x="200" y="104"/>
                  </a:lnTo>
                  <a:lnTo>
                    <a:pt x="190" y="88"/>
                  </a:lnTo>
                  <a:lnTo>
                    <a:pt x="190" y="77"/>
                  </a:lnTo>
                  <a:lnTo>
                    <a:pt x="197" y="67"/>
                  </a:lnTo>
                  <a:lnTo>
                    <a:pt x="222" y="70"/>
                  </a:lnTo>
                  <a:lnTo>
                    <a:pt x="234" y="58"/>
                  </a:lnTo>
                  <a:lnTo>
                    <a:pt x="241" y="27"/>
                  </a:lnTo>
                  <a:lnTo>
                    <a:pt x="238" y="15"/>
                  </a:lnTo>
                  <a:lnTo>
                    <a:pt x="225" y="13"/>
                  </a:lnTo>
                  <a:lnTo>
                    <a:pt x="202" y="15"/>
                  </a:lnTo>
                  <a:lnTo>
                    <a:pt x="172" y="15"/>
                  </a:lnTo>
                  <a:lnTo>
                    <a:pt x="147" y="6"/>
                  </a:lnTo>
                  <a:lnTo>
                    <a:pt x="131" y="2"/>
                  </a:lnTo>
                  <a:lnTo>
                    <a:pt x="115" y="0"/>
                  </a:lnTo>
                  <a:lnTo>
                    <a:pt x="102" y="18"/>
                  </a:lnTo>
                  <a:lnTo>
                    <a:pt x="86" y="31"/>
                  </a:lnTo>
                  <a:lnTo>
                    <a:pt x="61" y="29"/>
                  </a:lnTo>
                  <a:lnTo>
                    <a:pt x="45" y="38"/>
                  </a:lnTo>
                  <a:lnTo>
                    <a:pt x="22" y="61"/>
                  </a:lnTo>
                  <a:lnTo>
                    <a:pt x="4" y="77"/>
                  </a:lnTo>
                  <a:lnTo>
                    <a:pt x="0" y="86"/>
                  </a:lnTo>
                  <a:lnTo>
                    <a:pt x="11" y="106"/>
                  </a:lnTo>
                  <a:lnTo>
                    <a:pt x="22" y="131"/>
                  </a:lnTo>
                  <a:lnTo>
                    <a:pt x="34" y="145"/>
                  </a:lnTo>
                  <a:lnTo>
                    <a:pt x="45" y="140"/>
                  </a:lnTo>
                  <a:lnTo>
                    <a:pt x="68" y="133"/>
                  </a:lnTo>
                  <a:lnTo>
                    <a:pt x="65" y="151"/>
                  </a:lnTo>
                  <a:lnTo>
                    <a:pt x="59" y="176"/>
                  </a:lnTo>
                  <a:lnTo>
                    <a:pt x="61" y="181"/>
                  </a:lnTo>
                  <a:lnTo>
                    <a:pt x="70" y="181"/>
                  </a:lnTo>
                  <a:lnTo>
                    <a:pt x="86" y="176"/>
                  </a:lnTo>
                  <a:lnTo>
                    <a:pt x="115" y="181"/>
                  </a:lnTo>
                  <a:lnTo>
                    <a:pt x="125" y="192"/>
                  </a:lnTo>
                  <a:lnTo>
                    <a:pt x="143" y="199"/>
                  </a:lnTo>
                  <a:lnTo>
                    <a:pt x="159" y="213"/>
                  </a:lnTo>
                  <a:lnTo>
                    <a:pt x="168" y="210"/>
                  </a:lnTo>
                  <a:lnTo>
                    <a:pt x="188" y="201"/>
                  </a:lnTo>
                  <a:lnTo>
                    <a:pt x="206" y="199"/>
                  </a:lnTo>
                  <a:lnTo>
                    <a:pt x="231" y="201"/>
                  </a:lnTo>
                </a:path>
              </a:pathLst>
            </a:custGeom>
            <a:solidFill>
              <a:schemeClr val="bg1">
                <a:lumMod val="50000"/>
              </a:schemeClr>
            </a:solidFill>
            <a:ln w="12700" cap="rnd">
              <a:solidFill>
                <a:schemeClr val="bg1"/>
              </a:solidFill>
              <a:round/>
              <a:headEnd/>
              <a:tailEnd/>
            </a:ln>
          </p:spPr>
          <p:txBody>
            <a:bodyPr/>
            <a:lstStyle/>
            <a:p>
              <a:pPr>
                <a:defRPr/>
              </a:pPr>
              <a:endParaRPr lang="en-GB" dirty="0"/>
            </a:p>
          </p:txBody>
        </p:sp>
        <p:sp>
          <p:nvSpPr>
            <p:cNvPr id="203" name="Freeform 37"/>
            <p:cNvSpPr>
              <a:spLocks/>
            </p:cNvSpPr>
            <p:nvPr/>
          </p:nvSpPr>
          <p:spPr bwMode="auto">
            <a:xfrm>
              <a:off x="6682372" y="1967896"/>
              <a:ext cx="97236" cy="60600"/>
            </a:xfrm>
            <a:custGeom>
              <a:avLst/>
              <a:gdLst>
                <a:gd name="T0" fmla="*/ 24 w 36"/>
                <a:gd name="T1" fmla="*/ 0 h 37"/>
                <a:gd name="T2" fmla="*/ 13 w 36"/>
                <a:gd name="T3" fmla="*/ 4 h 37"/>
                <a:gd name="T4" fmla="*/ 0 w 36"/>
                <a:gd name="T5" fmla="*/ 12 h 37"/>
                <a:gd name="T6" fmla="*/ 2 w 36"/>
                <a:gd name="T7" fmla="*/ 20 h 37"/>
                <a:gd name="T8" fmla="*/ 9 w 36"/>
                <a:gd name="T9" fmla="*/ 20 h 37"/>
                <a:gd name="T10" fmla="*/ 27 w 36"/>
                <a:gd name="T11" fmla="*/ 9 h 37"/>
                <a:gd name="T12" fmla="*/ 24 w 36"/>
                <a:gd name="T13" fmla="*/ 0 h 37"/>
                <a:gd name="T14" fmla="*/ 0 60000 65536"/>
                <a:gd name="T15" fmla="*/ 0 60000 65536"/>
                <a:gd name="T16" fmla="*/ 0 60000 65536"/>
                <a:gd name="T17" fmla="*/ 0 60000 65536"/>
                <a:gd name="T18" fmla="*/ 0 60000 65536"/>
                <a:gd name="T19" fmla="*/ 0 60000 65536"/>
                <a:gd name="T20" fmla="*/ 0 60000 65536"/>
                <a:gd name="T21" fmla="*/ 0 w 36"/>
                <a:gd name="T22" fmla="*/ 0 h 37"/>
                <a:gd name="T23" fmla="*/ 36 w 36"/>
                <a:gd name="T24" fmla="*/ 37 h 3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7">
                  <a:moveTo>
                    <a:pt x="30" y="0"/>
                  </a:moveTo>
                  <a:lnTo>
                    <a:pt x="17" y="8"/>
                  </a:lnTo>
                  <a:lnTo>
                    <a:pt x="0" y="22"/>
                  </a:lnTo>
                  <a:lnTo>
                    <a:pt x="2" y="36"/>
                  </a:lnTo>
                  <a:lnTo>
                    <a:pt x="12" y="36"/>
                  </a:lnTo>
                  <a:lnTo>
                    <a:pt x="35" y="16"/>
                  </a:lnTo>
                  <a:lnTo>
                    <a:pt x="30" y="0"/>
                  </a:lnTo>
                </a:path>
              </a:pathLst>
            </a:custGeom>
            <a:grpFill/>
            <a:ln w="12700" cap="rnd">
              <a:solidFill>
                <a:schemeClr val="bg1"/>
              </a:solidFill>
              <a:round/>
              <a:headEnd/>
              <a:tailEnd/>
            </a:ln>
          </p:spPr>
          <p:txBody>
            <a:bodyPr/>
            <a:lstStyle/>
            <a:p>
              <a:pPr>
                <a:defRPr/>
              </a:pPr>
              <a:endParaRPr lang="en-GB" dirty="0"/>
            </a:p>
          </p:txBody>
        </p:sp>
        <p:sp>
          <p:nvSpPr>
            <p:cNvPr id="204" name="Freeform 38"/>
            <p:cNvSpPr>
              <a:spLocks/>
            </p:cNvSpPr>
            <p:nvPr/>
          </p:nvSpPr>
          <p:spPr bwMode="auto">
            <a:xfrm>
              <a:off x="6765309" y="384712"/>
              <a:ext cx="1338430" cy="1685447"/>
            </a:xfrm>
            <a:custGeom>
              <a:avLst/>
              <a:gdLst>
                <a:gd name="T0" fmla="*/ 110 w 491"/>
                <a:gd name="T1" fmla="*/ 580 h 1014"/>
                <a:gd name="T2" fmla="*/ 86 w 491"/>
                <a:gd name="T3" fmla="*/ 565 h 1014"/>
                <a:gd name="T4" fmla="*/ 53 w 491"/>
                <a:gd name="T5" fmla="*/ 562 h 1014"/>
                <a:gd name="T6" fmla="*/ 53 w 491"/>
                <a:gd name="T7" fmla="*/ 514 h 1014"/>
                <a:gd name="T8" fmla="*/ 41 w 491"/>
                <a:gd name="T9" fmla="*/ 483 h 1014"/>
                <a:gd name="T10" fmla="*/ 37 w 491"/>
                <a:gd name="T11" fmla="*/ 458 h 1014"/>
                <a:gd name="T12" fmla="*/ 29 w 491"/>
                <a:gd name="T13" fmla="*/ 434 h 1014"/>
                <a:gd name="T14" fmla="*/ 48 w 491"/>
                <a:gd name="T15" fmla="*/ 413 h 1014"/>
                <a:gd name="T16" fmla="*/ 58 w 491"/>
                <a:gd name="T17" fmla="*/ 394 h 1014"/>
                <a:gd name="T18" fmla="*/ 99 w 491"/>
                <a:gd name="T19" fmla="*/ 369 h 1014"/>
                <a:gd name="T20" fmla="*/ 127 w 491"/>
                <a:gd name="T21" fmla="*/ 340 h 1014"/>
                <a:gd name="T22" fmla="*/ 148 w 491"/>
                <a:gd name="T23" fmla="*/ 315 h 1014"/>
                <a:gd name="T24" fmla="*/ 165 w 491"/>
                <a:gd name="T25" fmla="*/ 298 h 1014"/>
                <a:gd name="T26" fmla="*/ 166 w 491"/>
                <a:gd name="T27" fmla="*/ 280 h 1014"/>
                <a:gd name="T28" fmla="*/ 161 w 491"/>
                <a:gd name="T29" fmla="*/ 264 h 1014"/>
                <a:gd name="T30" fmla="*/ 140 w 491"/>
                <a:gd name="T31" fmla="*/ 255 h 1014"/>
                <a:gd name="T32" fmla="*/ 110 w 491"/>
                <a:gd name="T33" fmla="*/ 209 h 1014"/>
                <a:gd name="T34" fmla="*/ 112 w 491"/>
                <a:gd name="T35" fmla="*/ 169 h 1014"/>
                <a:gd name="T36" fmla="*/ 99 w 491"/>
                <a:gd name="T37" fmla="*/ 130 h 1014"/>
                <a:gd name="T38" fmla="*/ 74 w 491"/>
                <a:gd name="T39" fmla="*/ 104 h 1014"/>
                <a:gd name="T40" fmla="*/ 29 w 491"/>
                <a:gd name="T41" fmla="*/ 85 h 1014"/>
                <a:gd name="T42" fmla="*/ 10 w 491"/>
                <a:gd name="T43" fmla="*/ 66 h 1014"/>
                <a:gd name="T44" fmla="*/ 14 w 491"/>
                <a:gd name="T45" fmla="*/ 51 h 1014"/>
                <a:gd name="T46" fmla="*/ 45 w 491"/>
                <a:gd name="T47" fmla="*/ 63 h 1014"/>
                <a:gd name="T48" fmla="*/ 99 w 491"/>
                <a:gd name="T49" fmla="*/ 74 h 1014"/>
                <a:gd name="T50" fmla="*/ 120 w 491"/>
                <a:gd name="T51" fmla="*/ 83 h 1014"/>
                <a:gd name="T52" fmla="*/ 148 w 491"/>
                <a:gd name="T53" fmla="*/ 66 h 1014"/>
                <a:gd name="T54" fmla="*/ 165 w 491"/>
                <a:gd name="T55" fmla="*/ 51 h 1014"/>
                <a:gd name="T56" fmla="*/ 161 w 491"/>
                <a:gd name="T57" fmla="*/ 24 h 1014"/>
                <a:gd name="T58" fmla="*/ 189 w 491"/>
                <a:gd name="T59" fmla="*/ 12 h 1014"/>
                <a:gd name="T60" fmla="*/ 224 w 491"/>
                <a:gd name="T61" fmla="*/ 17 h 1014"/>
                <a:gd name="T62" fmla="*/ 224 w 491"/>
                <a:gd name="T63" fmla="*/ 39 h 1014"/>
                <a:gd name="T64" fmla="*/ 194 w 491"/>
                <a:gd name="T65" fmla="*/ 61 h 1014"/>
                <a:gd name="T66" fmla="*/ 228 w 491"/>
                <a:gd name="T67" fmla="*/ 56 h 1014"/>
                <a:gd name="T68" fmla="*/ 232 w 491"/>
                <a:gd name="T69" fmla="*/ 20 h 1014"/>
                <a:gd name="T70" fmla="*/ 253 w 491"/>
                <a:gd name="T71" fmla="*/ 41 h 1014"/>
                <a:gd name="T72" fmla="*/ 247 w 491"/>
                <a:gd name="T73" fmla="*/ 76 h 1014"/>
                <a:gd name="T74" fmla="*/ 273 w 491"/>
                <a:gd name="T75" fmla="*/ 104 h 1014"/>
                <a:gd name="T76" fmla="*/ 290 w 491"/>
                <a:gd name="T77" fmla="*/ 133 h 1014"/>
                <a:gd name="T78" fmla="*/ 294 w 491"/>
                <a:gd name="T79" fmla="*/ 175 h 1014"/>
                <a:gd name="T80" fmla="*/ 322 w 491"/>
                <a:gd name="T81" fmla="*/ 233 h 1014"/>
                <a:gd name="T82" fmla="*/ 331 w 491"/>
                <a:gd name="T83" fmla="*/ 298 h 1014"/>
                <a:gd name="T84" fmla="*/ 345 w 491"/>
                <a:gd name="T85" fmla="*/ 345 h 1014"/>
                <a:gd name="T86" fmla="*/ 385 w 491"/>
                <a:gd name="T87" fmla="*/ 376 h 1014"/>
                <a:gd name="T88" fmla="*/ 404 w 491"/>
                <a:gd name="T89" fmla="*/ 400 h 1014"/>
                <a:gd name="T90" fmla="*/ 383 w 491"/>
                <a:gd name="T91" fmla="*/ 453 h 1014"/>
                <a:gd name="T92" fmla="*/ 373 w 491"/>
                <a:gd name="T93" fmla="*/ 479 h 1014"/>
                <a:gd name="T94" fmla="*/ 352 w 491"/>
                <a:gd name="T95" fmla="*/ 495 h 1014"/>
                <a:gd name="T96" fmla="*/ 301 w 491"/>
                <a:gd name="T97" fmla="*/ 532 h 1014"/>
                <a:gd name="T98" fmla="*/ 276 w 491"/>
                <a:gd name="T99" fmla="*/ 549 h 1014"/>
                <a:gd name="T100" fmla="*/ 247 w 491"/>
                <a:gd name="T101" fmla="*/ 559 h 1014"/>
                <a:gd name="T102" fmla="*/ 198 w 491"/>
                <a:gd name="T103" fmla="*/ 569 h 1014"/>
                <a:gd name="T104" fmla="*/ 151 w 491"/>
                <a:gd name="T105" fmla="*/ 583 h 1014"/>
                <a:gd name="T106" fmla="*/ 112 w 491"/>
                <a:gd name="T107" fmla="*/ 601 h 101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91"/>
                <a:gd name="T163" fmla="*/ 0 h 1014"/>
                <a:gd name="T164" fmla="*/ 491 w 491"/>
                <a:gd name="T165" fmla="*/ 1014 h 101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91" h="1014">
                  <a:moveTo>
                    <a:pt x="136" y="1013"/>
                  </a:moveTo>
                  <a:lnTo>
                    <a:pt x="133" y="978"/>
                  </a:lnTo>
                  <a:lnTo>
                    <a:pt x="115" y="963"/>
                  </a:lnTo>
                  <a:lnTo>
                    <a:pt x="104" y="953"/>
                  </a:lnTo>
                  <a:lnTo>
                    <a:pt x="83" y="947"/>
                  </a:lnTo>
                  <a:lnTo>
                    <a:pt x="65" y="947"/>
                  </a:lnTo>
                  <a:lnTo>
                    <a:pt x="58" y="928"/>
                  </a:lnTo>
                  <a:lnTo>
                    <a:pt x="65" y="867"/>
                  </a:lnTo>
                  <a:lnTo>
                    <a:pt x="63" y="831"/>
                  </a:lnTo>
                  <a:lnTo>
                    <a:pt x="49" y="813"/>
                  </a:lnTo>
                  <a:lnTo>
                    <a:pt x="40" y="806"/>
                  </a:lnTo>
                  <a:lnTo>
                    <a:pt x="45" y="772"/>
                  </a:lnTo>
                  <a:lnTo>
                    <a:pt x="40" y="751"/>
                  </a:lnTo>
                  <a:lnTo>
                    <a:pt x="34" y="733"/>
                  </a:lnTo>
                  <a:lnTo>
                    <a:pt x="45" y="697"/>
                  </a:lnTo>
                  <a:lnTo>
                    <a:pt x="58" y="697"/>
                  </a:lnTo>
                  <a:lnTo>
                    <a:pt x="65" y="690"/>
                  </a:lnTo>
                  <a:lnTo>
                    <a:pt x="70" y="663"/>
                  </a:lnTo>
                  <a:lnTo>
                    <a:pt x="95" y="642"/>
                  </a:lnTo>
                  <a:lnTo>
                    <a:pt x="120" y="622"/>
                  </a:lnTo>
                  <a:lnTo>
                    <a:pt x="124" y="597"/>
                  </a:lnTo>
                  <a:lnTo>
                    <a:pt x="154" y="572"/>
                  </a:lnTo>
                  <a:lnTo>
                    <a:pt x="183" y="542"/>
                  </a:lnTo>
                  <a:lnTo>
                    <a:pt x="179" y="531"/>
                  </a:lnTo>
                  <a:lnTo>
                    <a:pt x="179" y="515"/>
                  </a:lnTo>
                  <a:lnTo>
                    <a:pt x="199" y="501"/>
                  </a:lnTo>
                  <a:lnTo>
                    <a:pt x="206" y="497"/>
                  </a:lnTo>
                  <a:lnTo>
                    <a:pt x="201" y="472"/>
                  </a:lnTo>
                  <a:lnTo>
                    <a:pt x="201" y="449"/>
                  </a:lnTo>
                  <a:lnTo>
                    <a:pt x="195" y="445"/>
                  </a:lnTo>
                  <a:lnTo>
                    <a:pt x="183" y="449"/>
                  </a:lnTo>
                  <a:lnTo>
                    <a:pt x="170" y="431"/>
                  </a:lnTo>
                  <a:lnTo>
                    <a:pt x="158" y="386"/>
                  </a:lnTo>
                  <a:lnTo>
                    <a:pt x="133" y="352"/>
                  </a:lnTo>
                  <a:lnTo>
                    <a:pt x="140" y="306"/>
                  </a:lnTo>
                  <a:lnTo>
                    <a:pt x="136" y="286"/>
                  </a:lnTo>
                  <a:lnTo>
                    <a:pt x="108" y="256"/>
                  </a:lnTo>
                  <a:lnTo>
                    <a:pt x="120" y="220"/>
                  </a:lnTo>
                  <a:lnTo>
                    <a:pt x="111" y="199"/>
                  </a:lnTo>
                  <a:lnTo>
                    <a:pt x="90" y="177"/>
                  </a:lnTo>
                  <a:lnTo>
                    <a:pt x="79" y="190"/>
                  </a:lnTo>
                  <a:lnTo>
                    <a:pt x="34" y="145"/>
                  </a:lnTo>
                  <a:lnTo>
                    <a:pt x="22" y="129"/>
                  </a:lnTo>
                  <a:lnTo>
                    <a:pt x="13" y="111"/>
                  </a:lnTo>
                  <a:lnTo>
                    <a:pt x="0" y="104"/>
                  </a:lnTo>
                  <a:lnTo>
                    <a:pt x="18" y="86"/>
                  </a:lnTo>
                  <a:lnTo>
                    <a:pt x="40" y="86"/>
                  </a:lnTo>
                  <a:lnTo>
                    <a:pt x="54" y="106"/>
                  </a:lnTo>
                  <a:lnTo>
                    <a:pt x="88" y="145"/>
                  </a:lnTo>
                  <a:lnTo>
                    <a:pt x="120" y="124"/>
                  </a:lnTo>
                  <a:lnTo>
                    <a:pt x="140" y="129"/>
                  </a:lnTo>
                  <a:lnTo>
                    <a:pt x="145" y="140"/>
                  </a:lnTo>
                  <a:lnTo>
                    <a:pt x="170" y="145"/>
                  </a:lnTo>
                  <a:lnTo>
                    <a:pt x="179" y="111"/>
                  </a:lnTo>
                  <a:lnTo>
                    <a:pt x="190" y="99"/>
                  </a:lnTo>
                  <a:lnTo>
                    <a:pt x="199" y="86"/>
                  </a:lnTo>
                  <a:lnTo>
                    <a:pt x="199" y="74"/>
                  </a:lnTo>
                  <a:lnTo>
                    <a:pt x="195" y="40"/>
                  </a:lnTo>
                  <a:lnTo>
                    <a:pt x="215" y="20"/>
                  </a:lnTo>
                  <a:lnTo>
                    <a:pt x="229" y="20"/>
                  </a:lnTo>
                  <a:lnTo>
                    <a:pt x="249" y="0"/>
                  </a:lnTo>
                  <a:lnTo>
                    <a:pt x="272" y="29"/>
                  </a:lnTo>
                  <a:lnTo>
                    <a:pt x="281" y="40"/>
                  </a:lnTo>
                  <a:lnTo>
                    <a:pt x="272" y="65"/>
                  </a:lnTo>
                  <a:lnTo>
                    <a:pt x="254" y="81"/>
                  </a:lnTo>
                  <a:lnTo>
                    <a:pt x="235" y="104"/>
                  </a:lnTo>
                  <a:lnTo>
                    <a:pt x="240" y="124"/>
                  </a:lnTo>
                  <a:lnTo>
                    <a:pt x="276" y="95"/>
                  </a:lnTo>
                  <a:lnTo>
                    <a:pt x="276" y="70"/>
                  </a:lnTo>
                  <a:lnTo>
                    <a:pt x="281" y="34"/>
                  </a:lnTo>
                  <a:lnTo>
                    <a:pt x="294" y="24"/>
                  </a:lnTo>
                  <a:lnTo>
                    <a:pt x="306" y="70"/>
                  </a:lnTo>
                  <a:lnTo>
                    <a:pt x="306" y="111"/>
                  </a:lnTo>
                  <a:lnTo>
                    <a:pt x="299" y="129"/>
                  </a:lnTo>
                  <a:lnTo>
                    <a:pt x="299" y="154"/>
                  </a:lnTo>
                  <a:lnTo>
                    <a:pt x="331" y="177"/>
                  </a:lnTo>
                  <a:lnTo>
                    <a:pt x="331" y="195"/>
                  </a:lnTo>
                  <a:lnTo>
                    <a:pt x="351" y="224"/>
                  </a:lnTo>
                  <a:lnTo>
                    <a:pt x="360" y="245"/>
                  </a:lnTo>
                  <a:lnTo>
                    <a:pt x="356" y="295"/>
                  </a:lnTo>
                  <a:lnTo>
                    <a:pt x="369" y="349"/>
                  </a:lnTo>
                  <a:lnTo>
                    <a:pt x="390" y="392"/>
                  </a:lnTo>
                  <a:lnTo>
                    <a:pt x="385" y="461"/>
                  </a:lnTo>
                  <a:lnTo>
                    <a:pt x="401" y="501"/>
                  </a:lnTo>
                  <a:lnTo>
                    <a:pt x="410" y="520"/>
                  </a:lnTo>
                  <a:lnTo>
                    <a:pt x="419" y="581"/>
                  </a:lnTo>
                  <a:lnTo>
                    <a:pt x="426" y="606"/>
                  </a:lnTo>
                  <a:lnTo>
                    <a:pt x="467" y="633"/>
                  </a:lnTo>
                  <a:lnTo>
                    <a:pt x="490" y="660"/>
                  </a:lnTo>
                  <a:lnTo>
                    <a:pt x="490" y="676"/>
                  </a:lnTo>
                  <a:lnTo>
                    <a:pt x="471" y="756"/>
                  </a:lnTo>
                  <a:lnTo>
                    <a:pt x="465" y="763"/>
                  </a:lnTo>
                  <a:lnTo>
                    <a:pt x="471" y="779"/>
                  </a:lnTo>
                  <a:lnTo>
                    <a:pt x="451" y="808"/>
                  </a:lnTo>
                  <a:lnTo>
                    <a:pt x="426" y="822"/>
                  </a:lnTo>
                  <a:lnTo>
                    <a:pt x="426" y="835"/>
                  </a:lnTo>
                  <a:lnTo>
                    <a:pt x="390" y="883"/>
                  </a:lnTo>
                  <a:lnTo>
                    <a:pt x="365" y="897"/>
                  </a:lnTo>
                  <a:lnTo>
                    <a:pt x="360" y="924"/>
                  </a:lnTo>
                  <a:lnTo>
                    <a:pt x="335" y="924"/>
                  </a:lnTo>
                  <a:lnTo>
                    <a:pt x="324" y="933"/>
                  </a:lnTo>
                  <a:lnTo>
                    <a:pt x="299" y="942"/>
                  </a:lnTo>
                  <a:lnTo>
                    <a:pt x="265" y="938"/>
                  </a:lnTo>
                  <a:lnTo>
                    <a:pt x="240" y="958"/>
                  </a:lnTo>
                  <a:lnTo>
                    <a:pt x="210" y="976"/>
                  </a:lnTo>
                  <a:lnTo>
                    <a:pt x="183" y="983"/>
                  </a:lnTo>
                  <a:lnTo>
                    <a:pt x="161" y="999"/>
                  </a:lnTo>
                  <a:lnTo>
                    <a:pt x="136" y="1013"/>
                  </a:lnTo>
                </a:path>
              </a:pathLst>
            </a:custGeom>
            <a:solidFill>
              <a:schemeClr val="bg2">
                <a:lumMod val="75000"/>
              </a:schemeClr>
            </a:solidFill>
            <a:ln w="12700" cap="rnd">
              <a:solidFill>
                <a:schemeClr val="bg1"/>
              </a:solidFill>
              <a:round/>
              <a:headEnd/>
              <a:tailEnd/>
            </a:ln>
          </p:spPr>
          <p:txBody>
            <a:bodyPr/>
            <a:lstStyle/>
            <a:p>
              <a:pPr>
                <a:defRPr/>
              </a:pPr>
              <a:endParaRPr lang="en-GB" dirty="0"/>
            </a:p>
          </p:txBody>
        </p:sp>
        <p:sp>
          <p:nvSpPr>
            <p:cNvPr id="205" name="Freeform 39"/>
            <p:cNvSpPr>
              <a:spLocks/>
            </p:cNvSpPr>
            <p:nvPr/>
          </p:nvSpPr>
          <p:spPr bwMode="auto">
            <a:xfrm>
              <a:off x="5341082" y="3505630"/>
              <a:ext cx="1887529" cy="539722"/>
            </a:xfrm>
            <a:custGeom>
              <a:avLst/>
              <a:gdLst>
                <a:gd name="T0" fmla="*/ 89 w 694"/>
                <a:gd name="T1" fmla="*/ 135 h 324"/>
                <a:gd name="T2" fmla="*/ 32 w 694"/>
                <a:gd name="T3" fmla="*/ 100 h 324"/>
                <a:gd name="T4" fmla="*/ 10 w 694"/>
                <a:gd name="T5" fmla="*/ 82 h 324"/>
                <a:gd name="T6" fmla="*/ 6 w 694"/>
                <a:gd name="T7" fmla="*/ 55 h 324"/>
                <a:gd name="T8" fmla="*/ 4 w 694"/>
                <a:gd name="T9" fmla="*/ 39 h 324"/>
                <a:gd name="T10" fmla="*/ 43 w 694"/>
                <a:gd name="T11" fmla="*/ 35 h 324"/>
                <a:gd name="T12" fmla="*/ 132 w 694"/>
                <a:gd name="T13" fmla="*/ 0 h 324"/>
                <a:gd name="T14" fmla="*/ 158 w 694"/>
                <a:gd name="T15" fmla="*/ 4 h 324"/>
                <a:gd name="T16" fmla="*/ 182 w 694"/>
                <a:gd name="T17" fmla="*/ 9 h 324"/>
                <a:gd name="T18" fmla="*/ 208 w 694"/>
                <a:gd name="T19" fmla="*/ 35 h 324"/>
                <a:gd name="T20" fmla="*/ 220 w 694"/>
                <a:gd name="T21" fmla="*/ 54 h 324"/>
                <a:gd name="T22" fmla="*/ 232 w 694"/>
                <a:gd name="T23" fmla="*/ 54 h 324"/>
                <a:gd name="T24" fmla="*/ 258 w 694"/>
                <a:gd name="T25" fmla="*/ 47 h 324"/>
                <a:gd name="T26" fmla="*/ 288 w 694"/>
                <a:gd name="T27" fmla="*/ 67 h 324"/>
                <a:gd name="T28" fmla="*/ 324 w 694"/>
                <a:gd name="T29" fmla="*/ 80 h 324"/>
                <a:gd name="T30" fmla="*/ 359 w 694"/>
                <a:gd name="T31" fmla="*/ 77 h 324"/>
                <a:gd name="T32" fmla="*/ 384 w 694"/>
                <a:gd name="T33" fmla="*/ 95 h 324"/>
                <a:gd name="T34" fmla="*/ 407 w 694"/>
                <a:gd name="T35" fmla="*/ 91 h 324"/>
                <a:gd name="T36" fmla="*/ 446 w 694"/>
                <a:gd name="T37" fmla="*/ 113 h 324"/>
                <a:gd name="T38" fmla="*/ 462 w 694"/>
                <a:gd name="T39" fmla="*/ 106 h 324"/>
                <a:gd name="T40" fmla="*/ 501 w 694"/>
                <a:gd name="T41" fmla="*/ 111 h 324"/>
                <a:gd name="T42" fmla="*/ 567 w 694"/>
                <a:gd name="T43" fmla="*/ 121 h 324"/>
                <a:gd name="T44" fmla="*/ 536 w 694"/>
                <a:gd name="T45" fmla="*/ 145 h 324"/>
                <a:gd name="T46" fmla="*/ 535 w 694"/>
                <a:gd name="T47" fmla="*/ 161 h 324"/>
                <a:gd name="T48" fmla="*/ 508 w 694"/>
                <a:gd name="T49" fmla="*/ 151 h 324"/>
                <a:gd name="T50" fmla="*/ 456 w 694"/>
                <a:gd name="T51" fmla="*/ 157 h 324"/>
                <a:gd name="T52" fmla="*/ 438 w 694"/>
                <a:gd name="T53" fmla="*/ 172 h 324"/>
                <a:gd name="T54" fmla="*/ 409 w 694"/>
                <a:gd name="T55" fmla="*/ 179 h 324"/>
                <a:gd name="T56" fmla="*/ 386 w 694"/>
                <a:gd name="T57" fmla="*/ 172 h 324"/>
                <a:gd name="T58" fmla="*/ 332 w 694"/>
                <a:gd name="T59" fmla="*/ 191 h 324"/>
                <a:gd name="T60" fmla="*/ 288 w 694"/>
                <a:gd name="T61" fmla="*/ 191 h 324"/>
                <a:gd name="T62" fmla="*/ 267 w 694"/>
                <a:gd name="T63" fmla="*/ 182 h 324"/>
                <a:gd name="T64" fmla="*/ 253 w 694"/>
                <a:gd name="T65" fmla="*/ 174 h 324"/>
                <a:gd name="T66" fmla="*/ 243 w 694"/>
                <a:gd name="T67" fmla="*/ 161 h 324"/>
                <a:gd name="T68" fmla="*/ 220 w 694"/>
                <a:gd name="T69" fmla="*/ 137 h 324"/>
                <a:gd name="T70" fmla="*/ 192 w 694"/>
                <a:gd name="T71" fmla="*/ 145 h 324"/>
                <a:gd name="T72" fmla="*/ 148 w 694"/>
                <a:gd name="T73" fmla="*/ 133 h 324"/>
                <a:gd name="T74" fmla="*/ 132 w 694"/>
                <a:gd name="T75" fmla="*/ 144 h 324"/>
                <a:gd name="T76" fmla="*/ 104 w 694"/>
                <a:gd name="T77" fmla="*/ 145 h 32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694"/>
                <a:gd name="T118" fmla="*/ 0 h 324"/>
                <a:gd name="T119" fmla="*/ 694 w 694"/>
                <a:gd name="T120" fmla="*/ 324 h 32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694" h="324">
                  <a:moveTo>
                    <a:pt x="111" y="238"/>
                  </a:moveTo>
                  <a:lnTo>
                    <a:pt x="109" y="225"/>
                  </a:lnTo>
                  <a:lnTo>
                    <a:pt x="93" y="216"/>
                  </a:lnTo>
                  <a:lnTo>
                    <a:pt x="40" y="168"/>
                  </a:lnTo>
                  <a:lnTo>
                    <a:pt x="38" y="141"/>
                  </a:lnTo>
                  <a:lnTo>
                    <a:pt x="13" y="138"/>
                  </a:lnTo>
                  <a:lnTo>
                    <a:pt x="15" y="116"/>
                  </a:lnTo>
                  <a:lnTo>
                    <a:pt x="6" y="93"/>
                  </a:lnTo>
                  <a:lnTo>
                    <a:pt x="0" y="79"/>
                  </a:lnTo>
                  <a:lnTo>
                    <a:pt x="4" y="65"/>
                  </a:lnTo>
                  <a:lnTo>
                    <a:pt x="22" y="65"/>
                  </a:lnTo>
                  <a:lnTo>
                    <a:pt x="52" y="59"/>
                  </a:lnTo>
                  <a:lnTo>
                    <a:pt x="143" y="13"/>
                  </a:lnTo>
                  <a:lnTo>
                    <a:pt x="161" y="0"/>
                  </a:lnTo>
                  <a:lnTo>
                    <a:pt x="172" y="15"/>
                  </a:lnTo>
                  <a:lnTo>
                    <a:pt x="193" y="6"/>
                  </a:lnTo>
                  <a:lnTo>
                    <a:pt x="211" y="9"/>
                  </a:lnTo>
                  <a:lnTo>
                    <a:pt x="222" y="15"/>
                  </a:lnTo>
                  <a:lnTo>
                    <a:pt x="222" y="38"/>
                  </a:lnTo>
                  <a:lnTo>
                    <a:pt x="254" y="59"/>
                  </a:lnTo>
                  <a:lnTo>
                    <a:pt x="256" y="72"/>
                  </a:lnTo>
                  <a:lnTo>
                    <a:pt x="268" y="90"/>
                  </a:lnTo>
                  <a:lnTo>
                    <a:pt x="277" y="97"/>
                  </a:lnTo>
                  <a:lnTo>
                    <a:pt x="284" y="90"/>
                  </a:lnTo>
                  <a:lnTo>
                    <a:pt x="306" y="77"/>
                  </a:lnTo>
                  <a:lnTo>
                    <a:pt x="315" y="79"/>
                  </a:lnTo>
                  <a:lnTo>
                    <a:pt x="345" y="113"/>
                  </a:lnTo>
                  <a:lnTo>
                    <a:pt x="352" y="111"/>
                  </a:lnTo>
                  <a:lnTo>
                    <a:pt x="383" y="129"/>
                  </a:lnTo>
                  <a:lnTo>
                    <a:pt x="397" y="134"/>
                  </a:lnTo>
                  <a:lnTo>
                    <a:pt x="418" y="127"/>
                  </a:lnTo>
                  <a:lnTo>
                    <a:pt x="438" y="127"/>
                  </a:lnTo>
                  <a:lnTo>
                    <a:pt x="463" y="145"/>
                  </a:lnTo>
                  <a:lnTo>
                    <a:pt x="470" y="159"/>
                  </a:lnTo>
                  <a:lnTo>
                    <a:pt x="483" y="147"/>
                  </a:lnTo>
                  <a:lnTo>
                    <a:pt x="497" y="152"/>
                  </a:lnTo>
                  <a:lnTo>
                    <a:pt x="520" y="177"/>
                  </a:lnTo>
                  <a:lnTo>
                    <a:pt x="545" y="188"/>
                  </a:lnTo>
                  <a:lnTo>
                    <a:pt x="554" y="191"/>
                  </a:lnTo>
                  <a:lnTo>
                    <a:pt x="565" y="179"/>
                  </a:lnTo>
                  <a:lnTo>
                    <a:pt x="579" y="175"/>
                  </a:lnTo>
                  <a:lnTo>
                    <a:pt x="613" y="184"/>
                  </a:lnTo>
                  <a:lnTo>
                    <a:pt x="656" y="193"/>
                  </a:lnTo>
                  <a:lnTo>
                    <a:pt x="693" y="204"/>
                  </a:lnTo>
                  <a:lnTo>
                    <a:pt x="681" y="218"/>
                  </a:lnTo>
                  <a:lnTo>
                    <a:pt x="656" y="243"/>
                  </a:lnTo>
                  <a:lnTo>
                    <a:pt x="652" y="250"/>
                  </a:lnTo>
                  <a:lnTo>
                    <a:pt x="654" y="268"/>
                  </a:lnTo>
                  <a:lnTo>
                    <a:pt x="636" y="268"/>
                  </a:lnTo>
                  <a:lnTo>
                    <a:pt x="620" y="254"/>
                  </a:lnTo>
                  <a:lnTo>
                    <a:pt x="604" y="250"/>
                  </a:lnTo>
                  <a:lnTo>
                    <a:pt x="558" y="261"/>
                  </a:lnTo>
                  <a:lnTo>
                    <a:pt x="549" y="270"/>
                  </a:lnTo>
                  <a:lnTo>
                    <a:pt x="536" y="286"/>
                  </a:lnTo>
                  <a:lnTo>
                    <a:pt x="513" y="300"/>
                  </a:lnTo>
                  <a:lnTo>
                    <a:pt x="499" y="300"/>
                  </a:lnTo>
                  <a:lnTo>
                    <a:pt x="483" y="288"/>
                  </a:lnTo>
                  <a:lnTo>
                    <a:pt x="472" y="288"/>
                  </a:lnTo>
                  <a:lnTo>
                    <a:pt x="427" y="309"/>
                  </a:lnTo>
                  <a:lnTo>
                    <a:pt x="406" y="320"/>
                  </a:lnTo>
                  <a:lnTo>
                    <a:pt x="388" y="323"/>
                  </a:lnTo>
                  <a:lnTo>
                    <a:pt x="352" y="320"/>
                  </a:lnTo>
                  <a:lnTo>
                    <a:pt x="338" y="320"/>
                  </a:lnTo>
                  <a:lnTo>
                    <a:pt x="327" y="304"/>
                  </a:lnTo>
                  <a:lnTo>
                    <a:pt x="320" y="297"/>
                  </a:lnTo>
                  <a:lnTo>
                    <a:pt x="309" y="291"/>
                  </a:lnTo>
                  <a:lnTo>
                    <a:pt x="302" y="284"/>
                  </a:lnTo>
                  <a:lnTo>
                    <a:pt x="297" y="268"/>
                  </a:lnTo>
                  <a:lnTo>
                    <a:pt x="297" y="247"/>
                  </a:lnTo>
                  <a:lnTo>
                    <a:pt x="268" y="229"/>
                  </a:lnTo>
                  <a:lnTo>
                    <a:pt x="249" y="238"/>
                  </a:lnTo>
                  <a:lnTo>
                    <a:pt x="234" y="243"/>
                  </a:lnTo>
                  <a:lnTo>
                    <a:pt x="222" y="220"/>
                  </a:lnTo>
                  <a:lnTo>
                    <a:pt x="181" y="222"/>
                  </a:lnTo>
                  <a:lnTo>
                    <a:pt x="170" y="232"/>
                  </a:lnTo>
                  <a:lnTo>
                    <a:pt x="161" y="241"/>
                  </a:lnTo>
                  <a:lnTo>
                    <a:pt x="145" y="241"/>
                  </a:lnTo>
                  <a:lnTo>
                    <a:pt x="127" y="243"/>
                  </a:lnTo>
                  <a:lnTo>
                    <a:pt x="111" y="238"/>
                  </a:lnTo>
                </a:path>
              </a:pathLst>
            </a:custGeom>
            <a:grpFill/>
            <a:ln w="12700" cap="rnd">
              <a:solidFill>
                <a:schemeClr val="bg1"/>
              </a:solidFill>
              <a:round/>
              <a:headEnd/>
              <a:tailEnd/>
            </a:ln>
          </p:spPr>
          <p:txBody>
            <a:bodyPr/>
            <a:lstStyle/>
            <a:p>
              <a:pPr>
                <a:defRPr/>
              </a:pPr>
              <a:endParaRPr lang="en-GB" dirty="0"/>
            </a:p>
          </p:txBody>
        </p:sp>
        <p:sp>
          <p:nvSpPr>
            <p:cNvPr id="206" name="Freeform 40"/>
            <p:cNvSpPr>
              <a:spLocks/>
            </p:cNvSpPr>
            <p:nvPr/>
          </p:nvSpPr>
          <p:spPr bwMode="auto">
            <a:xfrm>
              <a:off x="5461198" y="4268815"/>
              <a:ext cx="1121078" cy="624941"/>
            </a:xfrm>
            <a:custGeom>
              <a:avLst/>
              <a:gdLst>
                <a:gd name="T0" fmla="*/ 9 w 411"/>
                <a:gd name="T1" fmla="*/ 68 h 376"/>
                <a:gd name="T2" fmla="*/ 21 w 411"/>
                <a:gd name="T3" fmla="*/ 85 h 376"/>
                <a:gd name="T4" fmla="*/ 37 w 411"/>
                <a:gd name="T5" fmla="*/ 83 h 376"/>
                <a:gd name="T6" fmla="*/ 52 w 411"/>
                <a:gd name="T7" fmla="*/ 66 h 376"/>
                <a:gd name="T8" fmla="*/ 77 w 411"/>
                <a:gd name="T9" fmla="*/ 75 h 376"/>
                <a:gd name="T10" fmla="*/ 83 w 411"/>
                <a:gd name="T11" fmla="*/ 90 h 376"/>
                <a:gd name="T12" fmla="*/ 93 w 411"/>
                <a:gd name="T13" fmla="*/ 111 h 376"/>
                <a:gd name="T14" fmla="*/ 107 w 411"/>
                <a:gd name="T15" fmla="*/ 125 h 376"/>
                <a:gd name="T16" fmla="*/ 98 w 411"/>
                <a:gd name="T17" fmla="*/ 132 h 376"/>
                <a:gd name="T18" fmla="*/ 151 w 411"/>
                <a:gd name="T19" fmla="*/ 173 h 376"/>
                <a:gd name="T20" fmla="*/ 173 w 411"/>
                <a:gd name="T21" fmla="*/ 175 h 376"/>
                <a:gd name="T22" fmla="*/ 213 w 411"/>
                <a:gd name="T23" fmla="*/ 194 h 376"/>
                <a:gd name="T24" fmla="*/ 222 w 411"/>
                <a:gd name="T25" fmla="*/ 209 h 376"/>
                <a:gd name="T26" fmla="*/ 232 w 411"/>
                <a:gd name="T27" fmla="*/ 207 h 376"/>
                <a:gd name="T28" fmla="*/ 254 w 411"/>
                <a:gd name="T29" fmla="*/ 217 h 376"/>
                <a:gd name="T30" fmla="*/ 263 w 411"/>
                <a:gd name="T31" fmla="*/ 214 h 376"/>
                <a:gd name="T32" fmla="*/ 269 w 411"/>
                <a:gd name="T33" fmla="*/ 201 h 376"/>
                <a:gd name="T34" fmla="*/ 253 w 411"/>
                <a:gd name="T35" fmla="*/ 183 h 376"/>
                <a:gd name="T36" fmla="*/ 213 w 411"/>
                <a:gd name="T37" fmla="*/ 154 h 376"/>
                <a:gd name="T38" fmla="*/ 197 w 411"/>
                <a:gd name="T39" fmla="*/ 152 h 376"/>
                <a:gd name="T40" fmla="*/ 185 w 411"/>
                <a:gd name="T41" fmla="*/ 144 h 376"/>
                <a:gd name="T42" fmla="*/ 173 w 411"/>
                <a:gd name="T43" fmla="*/ 130 h 376"/>
                <a:gd name="T44" fmla="*/ 156 w 411"/>
                <a:gd name="T45" fmla="*/ 111 h 376"/>
                <a:gd name="T46" fmla="*/ 128 w 411"/>
                <a:gd name="T47" fmla="*/ 83 h 376"/>
                <a:gd name="T48" fmla="*/ 143 w 411"/>
                <a:gd name="T49" fmla="*/ 80 h 376"/>
                <a:gd name="T50" fmla="*/ 207 w 411"/>
                <a:gd name="T51" fmla="*/ 68 h 376"/>
                <a:gd name="T52" fmla="*/ 235 w 411"/>
                <a:gd name="T53" fmla="*/ 80 h 376"/>
                <a:gd name="T54" fmla="*/ 248 w 411"/>
                <a:gd name="T55" fmla="*/ 80 h 376"/>
                <a:gd name="T56" fmla="*/ 275 w 411"/>
                <a:gd name="T57" fmla="*/ 82 h 376"/>
                <a:gd name="T58" fmla="*/ 310 w 411"/>
                <a:gd name="T59" fmla="*/ 80 h 376"/>
                <a:gd name="T60" fmla="*/ 333 w 411"/>
                <a:gd name="T61" fmla="*/ 90 h 376"/>
                <a:gd name="T62" fmla="*/ 340 w 411"/>
                <a:gd name="T63" fmla="*/ 75 h 376"/>
                <a:gd name="T64" fmla="*/ 322 w 411"/>
                <a:gd name="T65" fmla="*/ 61 h 376"/>
                <a:gd name="T66" fmla="*/ 320 w 411"/>
                <a:gd name="T67" fmla="*/ 47 h 376"/>
                <a:gd name="T68" fmla="*/ 307 w 411"/>
                <a:gd name="T69" fmla="*/ 36 h 376"/>
                <a:gd name="T70" fmla="*/ 290 w 411"/>
                <a:gd name="T71" fmla="*/ 39 h 376"/>
                <a:gd name="T72" fmla="*/ 273 w 411"/>
                <a:gd name="T73" fmla="*/ 42 h 376"/>
                <a:gd name="T74" fmla="*/ 246 w 411"/>
                <a:gd name="T75" fmla="*/ 28 h 376"/>
                <a:gd name="T76" fmla="*/ 224 w 411"/>
                <a:gd name="T77" fmla="*/ 22 h 376"/>
                <a:gd name="T78" fmla="*/ 185 w 411"/>
                <a:gd name="T79" fmla="*/ 0 h 376"/>
                <a:gd name="T80" fmla="*/ 147 w 411"/>
                <a:gd name="T81" fmla="*/ 16 h 376"/>
                <a:gd name="T82" fmla="*/ 135 w 411"/>
                <a:gd name="T83" fmla="*/ 30 h 376"/>
                <a:gd name="T84" fmla="*/ 75 w 411"/>
                <a:gd name="T85" fmla="*/ 54 h 376"/>
                <a:gd name="T86" fmla="*/ 37 w 411"/>
                <a:gd name="T87" fmla="*/ 54 h 376"/>
                <a:gd name="T88" fmla="*/ 0 w 411"/>
                <a:gd name="T89" fmla="*/ 54 h 37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11"/>
                <a:gd name="T136" fmla="*/ 0 h 376"/>
                <a:gd name="T137" fmla="*/ 411 w 411"/>
                <a:gd name="T138" fmla="*/ 376 h 37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11" h="376">
                  <a:moveTo>
                    <a:pt x="0" y="90"/>
                  </a:moveTo>
                  <a:lnTo>
                    <a:pt x="9" y="115"/>
                  </a:lnTo>
                  <a:lnTo>
                    <a:pt x="18" y="134"/>
                  </a:lnTo>
                  <a:lnTo>
                    <a:pt x="25" y="145"/>
                  </a:lnTo>
                  <a:lnTo>
                    <a:pt x="34" y="147"/>
                  </a:lnTo>
                  <a:lnTo>
                    <a:pt x="45" y="140"/>
                  </a:lnTo>
                  <a:lnTo>
                    <a:pt x="52" y="129"/>
                  </a:lnTo>
                  <a:lnTo>
                    <a:pt x="63" y="111"/>
                  </a:lnTo>
                  <a:lnTo>
                    <a:pt x="77" y="120"/>
                  </a:lnTo>
                  <a:lnTo>
                    <a:pt x="93" y="125"/>
                  </a:lnTo>
                  <a:lnTo>
                    <a:pt x="102" y="131"/>
                  </a:lnTo>
                  <a:lnTo>
                    <a:pt x="100" y="152"/>
                  </a:lnTo>
                  <a:lnTo>
                    <a:pt x="100" y="165"/>
                  </a:lnTo>
                  <a:lnTo>
                    <a:pt x="113" y="188"/>
                  </a:lnTo>
                  <a:lnTo>
                    <a:pt x="132" y="206"/>
                  </a:lnTo>
                  <a:lnTo>
                    <a:pt x="129" y="211"/>
                  </a:lnTo>
                  <a:lnTo>
                    <a:pt x="109" y="211"/>
                  </a:lnTo>
                  <a:lnTo>
                    <a:pt x="118" y="222"/>
                  </a:lnTo>
                  <a:lnTo>
                    <a:pt x="175" y="286"/>
                  </a:lnTo>
                  <a:lnTo>
                    <a:pt x="182" y="290"/>
                  </a:lnTo>
                  <a:lnTo>
                    <a:pt x="198" y="290"/>
                  </a:lnTo>
                  <a:lnTo>
                    <a:pt x="209" y="295"/>
                  </a:lnTo>
                  <a:lnTo>
                    <a:pt x="234" y="306"/>
                  </a:lnTo>
                  <a:lnTo>
                    <a:pt x="257" y="327"/>
                  </a:lnTo>
                  <a:lnTo>
                    <a:pt x="261" y="336"/>
                  </a:lnTo>
                  <a:lnTo>
                    <a:pt x="268" y="352"/>
                  </a:lnTo>
                  <a:lnTo>
                    <a:pt x="275" y="350"/>
                  </a:lnTo>
                  <a:lnTo>
                    <a:pt x="280" y="350"/>
                  </a:lnTo>
                  <a:lnTo>
                    <a:pt x="298" y="356"/>
                  </a:lnTo>
                  <a:lnTo>
                    <a:pt x="307" y="365"/>
                  </a:lnTo>
                  <a:lnTo>
                    <a:pt x="316" y="375"/>
                  </a:lnTo>
                  <a:lnTo>
                    <a:pt x="318" y="361"/>
                  </a:lnTo>
                  <a:lnTo>
                    <a:pt x="318" y="350"/>
                  </a:lnTo>
                  <a:lnTo>
                    <a:pt x="325" y="338"/>
                  </a:lnTo>
                  <a:lnTo>
                    <a:pt x="321" y="327"/>
                  </a:lnTo>
                  <a:lnTo>
                    <a:pt x="305" y="309"/>
                  </a:lnTo>
                  <a:lnTo>
                    <a:pt x="275" y="275"/>
                  </a:lnTo>
                  <a:lnTo>
                    <a:pt x="257" y="261"/>
                  </a:lnTo>
                  <a:lnTo>
                    <a:pt x="250" y="254"/>
                  </a:lnTo>
                  <a:lnTo>
                    <a:pt x="239" y="256"/>
                  </a:lnTo>
                  <a:lnTo>
                    <a:pt x="225" y="243"/>
                  </a:lnTo>
                  <a:lnTo>
                    <a:pt x="223" y="243"/>
                  </a:lnTo>
                  <a:lnTo>
                    <a:pt x="214" y="236"/>
                  </a:lnTo>
                  <a:lnTo>
                    <a:pt x="209" y="220"/>
                  </a:lnTo>
                  <a:lnTo>
                    <a:pt x="205" y="206"/>
                  </a:lnTo>
                  <a:lnTo>
                    <a:pt x="189" y="186"/>
                  </a:lnTo>
                  <a:lnTo>
                    <a:pt x="157" y="150"/>
                  </a:lnTo>
                  <a:lnTo>
                    <a:pt x="154" y="140"/>
                  </a:lnTo>
                  <a:lnTo>
                    <a:pt x="157" y="136"/>
                  </a:lnTo>
                  <a:lnTo>
                    <a:pt x="173" y="134"/>
                  </a:lnTo>
                  <a:lnTo>
                    <a:pt x="218" y="147"/>
                  </a:lnTo>
                  <a:lnTo>
                    <a:pt x="250" y="115"/>
                  </a:lnTo>
                  <a:lnTo>
                    <a:pt x="275" y="136"/>
                  </a:lnTo>
                  <a:lnTo>
                    <a:pt x="284" y="136"/>
                  </a:lnTo>
                  <a:lnTo>
                    <a:pt x="291" y="145"/>
                  </a:lnTo>
                  <a:lnTo>
                    <a:pt x="300" y="136"/>
                  </a:lnTo>
                  <a:lnTo>
                    <a:pt x="316" y="136"/>
                  </a:lnTo>
                  <a:lnTo>
                    <a:pt x="332" y="138"/>
                  </a:lnTo>
                  <a:lnTo>
                    <a:pt x="353" y="129"/>
                  </a:lnTo>
                  <a:lnTo>
                    <a:pt x="375" y="136"/>
                  </a:lnTo>
                  <a:lnTo>
                    <a:pt x="387" y="147"/>
                  </a:lnTo>
                  <a:lnTo>
                    <a:pt x="403" y="152"/>
                  </a:lnTo>
                  <a:lnTo>
                    <a:pt x="403" y="140"/>
                  </a:lnTo>
                  <a:lnTo>
                    <a:pt x="410" y="125"/>
                  </a:lnTo>
                  <a:lnTo>
                    <a:pt x="403" y="115"/>
                  </a:lnTo>
                  <a:lnTo>
                    <a:pt x="389" y="102"/>
                  </a:lnTo>
                  <a:lnTo>
                    <a:pt x="387" y="88"/>
                  </a:lnTo>
                  <a:lnTo>
                    <a:pt x="387" y="77"/>
                  </a:lnTo>
                  <a:lnTo>
                    <a:pt x="389" y="65"/>
                  </a:lnTo>
                  <a:lnTo>
                    <a:pt x="371" y="61"/>
                  </a:lnTo>
                  <a:lnTo>
                    <a:pt x="362" y="59"/>
                  </a:lnTo>
                  <a:lnTo>
                    <a:pt x="350" y="65"/>
                  </a:lnTo>
                  <a:lnTo>
                    <a:pt x="339" y="72"/>
                  </a:lnTo>
                  <a:lnTo>
                    <a:pt x="330" y="72"/>
                  </a:lnTo>
                  <a:lnTo>
                    <a:pt x="312" y="56"/>
                  </a:lnTo>
                  <a:lnTo>
                    <a:pt x="298" y="47"/>
                  </a:lnTo>
                  <a:lnTo>
                    <a:pt x="282" y="50"/>
                  </a:lnTo>
                  <a:lnTo>
                    <a:pt x="271" y="38"/>
                  </a:lnTo>
                  <a:lnTo>
                    <a:pt x="236" y="2"/>
                  </a:lnTo>
                  <a:lnTo>
                    <a:pt x="223" y="0"/>
                  </a:lnTo>
                  <a:lnTo>
                    <a:pt x="200" y="29"/>
                  </a:lnTo>
                  <a:lnTo>
                    <a:pt x="177" y="27"/>
                  </a:lnTo>
                  <a:lnTo>
                    <a:pt x="166" y="38"/>
                  </a:lnTo>
                  <a:lnTo>
                    <a:pt x="164" y="50"/>
                  </a:lnTo>
                  <a:lnTo>
                    <a:pt x="118" y="97"/>
                  </a:lnTo>
                  <a:lnTo>
                    <a:pt x="91" y="90"/>
                  </a:lnTo>
                  <a:lnTo>
                    <a:pt x="61" y="84"/>
                  </a:lnTo>
                  <a:lnTo>
                    <a:pt x="45" y="90"/>
                  </a:lnTo>
                  <a:lnTo>
                    <a:pt x="27" y="97"/>
                  </a:lnTo>
                  <a:lnTo>
                    <a:pt x="0" y="90"/>
                  </a:lnTo>
                </a:path>
              </a:pathLst>
            </a:custGeom>
            <a:solidFill>
              <a:srgbClr val="C00000"/>
            </a:solidFill>
            <a:ln w="12700" cap="rnd">
              <a:solidFill>
                <a:schemeClr val="bg1"/>
              </a:solidFill>
              <a:round/>
              <a:headEnd/>
              <a:tailEnd/>
            </a:ln>
          </p:spPr>
          <p:txBody>
            <a:bodyPr/>
            <a:lstStyle/>
            <a:p>
              <a:pPr>
                <a:defRPr/>
              </a:pPr>
              <a:endParaRPr lang="en-GB" dirty="0"/>
            </a:p>
          </p:txBody>
        </p:sp>
        <p:sp>
          <p:nvSpPr>
            <p:cNvPr id="207" name="Freeform 41"/>
            <p:cNvSpPr>
              <a:spLocks/>
            </p:cNvSpPr>
            <p:nvPr/>
          </p:nvSpPr>
          <p:spPr bwMode="auto">
            <a:xfrm>
              <a:off x="6802487" y="5613386"/>
              <a:ext cx="108676" cy="58707"/>
            </a:xfrm>
            <a:custGeom>
              <a:avLst/>
              <a:gdLst>
                <a:gd name="T0" fmla="*/ 23 w 39"/>
                <a:gd name="T1" fmla="*/ 0 h 36"/>
                <a:gd name="T2" fmla="*/ 34 w 39"/>
                <a:gd name="T3" fmla="*/ 4 h 36"/>
                <a:gd name="T4" fmla="*/ 30 w 39"/>
                <a:gd name="T5" fmla="*/ 13 h 36"/>
                <a:gd name="T6" fmla="*/ 34 w 39"/>
                <a:gd name="T7" fmla="*/ 18 h 36"/>
                <a:gd name="T8" fmla="*/ 23 w 39"/>
                <a:gd name="T9" fmla="*/ 19 h 36"/>
                <a:gd name="T10" fmla="*/ 10 w 39"/>
                <a:gd name="T11" fmla="*/ 18 h 36"/>
                <a:gd name="T12" fmla="*/ 0 w 39"/>
                <a:gd name="T13" fmla="*/ 11 h 36"/>
                <a:gd name="T14" fmla="*/ 23 w 39"/>
                <a:gd name="T15" fmla="*/ 0 h 36"/>
                <a:gd name="T16" fmla="*/ 0 60000 65536"/>
                <a:gd name="T17" fmla="*/ 0 60000 65536"/>
                <a:gd name="T18" fmla="*/ 0 60000 65536"/>
                <a:gd name="T19" fmla="*/ 0 60000 65536"/>
                <a:gd name="T20" fmla="*/ 0 60000 65536"/>
                <a:gd name="T21" fmla="*/ 0 60000 65536"/>
                <a:gd name="T22" fmla="*/ 0 60000 65536"/>
                <a:gd name="T23" fmla="*/ 0 60000 65536"/>
                <a:gd name="T24" fmla="*/ 0 w 39"/>
                <a:gd name="T25" fmla="*/ 0 h 36"/>
                <a:gd name="T26" fmla="*/ 39 w 39"/>
                <a:gd name="T27" fmla="*/ 36 h 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9" h="36">
                  <a:moveTo>
                    <a:pt x="27" y="0"/>
                  </a:moveTo>
                  <a:lnTo>
                    <a:pt x="38" y="8"/>
                  </a:lnTo>
                  <a:lnTo>
                    <a:pt x="34" y="23"/>
                  </a:lnTo>
                  <a:lnTo>
                    <a:pt x="38" y="32"/>
                  </a:lnTo>
                  <a:lnTo>
                    <a:pt x="27" y="35"/>
                  </a:lnTo>
                  <a:lnTo>
                    <a:pt x="10" y="32"/>
                  </a:lnTo>
                  <a:lnTo>
                    <a:pt x="0" y="20"/>
                  </a:lnTo>
                  <a:lnTo>
                    <a:pt x="27" y="0"/>
                  </a:lnTo>
                </a:path>
              </a:pathLst>
            </a:custGeom>
            <a:grpFill/>
            <a:ln w="12700" cap="rnd">
              <a:solidFill>
                <a:schemeClr val="bg1"/>
              </a:solidFill>
              <a:round/>
              <a:headEnd/>
              <a:tailEnd/>
            </a:ln>
          </p:spPr>
          <p:txBody>
            <a:bodyPr/>
            <a:lstStyle/>
            <a:p>
              <a:pPr>
                <a:defRPr/>
              </a:pPr>
              <a:endParaRPr lang="en-GB" dirty="0"/>
            </a:p>
          </p:txBody>
        </p:sp>
        <p:sp>
          <p:nvSpPr>
            <p:cNvPr id="208" name="Freeform 42"/>
            <p:cNvSpPr>
              <a:spLocks/>
            </p:cNvSpPr>
            <p:nvPr/>
          </p:nvSpPr>
          <p:spPr bwMode="auto">
            <a:xfrm>
              <a:off x="6954062" y="5630429"/>
              <a:ext cx="563399" cy="301108"/>
            </a:xfrm>
            <a:custGeom>
              <a:avLst/>
              <a:gdLst>
                <a:gd name="T0" fmla="*/ 25 w 207"/>
                <a:gd name="T1" fmla="*/ 4 h 181"/>
                <a:gd name="T2" fmla="*/ 14 w 207"/>
                <a:gd name="T3" fmla="*/ 7 h 181"/>
                <a:gd name="T4" fmla="*/ 18 w 207"/>
                <a:gd name="T5" fmla="*/ 13 h 181"/>
                <a:gd name="T6" fmla="*/ 10 w 207"/>
                <a:gd name="T7" fmla="*/ 19 h 181"/>
                <a:gd name="T8" fmla="*/ 4 w 207"/>
                <a:gd name="T9" fmla="*/ 19 h 181"/>
                <a:gd name="T10" fmla="*/ 0 w 207"/>
                <a:gd name="T11" fmla="*/ 22 h 181"/>
                <a:gd name="T12" fmla="*/ 2 w 207"/>
                <a:gd name="T13" fmla="*/ 31 h 181"/>
                <a:gd name="T14" fmla="*/ 29 w 207"/>
                <a:gd name="T15" fmla="*/ 37 h 181"/>
                <a:gd name="T16" fmla="*/ 35 w 207"/>
                <a:gd name="T17" fmla="*/ 54 h 181"/>
                <a:gd name="T18" fmla="*/ 43 w 207"/>
                <a:gd name="T19" fmla="*/ 76 h 181"/>
                <a:gd name="T20" fmla="*/ 54 w 207"/>
                <a:gd name="T21" fmla="*/ 86 h 181"/>
                <a:gd name="T22" fmla="*/ 66 w 207"/>
                <a:gd name="T23" fmla="*/ 79 h 181"/>
                <a:gd name="T24" fmla="*/ 82 w 207"/>
                <a:gd name="T25" fmla="*/ 92 h 181"/>
                <a:gd name="T26" fmla="*/ 98 w 207"/>
                <a:gd name="T27" fmla="*/ 107 h 181"/>
                <a:gd name="T28" fmla="*/ 103 w 207"/>
                <a:gd name="T29" fmla="*/ 97 h 181"/>
                <a:gd name="T30" fmla="*/ 99 w 207"/>
                <a:gd name="T31" fmla="*/ 88 h 181"/>
                <a:gd name="T32" fmla="*/ 105 w 207"/>
                <a:gd name="T33" fmla="*/ 86 h 181"/>
                <a:gd name="T34" fmla="*/ 128 w 207"/>
                <a:gd name="T35" fmla="*/ 98 h 181"/>
                <a:gd name="T36" fmla="*/ 137 w 207"/>
                <a:gd name="T37" fmla="*/ 95 h 181"/>
                <a:gd name="T38" fmla="*/ 139 w 207"/>
                <a:gd name="T39" fmla="*/ 90 h 181"/>
                <a:gd name="T40" fmla="*/ 128 w 207"/>
                <a:gd name="T41" fmla="*/ 73 h 181"/>
                <a:gd name="T42" fmla="*/ 128 w 207"/>
                <a:gd name="T43" fmla="*/ 69 h 181"/>
                <a:gd name="T44" fmla="*/ 116 w 207"/>
                <a:gd name="T45" fmla="*/ 56 h 181"/>
                <a:gd name="T46" fmla="*/ 110 w 207"/>
                <a:gd name="T47" fmla="*/ 46 h 181"/>
                <a:gd name="T48" fmla="*/ 116 w 207"/>
                <a:gd name="T49" fmla="*/ 46 h 181"/>
                <a:gd name="T50" fmla="*/ 128 w 207"/>
                <a:gd name="T51" fmla="*/ 47 h 181"/>
                <a:gd name="T52" fmla="*/ 146 w 207"/>
                <a:gd name="T53" fmla="*/ 57 h 181"/>
                <a:gd name="T54" fmla="*/ 153 w 207"/>
                <a:gd name="T55" fmla="*/ 49 h 181"/>
                <a:gd name="T56" fmla="*/ 167 w 207"/>
                <a:gd name="T57" fmla="*/ 51 h 181"/>
                <a:gd name="T58" fmla="*/ 169 w 207"/>
                <a:gd name="T59" fmla="*/ 47 h 181"/>
                <a:gd name="T60" fmla="*/ 151 w 207"/>
                <a:gd name="T61" fmla="*/ 33 h 181"/>
                <a:gd name="T62" fmla="*/ 139 w 207"/>
                <a:gd name="T63" fmla="*/ 35 h 181"/>
                <a:gd name="T64" fmla="*/ 134 w 207"/>
                <a:gd name="T65" fmla="*/ 29 h 181"/>
                <a:gd name="T66" fmla="*/ 128 w 207"/>
                <a:gd name="T67" fmla="*/ 17 h 181"/>
                <a:gd name="T68" fmla="*/ 120 w 207"/>
                <a:gd name="T69" fmla="*/ 22 h 181"/>
                <a:gd name="T70" fmla="*/ 103 w 207"/>
                <a:gd name="T71" fmla="*/ 17 h 181"/>
                <a:gd name="T72" fmla="*/ 92 w 207"/>
                <a:gd name="T73" fmla="*/ 4 h 181"/>
                <a:gd name="T74" fmla="*/ 70 w 207"/>
                <a:gd name="T75" fmla="*/ 5 h 181"/>
                <a:gd name="T76" fmla="*/ 56 w 207"/>
                <a:gd name="T77" fmla="*/ 7 h 181"/>
                <a:gd name="T78" fmla="*/ 45 w 207"/>
                <a:gd name="T79" fmla="*/ 0 h 181"/>
                <a:gd name="T80" fmla="*/ 37 w 207"/>
                <a:gd name="T81" fmla="*/ 4 h 181"/>
                <a:gd name="T82" fmla="*/ 25 w 207"/>
                <a:gd name="T83" fmla="*/ 4 h 18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07"/>
                <a:gd name="T127" fmla="*/ 0 h 181"/>
                <a:gd name="T128" fmla="*/ 207 w 207"/>
                <a:gd name="T129" fmla="*/ 181 h 18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07" h="181">
                  <a:moveTo>
                    <a:pt x="29" y="6"/>
                  </a:moveTo>
                  <a:lnTo>
                    <a:pt x="18" y="11"/>
                  </a:lnTo>
                  <a:lnTo>
                    <a:pt x="22" y="22"/>
                  </a:lnTo>
                  <a:lnTo>
                    <a:pt x="11" y="33"/>
                  </a:lnTo>
                  <a:lnTo>
                    <a:pt x="4" y="33"/>
                  </a:lnTo>
                  <a:lnTo>
                    <a:pt x="0" y="38"/>
                  </a:lnTo>
                  <a:lnTo>
                    <a:pt x="2" y="51"/>
                  </a:lnTo>
                  <a:lnTo>
                    <a:pt x="36" y="63"/>
                  </a:lnTo>
                  <a:lnTo>
                    <a:pt x="43" y="90"/>
                  </a:lnTo>
                  <a:lnTo>
                    <a:pt x="52" y="126"/>
                  </a:lnTo>
                  <a:lnTo>
                    <a:pt x="66" y="144"/>
                  </a:lnTo>
                  <a:lnTo>
                    <a:pt x="80" y="132"/>
                  </a:lnTo>
                  <a:lnTo>
                    <a:pt x="100" y="155"/>
                  </a:lnTo>
                  <a:lnTo>
                    <a:pt x="119" y="180"/>
                  </a:lnTo>
                  <a:lnTo>
                    <a:pt x="125" y="162"/>
                  </a:lnTo>
                  <a:lnTo>
                    <a:pt x="121" y="148"/>
                  </a:lnTo>
                  <a:lnTo>
                    <a:pt x="128" y="144"/>
                  </a:lnTo>
                  <a:lnTo>
                    <a:pt x="157" y="166"/>
                  </a:lnTo>
                  <a:lnTo>
                    <a:pt x="167" y="159"/>
                  </a:lnTo>
                  <a:lnTo>
                    <a:pt x="169" y="150"/>
                  </a:lnTo>
                  <a:lnTo>
                    <a:pt x="155" y="123"/>
                  </a:lnTo>
                  <a:lnTo>
                    <a:pt x="155" y="117"/>
                  </a:lnTo>
                  <a:lnTo>
                    <a:pt x="141" y="94"/>
                  </a:lnTo>
                  <a:lnTo>
                    <a:pt x="135" y="76"/>
                  </a:lnTo>
                  <a:lnTo>
                    <a:pt x="141" y="76"/>
                  </a:lnTo>
                  <a:lnTo>
                    <a:pt x="157" y="78"/>
                  </a:lnTo>
                  <a:lnTo>
                    <a:pt x="178" y="96"/>
                  </a:lnTo>
                  <a:lnTo>
                    <a:pt x="187" y="83"/>
                  </a:lnTo>
                  <a:lnTo>
                    <a:pt x="203" y="85"/>
                  </a:lnTo>
                  <a:lnTo>
                    <a:pt x="206" y="81"/>
                  </a:lnTo>
                  <a:lnTo>
                    <a:pt x="185" y="56"/>
                  </a:lnTo>
                  <a:lnTo>
                    <a:pt x="169" y="58"/>
                  </a:lnTo>
                  <a:lnTo>
                    <a:pt x="164" y="49"/>
                  </a:lnTo>
                  <a:lnTo>
                    <a:pt x="155" y="29"/>
                  </a:lnTo>
                  <a:lnTo>
                    <a:pt x="146" y="36"/>
                  </a:lnTo>
                  <a:lnTo>
                    <a:pt x="125" y="29"/>
                  </a:lnTo>
                  <a:lnTo>
                    <a:pt x="112" y="6"/>
                  </a:lnTo>
                  <a:lnTo>
                    <a:pt x="86" y="9"/>
                  </a:lnTo>
                  <a:lnTo>
                    <a:pt x="68" y="11"/>
                  </a:lnTo>
                  <a:lnTo>
                    <a:pt x="54" y="0"/>
                  </a:lnTo>
                  <a:lnTo>
                    <a:pt x="45" y="6"/>
                  </a:lnTo>
                  <a:lnTo>
                    <a:pt x="29" y="6"/>
                  </a:lnTo>
                </a:path>
              </a:pathLst>
            </a:custGeom>
            <a:grpFill/>
            <a:ln w="12700" cap="rnd">
              <a:solidFill>
                <a:schemeClr val="bg1"/>
              </a:solidFill>
              <a:round/>
              <a:headEnd/>
              <a:tailEnd/>
            </a:ln>
          </p:spPr>
          <p:txBody>
            <a:bodyPr/>
            <a:lstStyle/>
            <a:p>
              <a:pPr>
                <a:defRPr/>
              </a:pPr>
              <a:endParaRPr lang="en-GB" dirty="0"/>
            </a:p>
          </p:txBody>
        </p:sp>
        <p:sp>
          <p:nvSpPr>
            <p:cNvPr id="209" name="Freeform 43"/>
            <p:cNvSpPr>
              <a:spLocks/>
            </p:cNvSpPr>
            <p:nvPr/>
          </p:nvSpPr>
          <p:spPr bwMode="auto">
            <a:xfrm>
              <a:off x="6765309" y="5013063"/>
              <a:ext cx="1318410" cy="725310"/>
            </a:xfrm>
            <a:custGeom>
              <a:avLst/>
              <a:gdLst>
                <a:gd name="T0" fmla="*/ 73 w 483"/>
                <a:gd name="T1" fmla="*/ 69 h 436"/>
                <a:gd name="T2" fmla="*/ 50 w 483"/>
                <a:gd name="T3" fmla="*/ 112 h 436"/>
                <a:gd name="T4" fmla="*/ 42 w 483"/>
                <a:gd name="T5" fmla="*/ 121 h 436"/>
                <a:gd name="T6" fmla="*/ 23 w 483"/>
                <a:gd name="T7" fmla="*/ 134 h 436"/>
                <a:gd name="T8" fmla="*/ 0 w 483"/>
                <a:gd name="T9" fmla="*/ 136 h 436"/>
                <a:gd name="T10" fmla="*/ 29 w 483"/>
                <a:gd name="T11" fmla="*/ 174 h 436"/>
                <a:gd name="T12" fmla="*/ 52 w 483"/>
                <a:gd name="T13" fmla="*/ 174 h 436"/>
                <a:gd name="T14" fmla="*/ 46 w 483"/>
                <a:gd name="T15" fmla="*/ 186 h 436"/>
                <a:gd name="T16" fmla="*/ 52 w 483"/>
                <a:gd name="T17" fmla="*/ 206 h 436"/>
                <a:gd name="T18" fmla="*/ 71 w 483"/>
                <a:gd name="T19" fmla="*/ 220 h 436"/>
                <a:gd name="T20" fmla="*/ 85 w 483"/>
                <a:gd name="T21" fmla="*/ 213 h 436"/>
                <a:gd name="T22" fmla="*/ 100 w 483"/>
                <a:gd name="T23" fmla="*/ 213 h 436"/>
                <a:gd name="T24" fmla="*/ 149 w 483"/>
                <a:gd name="T25" fmla="*/ 217 h 436"/>
                <a:gd name="T26" fmla="*/ 177 w 483"/>
                <a:gd name="T27" fmla="*/ 228 h 436"/>
                <a:gd name="T28" fmla="*/ 191 w 483"/>
                <a:gd name="T29" fmla="*/ 242 h 436"/>
                <a:gd name="T30" fmla="*/ 212 w 483"/>
                <a:gd name="T31" fmla="*/ 236 h 436"/>
                <a:gd name="T32" fmla="*/ 250 w 483"/>
                <a:gd name="T33" fmla="*/ 259 h 436"/>
                <a:gd name="T34" fmla="*/ 258 w 483"/>
                <a:gd name="T35" fmla="*/ 245 h 436"/>
                <a:gd name="T36" fmla="*/ 257 w 483"/>
                <a:gd name="T37" fmla="*/ 226 h 436"/>
                <a:gd name="T38" fmla="*/ 241 w 483"/>
                <a:gd name="T39" fmla="*/ 215 h 436"/>
                <a:gd name="T40" fmla="*/ 200 w 483"/>
                <a:gd name="T41" fmla="*/ 199 h 436"/>
                <a:gd name="T42" fmla="*/ 175 w 483"/>
                <a:gd name="T43" fmla="*/ 192 h 436"/>
                <a:gd name="T44" fmla="*/ 166 w 483"/>
                <a:gd name="T45" fmla="*/ 183 h 436"/>
                <a:gd name="T46" fmla="*/ 181 w 483"/>
                <a:gd name="T47" fmla="*/ 172 h 436"/>
                <a:gd name="T48" fmla="*/ 170 w 483"/>
                <a:gd name="T49" fmla="*/ 159 h 436"/>
                <a:gd name="T50" fmla="*/ 189 w 483"/>
                <a:gd name="T51" fmla="*/ 164 h 436"/>
                <a:gd name="T52" fmla="*/ 200 w 483"/>
                <a:gd name="T53" fmla="*/ 159 h 436"/>
                <a:gd name="T54" fmla="*/ 177 w 483"/>
                <a:gd name="T55" fmla="*/ 135 h 436"/>
                <a:gd name="T56" fmla="*/ 157 w 483"/>
                <a:gd name="T57" fmla="*/ 106 h 436"/>
                <a:gd name="T58" fmla="*/ 155 w 483"/>
                <a:gd name="T59" fmla="*/ 90 h 436"/>
                <a:gd name="T60" fmla="*/ 163 w 483"/>
                <a:gd name="T61" fmla="*/ 79 h 436"/>
                <a:gd name="T62" fmla="*/ 171 w 483"/>
                <a:gd name="T63" fmla="*/ 93 h 436"/>
                <a:gd name="T64" fmla="*/ 177 w 483"/>
                <a:gd name="T65" fmla="*/ 98 h 436"/>
                <a:gd name="T66" fmla="*/ 210 w 483"/>
                <a:gd name="T67" fmla="*/ 118 h 436"/>
                <a:gd name="T68" fmla="*/ 215 w 483"/>
                <a:gd name="T69" fmla="*/ 105 h 436"/>
                <a:gd name="T70" fmla="*/ 239 w 483"/>
                <a:gd name="T71" fmla="*/ 118 h 436"/>
                <a:gd name="T72" fmla="*/ 228 w 483"/>
                <a:gd name="T73" fmla="*/ 101 h 436"/>
                <a:gd name="T74" fmla="*/ 239 w 483"/>
                <a:gd name="T75" fmla="*/ 95 h 436"/>
                <a:gd name="T76" fmla="*/ 267 w 483"/>
                <a:gd name="T77" fmla="*/ 98 h 436"/>
                <a:gd name="T78" fmla="*/ 254 w 483"/>
                <a:gd name="T79" fmla="*/ 86 h 436"/>
                <a:gd name="T80" fmla="*/ 228 w 483"/>
                <a:gd name="T81" fmla="*/ 76 h 436"/>
                <a:gd name="T82" fmla="*/ 230 w 483"/>
                <a:gd name="T83" fmla="*/ 67 h 436"/>
                <a:gd name="T84" fmla="*/ 277 w 483"/>
                <a:gd name="T85" fmla="*/ 58 h 436"/>
                <a:gd name="T86" fmla="*/ 325 w 483"/>
                <a:gd name="T87" fmla="*/ 55 h 436"/>
                <a:gd name="T88" fmla="*/ 350 w 483"/>
                <a:gd name="T89" fmla="*/ 58 h 436"/>
                <a:gd name="T90" fmla="*/ 376 w 483"/>
                <a:gd name="T91" fmla="*/ 52 h 436"/>
                <a:gd name="T92" fmla="*/ 397 w 483"/>
                <a:gd name="T93" fmla="*/ 32 h 436"/>
                <a:gd name="T94" fmla="*/ 397 w 483"/>
                <a:gd name="T95" fmla="*/ 4 h 436"/>
                <a:gd name="T96" fmla="*/ 378 w 483"/>
                <a:gd name="T97" fmla="*/ 0 h 436"/>
                <a:gd name="T98" fmla="*/ 373 w 483"/>
                <a:gd name="T99" fmla="*/ 13 h 436"/>
                <a:gd name="T100" fmla="*/ 360 w 483"/>
                <a:gd name="T101" fmla="*/ 24 h 436"/>
                <a:gd name="T102" fmla="*/ 346 w 483"/>
                <a:gd name="T103" fmla="*/ 31 h 436"/>
                <a:gd name="T104" fmla="*/ 313 w 483"/>
                <a:gd name="T105" fmla="*/ 22 h 436"/>
                <a:gd name="T106" fmla="*/ 284 w 483"/>
                <a:gd name="T107" fmla="*/ 13 h 436"/>
                <a:gd name="T108" fmla="*/ 250 w 483"/>
                <a:gd name="T109" fmla="*/ 31 h 436"/>
                <a:gd name="T110" fmla="*/ 215 w 483"/>
                <a:gd name="T111" fmla="*/ 37 h 436"/>
                <a:gd name="T112" fmla="*/ 189 w 483"/>
                <a:gd name="T113" fmla="*/ 41 h 436"/>
                <a:gd name="T114" fmla="*/ 170 w 483"/>
                <a:gd name="T115" fmla="*/ 53 h 436"/>
                <a:gd name="T116" fmla="*/ 143 w 483"/>
                <a:gd name="T117" fmla="*/ 55 h 436"/>
                <a:gd name="T118" fmla="*/ 116 w 483"/>
                <a:gd name="T119" fmla="*/ 65 h 436"/>
                <a:gd name="T120" fmla="*/ 90 w 483"/>
                <a:gd name="T121" fmla="*/ 65 h 4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83"/>
                <a:gd name="T184" fmla="*/ 0 h 436"/>
                <a:gd name="T185" fmla="*/ 483 w 483"/>
                <a:gd name="T186" fmla="*/ 436 h 4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83" h="436">
                  <a:moveTo>
                    <a:pt x="97" y="107"/>
                  </a:moveTo>
                  <a:lnTo>
                    <a:pt x="88" y="116"/>
                  </a:lnTo>
                  <a:lnTo>
                    <a:pt x="77" y="152"/>
                  </a:lnTo>
                  <a:lnTo>
                    <a:pt x="61" y="189"/>
                  </a:lnTo>
                  <a:lnTo>
                    <a:pt x="56" y="193"/>
                  </a:lnTo>
                  <a:lnTo>
                    <a:pt x="50" y="204"/>
                  </a:lnTo>
                  <a:lnTo>
                    <a:pt x="40" y="216"/>
                  </a:lnTo>
                  <a:lnTo>
                    <a:pt x="27" y="225"/>
                  </a:lnTo>
                  <a:lnTo>
                    <a:pt x="15" y="230"/>
                  </a:lnTo>
                  <a:lnTo>
                    <a:pt x="0" y="230"/>
                  </a:lnTo>
                  <a:lnTo>
                    <a:pt x="20" y="271"/>
                  </a:lnTo>
                  <a:lnTo>
                    <a:pt x="34" y="291"/>
                  </a:lnTo>
                  <a:lnTo>
                    <a:pt x="50" y="291"/>
                  </a:lnTo>
                  <a:lnTo>
                    <a:pt x="63" y="291"/>
                  </a:lnTo>
                  <a:lnTo>
                    <a:pt x="68" y="302"/>
                  </a:lnTo>
                  <a:lnTo>
                    <a:pt x="54" y="312"/>
                  </a:lnTo>
                  <a:lnTo>
                    <a:pt x="54" y="325"/>
                  </a:lnTo>
                  <a:lnTo>
                    <a:pt x="63" y="346"/>
                  </a:lnTo>
                  <a:lnTo>
                    <a:pt x="77" y="362"/>
                  </a:lnTo>
                  <a:lnTo>
                    <a:pt x="86" y="371"/>
                  </a:lnTo>
                  <a:lnTo>
                    <a:pt x="90" y="357"/>
                  </a:lnTo>
                  <a:lnTo>
                    <a:pt x="102" y="357"/>
                  </a:lnTo>
                  <a:lnTo>
                    <a:pt x="115" y="368"/>
                  </a:lnTo>
                  <a:lnTo>
                    <a:pt x="120" y="357"/>
                  </a:lnTo>
                  <a:lnTo>
                    <a:pt x="143" y="359"/>
                  </a:lnTo>
                  <a:lnTo>
                    <a:pt x="179" y="364"/>
                  </a:lnTo>
                  <a:lnTo>
                    <a:pt x="202" y="373"/>
                  </a:lnTo>
                  <a:lnTo>
                    <a:pt x="213" y="382"/>
                  </a:lnTo>
                  <a:lnTo>
                    <a:pt x="225" y="398"/>
                  </a:lnTo>
                  <a:lnTo>
                    <a:pt x="231" y="407"/>
                  </a:lnTo>
                  <a:lnTo>
                    <a:pt x="243" y="398"/>
                  </a:lnTo>
                  <a:lnTo>
                    <a:pt x="256" y="396"/>
                  </a:lnTo>
                  <a:lnTo>
                    <a:pt x="277" y="412"/>
                  </a:lnTo>
                  <a:lnTo>
                    <a:pt x="302" y="435"/>
                  </a:lnTo>
                  <a:lnTo>
                    <a:pt x="309" y="430"/>
                  </a:lnTo>
                  <a:lnTo>
                    <a:pt x="311" y="412"/>
                  </a:lnTo>
                  <a:lnTo>
                    <a:pt x="311" y="394"/>
                  </a:lnTo>
                  <a:lnTo>
                    <a:pt x="309" y="378"/>
                  </a:lnTo>
                  <a:lnTo>
                    <a:pt x="297" y="357"/>
                  </a:lnTo>
                  <a:lnTo>
                    <a:pt x="291" y="362"/>
                  </a:lnTo>
                  <a:lnTo>
                    <a:pt x="270" y="355"/>
                  </a:lnTo>
                  <a:lnTo>
                    <a:pt x="241" y="332"/>
                  </a:lnTo>
                  <a:lnTo>
                    <a:pt x="231" y="323"/>
                  </a:lnTo>
                  <a:lnTo>
                    <a:pt x="211" y="321"/>
                  </a:lnTo>
                  <a:lnTo>
                    <a:pt x="200" y="314"/>
                  </a:lnTo>
                  <a:lnTo>
                    <a:pt x="200" y="307"/>
                  </a:lnTo>
                  <a:lnTo>
                    <a:pt x="213" y="293"/>
                  </a:lnTo>
                  <a:lnTo>
                    <a:pt x="218" y="289"/>
                  </a:lnTo>
                  <a:lnTo>
                    <a:pt x="209" y="280"/>
                  </a:lnTo>
                  <a:lnTo>
                    <a:pt x="204" y="266"/>
                  </a:lnTo>
                  <a:lnTo>
                    <a:pt x="209" y="259"/>
                  </a:lnTo>
                  <a:lnTo>
                    <a:pt x="227" y="275"/>
                  </a:lnTo>
                  <a:lnTo>
                    <a:pt x="241" y="282"/>
                  </a:lnTo>
                  <a:lnTo>
                    <a:pt x="241" y="268"/>
                  </a:lnTo>
                  <a:lnTo>
                    <a:pt x="231" y="250"/>
                  </a:lnTo>
                  <a:lnTo>
                    <a:pt x="213" y="227"/>
                  </a:lnTo>
                  <a:lnTo>
                    <a:pt x="193" y="195"/>
                  </a:lnTo>
                  <a:lnTo>
                    <a:pt x="190" y="179"/>
                  </a:lnTo>
                  <a:lnTo>
                    <a:pt x="188" y="166"/>
                  </a:lnTo>
                  <a:lnTo>
                    <a:pt x="186" y="150"/>
                  </a:lnTo>
                  <a:lnTo>
                    <a:pt x="184" y="136"/>
                  </a:lnTo>
                  <a:lnTo>
                    <a:pt x="197" y="132"/>
                  </a:lnTo>
                  <a:lnTo>
                    <a:pt x="195" y="141"/>
                  </a:lnTo>
                  <a:lnTo>
                    <a:pt x="206" y="157"/>
                  </a:lnTo>
                  <a:lnTo>
                    <a:pt x="215" y="157"/>
                  </a:lnTo>
                  <a:lnTo>
                    <a:pt x="213" y="166"/>
                  </a:lnTo>
                  <a:lnTo>
                    <a:pt x="254" y="204"/>
                  </a:lnTo>
                  <a:lnTo>
                    <a:pt x="254" y="198"/>
                  </a:lnTo>
                  <a:lnTo>
                    <a:pt x="247" y="179"/>
                  </a:lnTo>
                  <a:lnTo>
                    <a:pt x="259" y="175"/>
                  </a:lnTo>
                  <a:lnTo>
                    <a:pt x="277" y="184"/>
                  </a:lnTo>
                  <a:lnTo>
                    <a:pt x="288" y="198"/>
                  </a:lnTo>
                  <a:lnTo>
                    <a:pt x="291" y="189"/>
                  </a:lnTo>
                  <a:lnTo>
                    <a:pt x="275" y="170"/>
                  </a:lnTo>
                  <a:lnTo>
                    <a:pt x="277" y="163"/>
                  </a:lnTo>
                  <a:lnTo>
                    <a:pt x="288" y="159"/>
                  </a:lnTo>
                  <a:lnTo>
                    <a:pt x="316" y="170"/>
                  </a:lnTo>
                  <a:lnTo>
                    <a:pt x="322" y="166"/>
                  </a:lnTo>
                  <a:lnTo>
                    <a:pt x="320" y="154"/>
                  </a:lnTo>
                  <a:lnTo>
                    <a:pt x="306" y="145"/>
                  </a:lnTo>
                  <a:lnTo>
                    <a:pt x="288" y="136"/>
                  </a:lnTo>
                  <a:lnTo>
                    <a:pt x="275" y="127"/>
                  </a:lnTo>
                  <a:lnTo>
                    <a:pt x="272" y="120"/>
                  </a:lnTo>
                  <a:lnTo>
                    <a:pt x="277" y="111"/>
                  </a:lnTo>
                  <a:lnTo>
                    <a:pt x="304" y="107"/>
                  </a:lnTo>
                  <a:lnTo>
                    <a:pt x="334" y="97"/>
                  </a:lnTo>
                  <a:lnTo>
                    <a:pt x="354" y="100"/>
                  </a:lnTo>
                  <a:lnTo>
                    <a:pt x="391" y="93"/>
                  </a:lnTo>
                  <a:lnTo>
                    <a:pt x="397" y="88"/>
                  </a:lnTo>
                  <a:lnTo>
                    <a:pt x="422" y="97"/>
                  </a:lnTo>
                  <a:lnTo>
                    <a:pt x="443" y="109"/>
                  </a:lnTo>
                  <a:lnTo>
                    <a:pt x="454" y="86"/>
                  </a:lnTo>
                  <a:lnTo>
                    <a:pt x="472" y="61"/>
                  </a:lnTo>
                  <a:lnTo>
                    <a:pt x="479" y="54"/>
                  </a:lnTo>
                  <a:lnTo>
                    <a:pt x="482" y="11"/>
                  </a:lnTo>
                  <a:lnTo>
                    <a:pt x="479" y="6"/>
                  </a:lnTo>
                  <a:lnTo>
                    <a:pt x="468" y="0"/>
                  </a:lnTo>
                  <a:lnTo>
                    <a:pt x="456" y="0"/>
                  </a:lnTo>
                  <a:lnTo>
                    <a:pt x="450" y="6"/>
                  </a:lnTo>
                  <a:lnTo>
                    <a:pt x="450" y="22"/>
                  </a:lnTo>
                  <a:lnTo>
                    <a:pt x="452" y="36"/>
                  </a:lnTo>
                  <a:lnTo>
                    <a:pt x="434" y="40"/>
                  </a:lnTo>
                  <a:lnTo>
                    <a:pt x="422" y="50"/>
                  </a:lnTo>
                  <a:lnTo>
                    <a:pt x="416" y="52"/>
                  </a:lnTo>
                  <a:lnTo>
                    <a:pt x="388" y="45"/>
                  </a:lnTo>
                  <a:lnTo>
                    <a:pt x="377" y="38"/>
                  </a:lnTo>
                  <a:lnTo>
                    <a:pt x="363" y="47"/>
                  </a:lnTo>
                  <a:lnTo>
                    <a:pt x="343" y="22"/>
                  </a:lnTo>
                  <a:lnTo>
                    <a:pt x="320" y="40"/>
                  </a:lnTo>
                  <a:lnTo>
                    <a:pt x="302" y="52"/>
                  </a:lnTo>
                  <a:lnTo>
                    <a:pt x="286" y="59"/>
                  </a:lnTo>
                  <a:lnTo>
                    <a:pt x="259" y="63"/>
                  </a:lnTo>
                  <a:lnTo>
                    <a:pt x="241" y="68"/>
                  </a:lnTo>
                  <a:lnTo>
                    <a:pt x="227" y="68"/>
                  </a:lnTo>
                  <a:lnTo>
                    <a:pt x="220" y="70"/>
                  </a:lnTo>
                  <a:lnTo>
                    <a:pt x="204" y="88"/>
                  </a:lnTo>
                  <a:lnTo>
                    <a:pt x="193" y="88"/>
                  </a:lnTo>
                  <a:lnTo>
                    <a:pt x="172" y="93"/>
                  </a:lnTo>
                  <a:lnTo>
                    <a:pt x="152" y="91"/>
                  </a:lnTo>
                  <a:lnTo>
                    <a:pt x="140" y="109"/>
                  </a:lnTo>
                  <a:lnTo>
                    <a:pt x="125" y="111"/>
                  </a:lnTo>
                  <a:lnTo>
                    <a:pt x="109" y="109"/>
                  </a:lnTo>
                  <a:lnTo>
                    <a:pt x="97" y="107"/>
                  </a:lnTo>
                </a:path>
              </a:pathLst>
            </a:custGeom>
            <a:grpFill/>
            <a:ln w="12700" cap="rnd">
              <a:solidFill>
                <a:schemeClr val="bg1"/>
              </a:solidFill>
              <a:round/>
              <a:headEnd/>
              <a:tailEnd/>
            </a:ln>
          </p:spPr>
          <p:txBody>
            <a:bodyPr/>
            <a:lstStyle/>
            <a:p>
              <a:pPr>
                <a:defRPr/>
              </a:pPr>
              <a:endParaRPr lang="en-GB" dirty="0"/>
            </a:p>
          </p:txBody>
        </p:sp>
        <p:sp>
          <p:nvSpPr>
            <p:cNvPr id="210" name="Freeform 44"/>
            <p:cNvSpPr>
              <a:spLocks/>
            </p:cNvSpPr>
            <p:nvPr/>
          </p:nvSpPr>
          <p:spPr bwMode="auto">
            <a:xfrm>
              <a:off x="7423084" y="5509229"/>
              <a:ext cx="320308" cy="162863"/>
            </a:xfrm>
            <a:custGeom>
              <a:avLst/>
              <a:gdLst>
                <a:gd name="T0" fmla="*/ 9 w 118"/>
                <a:gd name="T1" fmla="*/ 0 h 98"/>
                <a:gd name="T2" fmla="*/ 0 w 118"/>
                <a:gd name="T3" fmla="*/ 4 h 98"/>
                <a:gd name="T4" fmla="*/ 9 w 118"/>
                <a:gd name="T5" fmla="*/ 17 h 98"/>
                <a:gd name="T6" fmla="*/ 23 w 118"/>
                <a:gd name="T7" fmla="*/ 19 h 98"/>
                <a:gd name="T8" fmla="*/ 34 w 118"/>
                <a:gd name="T9" fmla="*/ 30 h 98"/>
                <a:gd name="T10" fmla="*/ 45 w 118"/>
                <a:gd name="T11" fmla="*/ 34 h 98"/>
                <a:gd name="T12" fmla="*/ 65 w 118"/>
                <a:gd name="T13" fmla="*/ 46 h 98"/>
                <a:gd name="T14" fmla="*/ 76 w 118"/>
                <a:gd name="T15" fmla="*/ 49 h 98"/>
                <a:gd name="T16" fmla="*/ 91 w 118"/>
                <a:gd name="T17" fmla="*/ 58 h 98"/>
                <a:gd name="T18" fmla="*/ 95 w 118"/>
                <a:gd name="T19" fmla="*/ 54 h 98"/>
                <a:gd name="T20" fmla="*/ 65 w 118"/>
                <a:gd name="T21" fmla="*/ 36 h 98"/>
                <a:gd name="T22" fmla="*/ 63 w 118"/>
                <a:gd name="T23" fmla="*/ 29 h 98"/>
                <a:gd name="T24" fmla="*/ 60 w 118"/>
                <a:gd name="T25" fmla="*/ 22 h 98"/>
                <a:gd name="T26" fmla="*/ 47 w 118"/>
                <a:gd name="T27" fmla="*/ 13 h 98"/>
                <a:gd name="T28" fmla="*/ 44 w 118"/>
                <a:gd name="T29" fmla="*/ 14 h 98"/>
                <a:gd name="T30" fmla="*/ 27 w 118"/>
                <a:gd name="T31" fmla="*/ 5 h 98"/>
                <a:gd name="T32" fmla="*/ 20 w 118"/>
                <a:gd name="T33" fmla="*/ 4 h 98"/>
                <a:gd name="T34" fmla="*/ 9 w 118"/>
                <a:gd name="T35" fmla="*/ 0 h 9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8"/>
                <a:gd name="T55" fmla="*/ 0 h 98"/>
                <a:gd name="T56" fmla="*/ 118 w 118"/>
                <a:gd name="T57" fmla="*/ 98 h 9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8" h="98">
                  <a:moveTo>
                    <a:pt x="9" y="0"/>
                  </a:moveTo>
                  <a:lnTo>
                    <a:pt x="0" y="6"/>
                  </a:lnTo>
                  <a:lnTo>
                    <a:pt x="11" y="29"/>
                  </a:lnTo>
                  <a:lnTo>
                    <a:pt x="27" y="33"/>
                  </a:lnTo>
                  <a:lnTo>
                    <a:pt x="42" y="51"/>
                  </a:lnTo>
                  <a:lnTo>
                    <a:pt x="56" y="58"/>
                  </a:lnTo>
                  <a:lnTo>
                    <a:pt x="81" y="76"/>
                  </a:lnTo>
                  <a:lnTo>
                    <a:pt x="94" y="83"/>
                  </a:lnTo>
                  <a:lnTo>
                    <a:pt x="112" y="97"/>
                  </a:lnTo>
                  <a:lnTo>
                    <a:pt x="117" y="90"/>
                  </a:lnTo>
                  <a:lnTo>
                    <a:pt x="81" y="60"/>
                  </a:lnTo>
                  <a:lnTo>
                    <a:pt x="78" y="49"/>
                  </a:lnTo>
                  <a:lnTo>
                    <a:pt x="74" y="36"/>
                  </a:lnTo>
                  <a:lnTo>
                    <a:pt x="58" y="22"/>
                  </a:lnTo>
                  <a:lnTo>
                    <a:pt x="54" y="24"/>
                  </a:lnTo>
                  <a:lnTo>
                    <a:pt x="33" y="9"/>
                  </a:lnTo>
                  <a:lnTo>
                    <a:pt x="24" y="4"/>
                  </a:lnTo>
                  <a:lnTo>
                    <a:pt x="9" y="0"/>
                  </a:lnTo>
                </a:path>
              </a:pathLst>
            </a:custGeom>
            <a:grpFill/>
            <a:ln w="12700" cap="rnd">
              <a:solidFill>
                <a:schemeClr val="bg1"/>
              </a:solidFill>
              <a:round/>
              <a:headEnd/>
              <a:tailEnd/>
            </a:ln>
          </p:spPr>
          <p:txBody>
            <a:bodyPr/>
            <a:lstStyle/>
            <a:p>
              <a:pPr>
                <a:defRPr/>
              </a:pPr>
              <a:endParaRPr lang="en-GB" dirty="0"/>
            </a:p>
          </p:txBody>
        </p:sp>
        <p:sp>
          <p:nvSpPr>
            <p:cNvPr id="211" name="Freeform 45"/>
            <p:cNvSpPr>
              <a:spLocks/>
            </p:cNvSpPr>
            <p:nvPr/>
          </p:nvSpPr>
          <p:spPr bwMode="auto">
            <a:xfrm>
              <a:off x="7777711" y="6054632"/>
              <a:ext cx="614877" cy="102263"/>
            </a:xfrm>
            <a:custGeom>
              <a:avLst/>
              <a:gdLst>
                <a:gd name="T0" fmla="*/ 39 w 226"/>
                <a:gd name="T1" fmla="*/ 8 h 62"/>
                <a:gd name="T2" fmla="*/ 51 w 226"/>
                <a:gd name="T3" fmla="*/ 3 h 62"/>
                <a:gd name="T4" fmla="*/ 59 w 226"/>
                <a:gd name="T5" fmla="*/ 8 h 62"/>
                <a:gd name="T6" fmla="*/ 63 w 226"/>
                <a:gd name="T7" fmla="*/ 9 h 62"/>
                <a:gd name="T8" fmla="*/ 74 w 226"/>
                <a:gd name="T9" fmla="*/ 5 h 62"/>
                <a:gd name="T10" fmla="*/ 80 w 226"/>
                <a:gd name="T11" fmla="*/ 3 h 62"/>
                <a:gd name="T12" fmla="*/ 109 w 226"/>
                <a:gd name="T13" fmla="*/ 5 h 62"/>
                <a:gd name="T14" fmla="*/ 138 w 226"/>
                <a:gd name="T15" fmla="*/ 3 h 62"/>
                <a:gd name="T16" fmla="*/ 147 w 226"/>
                <a:gd name="T17" fmla="*/ 10 h 62"/>
                <a:gd name="T18" fmla="*/ 147 w 226"/>
                <a:gd name="T19" fmla="*/ 13 h 62"/>
                <a:gd name="T20" fmla="*/ 167 w 226"/>
                <a:gd name="T21" fmla="*/ 11 h 62"/>
                <a:gd name="T22" fmla="*/ 178 w 226"/>
                <a:gd name="T23" fmla="*/ 13 h 62"/>
                <a:gd name="T24" fmla="*/ 185 w 226"/>
                <a:gd name="T25" fmla="*/ 17 h 62"/>
                <a:gd name="T26" fmla="*/ 178 w 226"/>
                <a:gd name="T27" fmla="*/ 22 h 62"/>
                <a:gd name="T28" fmla="*/ 160 w 226"/>
                <a:gd name="T29" fmla="*/ 22 h 62"/>
                <a:gd name="T30" fmla="*/ 148 w 226"/>
                <a:gd name="T31" fmla="*/ 26 h 62"/>
                <a:gd name="T32" fmla="*/ 127 w 226"/>
                <a:gd name="T33" fmla="*/ 26 h 62"/>
                <a:gd name="T34" fmla="*/ 108 w 226"/>
                <a:gd name="T35" fmla="*/ 32 h 62"/>
                <a:gd name="T36" fmla="*/ 91 w 226"/>
                <a:gd name="T37" fmla="*/ 35 h 62"/>
                <a:gd name="T38" fmla="*/ 76 w 226"/>
                <a:gd name="T39" fmla="*/ 28 h 62"/>
                <a:gd name="T40" fmla="*/ 59 w 226"/>
                <a:gd name="T41" fmla="*/ 22 h 62"/>
                <a:gd name="T42" fmla="*/ 42 w 226"/>
                <a:gd name="T43" fmla="*/ 22 h 62"/>
                <a:gd name="T44" fmla="*/ 16 w 226"/>
                <a:gd name="T45" fmla="*/ 18 h 62"/>
                <a:gd name="T46" fmla="*/ 9 w 226"/>
                <a:gd name="T47" fmla="*/ 13 h 62"/>
                <a:gd name="T48" fmla="*/ 0 w 226"/>
                <a:gd name="T49" fmla="*/ 3 h 62"/>
                <a:gd name="T50" fmla="*/ 4 w 226"/>
                <a:gd name="T51" fmla="*/ 0 h 62"/>
                <a:gd name="T52" fmla="*/ 25 w 226"/>
                <a:gd name="T53" fmla="*/ 3 h 62"/>
                <a:gd name="T54" fmla="*/ 39 w 226"/>
                <a:gd name="T55" fmla="*/ 8 h 6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26"/>
                <a:gd name="T85" fmla="*/ 0 h 62"/>
                <a:gd name="T86" fmla="*/ 226 w 226"/>
                <a:gd name="T87" fmla="*/ 62 h 6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26" h="62">
                  <a:moveTo>
                    <a:pt x="47" y="13"/>
                  </a:moveTo>
                  <a:lnTo>
                    <a:pt x="63" y="4"/>
                  </a:lnTo>
                  <a:lnTo>
                    <a:pt x="72" y="13"/>
                  </a:lnTo>
                  <a:lnTo>
                    <a:pt x="77" y="15"/>
                  </a:lnTo>
                  <a:lnTo>
                    <a:pt x="90" y="9"/>
                  </a:lnTo>
                  <a:lnTo>
                    <a:pt x="97" y="4"/>
                  </a:lnTo>
                  <a:lnTo>
                    <a:pt x="134" y="9"/>
                  </a:lnTo>
                  <a:lnTo>
                    <a:pt x="168" y="6"/>
                  </a:lnTo>
                  <a:lnTo>
                    <a:pt x="179" y="18"/>
                  </a:lnTo>
                  <a:lnTo>
                    <a:pt x="179" y="22"/>
                  </a:lnTo>
                  <a:lnTo>
                    <a:pt x="204" y="20"/>
                  </a:lnTo>
                  <a:lnTo>
                    <a:pt x="218" y="22"/>
                  </a:lnTo>
                  <a:lnTo>
                    <a:pt x="225" y="29"/>
                  </a:lnTo>
                  <a:lnTo>
                    <a:pt x="218" y="38"/>
                  </a:lnTo>
                  <a:lnTo>
                    <a:pt x="195" y="38"/>
                  </a:lnTo>
                  <a:lnTo>
                    <a:pt x="181" y="45"/>
                  </a:lnTo>
                  <a:lnTo>
                    <a:pt x="156" y="45"/>
                  </a:lnTo>
                  <a:lnTo>
                    <a:pt x="131" y="56"/>
                  </a:lnTo>
                  <a:lnTo>
                    <a:pt x="111" y="61"/>
                  </a:lnTo>
                  <a:lnTo>
                    <a:pt x="93" y="49"/>
                  </a:lnTo>
                  <a:lnTo>
                    <a:pt x="72" y="38"/>
                  </a:lnTo>
                  <a:lnTo>
                    <a:pt x="50" y="38"/>
                  </a:lnTo>
                  <a:lnTo>
                    <a:pt x="20" y="31"/>
                  </a:lnTo>
                  <a:lnTo>
                    <a:pt x="9" y="22"/>
                  </a:lnTo>
                  <a:lnTo>
                    <a:pt x="0" y="6"/>
                  </a:lnTo>
                  <a:lnTo>
                    <a:pt x="4" y="0"/>
                  </a:lnTo>
                  <a:lnTo>
                    <a:pt x="29" y="4"/>
                  </a:lnTo>
                  <a:lnTo>
                    <a:pt x="47" y="13"/>
                  </a:lnTo>
                </a:path>
              </a:pathLst>
            </a:custGeom>
            <a:grpFill/>
            <a:ln w="12700" cap="rnd">
              <a:solidFill>
                <a:schemeClr val="bg1"/>
              </a:solidFill>
              <a:round/>
              <a:headEnd/>
              <a:tailEnd/>
            </a:ln>
          </p:spPr>
          <p:txBody>
            <a:bodyPr/>
            <a:lstStyle/>
            <a:p>
              <a:pPr>
                <a:defRPr/>
              </a:pPr>
              <a:endParaRPr lang="en-GB" dirty="0"/>
            </a:p>
          </p:txBody>
        </p:sp>
        <p:sp>
          <p:nvSpPr>
            <p:cNvPr id="212" name="Freeform 46"/>
            <p:cNvSpPr>
              <a:spLocks/>
            </p:cNvSpPr>
            <p:nvPr/>
          </p:nvSpPr>
          <p:spPr bwMode="auto">
            <a:xfrm>
              <a:off x="7774851" y="5316065"/>
              <a:ext cx="102956" cy="60600"/>
            </a:xfrm>
            <a:custGeom>
              <a:avLst/>
              <a:gdLst>
                <a:gd name="T0" fmla="*/ 29 w 38"/>
                <a:gd name="T1" fmla="*/ 0 h 37"/>
                <a:gd name="T2" fmla="*/ 10 w 38"/>
                <a:gd name="T3" fmla="*/ 0 h 37"/>
                <a:gd name="T4" fmla="*/ 2 w 38"/>
                <a:gd name="T5" fmla="*/ 3 h 37"/>
                <a:gd name="T6" fmla="*/ 0 w 38"/>
                <a:gd name="T7" fmla="*/ 11 h 37"/>
                <a:gd name="T8" fmla="*/ 0 w 38"/>
                <a:gd name="T9" fmla="*/ 19 h 37"/>
                <a:gd name="T10" fmla="*/ 9 w 38"/>
                <a:gd name="T11" fmla="*/ 20 h 37"/>
                <a:gd name="T12" fmla="*/ 26 w 38"/>
                <a:gd name="T13" fmla="*/ 13 h 37"/>
                <a:gd name="T14" fmla="*/ 29 w 38"/>
                <a:gd name="T15" fmla="*/ 0 h 37"/>
                <a:gd name="T16" fmla="*/ 0 60000 65536"/>
                <a:gd name="T17" fmla="*/ 0 60000 65536"/>
                <a:gd name="T18" fmla="*/ 0 60000 65536"/>
                <a:gd name="T19" fmla="*/ 0 60000 65536"/>
                <a:gd name="T20" fmla="*/ 0 60000 65536"/>
                <a:gd name="T21" fmla="*/ 0 60000 65536"/>
                <a:gd name="T22" fmla="*/ 0 60000 65536"/>
                <a:gd name="T23" fmla="*/ 0 60000 65536"/>
                <a:gd name="T24" fmla="*/ 0 w 38"/>
                <a:gd name="T25" fmla="*/ 0 h 37"/>
                <a:gd name="T26" fmla="*/ 38 w 38"/>
                <a:gd name="T27" fmla="*/ 37 h 3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8" h="37">
                  <a:moveTo>
                    <a:pt x="37" y="0"/>
                  </a:moveTo>
                  <a:lnTo>
                    <a:pt x="14" y="0"/>
                  </a:lnTo>
                  <a:lnTo>
                    <a:pt x="2" y="7"/>
                  </a:lnTo>
                  <a:lnTo>
                    <a:pt x="0" y="20"/>
                  </a:lnTo>
                  <a:lnTo>
                    <a:pt x="0" y="33"/>
                  </a:lnTo>
                  <a:lnTo>
                    <a:pt x="12" y="36"/>
                  </a:lnTo>
                  <a:lnTo>
                    <a:pt x="32" y="23"/>
                  </a:lnTo>
                  <a:lnTo>
                    <a:pt x="37" y="0"/>
                  </a:lnTo>
                </a:path>
              </a:pathLst>
            </a:custGeom>
            <a:grpFill/>
            <a:ln w="12700" cap="rnd">
              <a:solidFill>
                <a:schemeClr val="bg1"/>
              </a:solidFill>
              <a:round/>
              <a:headEnd/>
              <a:tailEnd/>
            </a:ln>
          </p:spPr>
          <p:txBody>
            <a:bodyPr/>
            <a:lstStyle/>
            <a:p>
              <a:pPr>
                <a:defRPr/>
              </a:pPr>
              <a:endParaRPr lang="en-GB" dirty="0"/>
            </a:p>
          </p:txBody>
        </p:sp>
        <p:sp>
          <p:nvSpPr>
            <p:cNvPr id="213" name="Freeform 47"/>
            <p:cNvSpPr>
              <a:spLocks/>
            </p:cNvSpPr>
            <p:nvPr/>
          </p:nvSpPr>
          <p:spPr bwMode="auto">
            <a:xfrm>
              <a:off x="8421186" y="5897450"/>
              <a:ext cx="134415" cy="71963"/>
            </a:xfrm>
            <a:custGeom>
              <a:avLst/>
              <a:gdLst>
                <a:gd name="T0" fmla="*/ 38 w 50"/>
                <a:gd name="T1" fmla="*/ 0 h 43"/>
                <a:gd name="T2" fmla="*/ 38 w 50"/>
                <a:gd name="T3" fmla="*/ 9 h 43"/>
                <a:gd name="T4" fmla="*/ 14 w 50"/>
                <a:gd name="T5" fmla="*/ 21 h 43"/>
                <a:gd name="T6" fmla="*/ 4 w 50"/>
                <a:gd name="T7" fmla="*/ 26 h 43"/>
                <a:gd name="T8" fmla="*/ 0 w 50"/>
                <a:gd name="T9" fmla="*/ 24 h 43"/>
                <a:gd name="T10" fmla="*/ 4 w 50"/>
                <a:gd name="T11" fmla="*/ 14 h 43"/>
                <a:gd name="T12" fmla="*/ 21 w 50"/>
                <a:gd name="T13" fmla="*/ 4 h 43"/>
                <a:gd name="T14" fmla="*/ 38 w 50"/>
                <a:gd name="T15" fmla="*/ 0 h 43"/>
                <a:gd name="T16" fmla="*/ 0 60000 65536"/>
                <a:gd name="T17" fmla="*/ 0 60000 65536"/>
                <a:gd name="T18" fmla="*/ 0 60000 65536"/>
                <a:gd name="T19" fmla="*/ 0 60000 65536"/>
                <a:gd name="T20" fmla="*/ 0 60000 65536"/>
                <a:gd name="T21" fmla="*/ 0 60000 65536"/>
                <a:gd name="T22" fmla="*/ 0 60000 65536"/>
                <a:gd name="T23" fmla="*/ 0 60000 65536"/>
                <a:gd name="T24" fmla="*/ 0 w 50"/>
                <a:gd name="T25" fmla="*/ 0 h 43"/>
                <a:gd name="T26" fmla="*/ 50 w 50"/>
                <a:gd name="T27" fmla="*/ 43 h 4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0" h="43">
                  <a:moveTo>
                    <a:pt x="49" y="0"/>
                  </a:moveTo>
                  <a:lnTo>
                    <a:pt x="49" y="14"/>
                  </a:lnTo>
                  <a:lnTo>
                    <a:pt x="18" y="35"/>
                  </a:lnTo>
                  <a:lnTo>
                    <a:pt x="4" y="42"/>
                  </a:lnTo>
                  <a:lnTo>
                    <a:pt x="0" y="39"/>
                  </a:lnTo>
                  <a:lnTo>
                    <a:pt x="4" y="23"/>
                  </a:lnTo>
                  <a:lnTo>
                    <a:pt x="25" y="7"/>
                  </a:lnTo>
                  <a:lnTo>
                    <a:pt x="49" y="0"/>
                  </a:lnTo>
                </a:path>
              </a:pathLst>
            </a:custGeom>
            <a:grpFill/>
            <a:ln w="12700" cap="rnd">
              <a:solidFill>
                <a:schemeClr val="bg1"/>
              </a:solidFill>
              <a:round/>
              <a:headEnd/>
              <a:tailEnd/>
            </a:ln>
          </p:spPr>
          <p:txBody>
            <a:bodyPr/>
            <a:lstStyle/>
            <a:p>
              <a:pPr>
                <a:defRPr/>
              </a:pPr>
              <a:endParaRPr lang="en-GB" dirty="0"/>
            </a:p>
          </p:txBody>
        </p:sp>
        <p:sp>
          <p:nvSpPr>
            <p:cNvPr id="214" name="Freeform 48"/>
            <p:cNvSpPr>
              <a:spLocks/>
            </p:cNvSpPr>
            <p:nvPr/>
          </p:nvSpPr>
          <p:spPr bwMode="auto">
            <a:xfrm>
              <a:off x="7957884" y="5408859"/>
              <a:ext cx="157294" cy="68175"/>
            </a:xfrm>
            <a:custGeom>
              <a:avLst/>
              <a:gdLst>
                <a:gd name="T0" fmla="*/ 25 w 58"/>
                <a:gd name="T1" fmla="*/ 0 h 41"/>
                <a:gd name="T2" fmla="*/ 46 w 58"/>
                <a:gd name="T3" fmla="*/ 17 h 41"/>
                <a:gd name="T4" fmla="*/ 42 w 58"/>
                <a:gd name="T5" fmla="*/ 21 h 41"/>
                <a:gd name="T6" fmla="*/ 29 w 58"/>
                <a:gd name="T7" fmla="*/ 24 h 41"/>
                <a:gd name="T8" fmla="*/ 28 w 58"/>
                <a:gd name="T9" fmla="*/ 18 h 41"/>
                <a:gd name="T10" fmla="*/ 25 w 58"/>
                <a:gd name="T11" fmla="*/ 16 h 41"/>
                <a:gd name="T12" fmla="*/ 17 w 58"/>
                <a:gd name="T13" fmla="*/ 18 h 41"/>
                <a:gd name="T14" fmla="*/ 9 w 58"/>
                <a:gd name="T15" fmla="*/ 14 h 41"/>
                <a:gd name="T16" fmla="*/ 6 w 58"/>
                <a:gd name="T17" fmla="*/ 10 h 41"/>
                <a:gd name="T18" fmla="*/ 9 w 58"/>
                <a:gd name="T19" fmla="*/ 8 h 41"/>
                <a:gd name="T20" fmla="*/ 2 w 58"/>
                <a:gd name="T21" fmla="*/ 12 h 41"/>
                <a:gd name="T22" fmla="*/ 0 w 58"/>
                <a:gd name="T23" fmla="*/ 8 h 41"/>
                <a:gd name="T24" fmla="*/ 11 w 58"/>
                <a:gd name="T25" fmla="*/ 4 h 41"/>
                <a:gd name="T26" fmla="*/ 25 w 58"/>
                <a:gd name="T27" fmla="*/ 0 h 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8"/>
                <a:gd name="T43" fmla="*/ 0 h 41"/>
                <a:gd name="T44" fmla="*/ 58 w 58"/>
                <a:gd name="T45" fmla="*/ 41 h 4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8" h="41">
                  <a:moveTo>
                    <a:pt x="30" y="0"/>
                  </a:moveTo>
                  <a:lnTo>
                    <a:pt x="57" y="28"/>
                  </a:lnTo>
                  <a:lnTo>
                    <a:pt x="52" y="35"/>
                  </a:lnTo>
                  <a:lnTo>
                    <a:pt x="37" y="40"/>
                  </a:lnTo>
                  <a:lnTo>
                    <a:pt x="35" y="31"/>
                  </a:lnTo>
                  <a:lnTo>
                    <a:pt x="30" y="26"/>
                  </a:lnTo>
                  <a:lnTo>
                    <a:pt x="21" y="31"/>
                  </a:lnTo>
                  <a:lnTo>
                    <a:pt x="10" y="24"/>
                  </a:lnTo>
                  <a:lnTo>
                    <a:pt x="6" y="17"/>
                  </a:lnTo>
                  <a:lnTo>
                    <a:pt x="13" y="13"/>
                  </a:lnTo>
                  <a:lnTo>
                    <a:pt x="2" y="20"/>
                  </a:lnTo>
                  <a:lnTo>
                    <a:pt x="0" y="13"/>
                  </a:lnTo>
                  <a:lnTo>
                    <a:pt x="15" y="6"/>
                  </a:lnTo>
                  <a:lnTo>
                    <a:pt x="30" y="0"/>
                  </a:lnTo>
                </a:path>
              </a:pathLst>
            </a:custGeom>
            <a:grpFill/>
            <a:ln w="12700" cap="rnd">
              <a:solidFill>
                <a:schemeClr val="bg1"/>
              </a:solidFill>
              <a:round/>
              <a:headEnd/>
              <a:tailEnd/>
            </a:ln>
          </p:spPr>
          <p:txBody>
            <a:bodyPr/>
            <a:lstStyle/>
            <a:p>
              <a:pPr>
                <a:defRPr/>
              </a:pPr>
              <a:endParaRPr lang="en-GB" dirty="0"/>
            </a:p>
          </p:txBody>
        </p:sp>
        <p:sp>
          <p:nvSpPr>
            <p:cNvPr id="215" name="Freeform 49"/>
            <p:cNvSpPr>
              <a:spLocks/>
            </p:cNvSpPr>
            <p:nvPr/>
          </p:nvSpPr>
          <p:spPr bwMode="auto">
            <a:xfrm>
              <a:off x="4434497" y="4768768"/>
              <a:ext cx="205912" cy="227251"/>
            </a:xfrm>
            <a:custGeom>
              <a:avLst/>
              <a:gdLst>
                <a:gd name="T0" fmla="*/ 58 w 77"/>
                <a:gd name="T1" fmla="*/ 0 h 137"/>
                <a:gd name="T2" fmla="*/ 39 w 77"/>
                <a:gd name="T3" fmla="*/ 17 h 137"/>
                <a:gd name="T4" fmla="*/ 18 w 77"/>
                <a:gd name="T5" fmla="*/ 17 h 137"/>
                <a:gd name="T6" fmla="*/ 0 w 77"/>
                <a:gd name="T7" fmla="*/ 26 h 137"/>
                <a:gd name="T8" fmla="*/ 4 w 77"/>
                <a:gd name="T9" fmla="*/ 40 h 137"/>
                <a:gd name="T10" fmla="*/ 4 w 77"/>
                <a:gd name="T11" fmla="*/ 64 h 137"/>
                <a:gd name="T12" fmla="*/ 18 w 77"/>
                <a:gd name="T13" fmla="*/ 80 h 137"/>
                <a:gd name="T14" fmla="*/ 32 w 77"/>
                <a:gd name="T15" fmla="*/ 76 h 137"/>
                <a:gd name="T16" fmla="*/ 35 w 77"/>
                <a:gd name="T17" fmla="*/ 67 h 137"/>
                <a:gd name="T18" fmla="*/ 51 w 77"/>
                <a:gd name="T19" fmla="*/ 44 h 137"/>
                <a:gd name="T20" fmla="*/ 51 w 77"/>
                <a:gd name="T21" fmla="*/ 31 h 137"/>
                <a:gd name="T22" fmla="*/ 58 w 77"/>
                <a:gd name="T23" fmla="*/ 0 h 13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7"/>
                <a:gd name="T37" fmla="*/ 0 h 137"/>
                <a:gd name="T38" fmla="*/ 77 w 77"/>
                <a:gd name="T39" fmla="*/ 137 h 13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7" h="137">
                  <a:moveTo>
                    <a:pt x="76" y="0"/>
                  </a:moveTo>
                  <a:lnTo>
                    <a:pt x="51" y="29"/>
                  </a:lnTo>
                  <a:lnTo>
                    <a:pt x="22" y="29"/>
                  </a:lnTo>
                  <a:lnTo>
                    <a:pt x="0" y="45"/>
                  </a:lnTo>
                  <a:lnTo>
                    <a:pt x="4" y="70"/>
                  </a:lnTo>
                  <a:lnTo>
                    <a:pt x="4" y="108"/>
                  </a:lnTo>
                  <a:lnTo>
                    <a:pt x="22" y="136"/>
                  </a:lnTo>
                  <a:lnTo>
                    <a:pt x="42" y="129"/>
                  </a:lnTo>
                  <a:lnTo>
                    <a:pt x="46" y="113"/>
                  </a:lnTo>
                  <a:lnTo>
                    <a:pt x="67" y="74"/>
                  </a:lnTo>
                  <a:lnTo>
                    <a:pt x="67" y="52"/>
                  </a:lnTo>
                  <a:lnTo>
                    <a:pt x="76" y="0"/>
                  </a:lnTo>
                </a:path>
              </a:pathLst>
            </a:custGeom>
            <a:solidFill>
              <a:srgbClr val="C00000"/>
            </a:solidFill>
            <a:ln w="12700" cap="rnd">
              <a:solidFill>
                <a:schemeClr val="bg1"/>
              </a:solidFill>
              <a:round/>
              <a:headEnd/>
              <a:tailEnd/>
            </a:ln>
          </p:spPr>
          <p:txBody>
            <a:bodyPr/>
            <a:lstStyle/>
            <a:p>
              <a:pPr>
                <a:defRPr/>
              </a:pPr>
              <a:endParaRPr lang="en-GB" dirty="0"/>
            </a:p>
          </p:txBody>
        </p:sp>
        <p:sp>
          <p:nvSpPr>
            <p:cNvPr id="216" name="Freeform 50"/>
            <p:cNvSpPr>
              <a:spLocks/>
            </p:cNvSpPr>
            <p:nvPr/>
          </p:nvSpPr>
          <p:spPr bwMode="auto">
            <a:xfrm>
              <a:off x="2318176" y="3306785"/>
              <a:ext cx="2322232" cy="1391914"/>
            </a:xfrm>
            <a:custGeom>
              <a:avLst/>
              <a:gdLst>
                <a:gd name="T0" fmla="*/ 10 w 853"/>
                <a:gd name="T1" fmla="*/ 96 h 837"/>
                <a:gd name="T2" fmla="*/ 10 w 853"/>
                <a:gd name="T3" fmla="*/ 116 h 837"/>
                <a:gd name="T4" fmla="*/ 66 w 853"/>
                <a:gd name="T5" fmla="*/ 148 h 837"/>
                <a:gd name="T6" fmla="*/ 111 w 853"/>
                <a:gd name="T7" fmla="*/ 166 h 837"/>
                <a:gd name="T8" fmla="*/ 108 w 853"/>
                <a:gd name="T9" fmla="*/ 193 h 837"/>
                <a:gd name="T10" fmla="*/ 131 w 853"/>
                <a:gd name="T11" fmla="*/ 231 h 837"/>
                <a:gd name="T12" fmla="*/ 145 w 853"/>
                <a:gd name="T13" fmla="*/ 286 h 837"/>
                <a:gd name="T14" fmla="*/ 121 w 853"/>
                <a:gd name="T15" fmla="*/ 286 h 837"/>
                <a:gd name="T16" fmla="*/ 106 w 853"/>
                <a:gd name="T17" fmla="*/ 313 h 837"/>
                <a:gd name="T18" fmla="*/ 89 w 853"/>
                <a:gd name="T19" fmla="*/ 340 h 837"/>
                <a:gd name="T20" fmla="*/ 51 w 853"/>
                <a:gd name="T21" fmla="*/ 389 h 837"/>
                <a:gd name="T22" fmla="*/ 53 w 853"/>
                <a:gd name="T23" fmla="*/ 412 h 837"/>
                <a:gd name="T24" fmla="*/ 147 w 853"/>
                <a:gd name="T25" fmla="*/ 457 h 837"/>
                <a:gd name="T26" fmla="*/ 227 w 853"/>
                <a:gd name="T27" fmla="*/ 484 h 837"/>
                <a:gd name="T28" fmla="*/ 297 w 853"/>
                <a:gd name="T29" fmla="*/ 497 h 837"/>
                <a:gd name="T30" fmla="*/ 322 w 853"/>
                <a:gd name="T31" fmla="*/ 458 h 837"/>
                <a:gd name="T32" fmla="*/ 386 w 853"/>
                <a:gd name="T33" fmla="*/ 443 h 837"/>
                <a:gd name="T34" fmla="*/ 431 w 853"/>
                <a:gd name="T35" fmla="*/ 458 h 837"/>
                <a:gd name="T36" fmla="*/ 494 w 853"/>
                <a:gd name="T37" fmla="*/ 484 h 837"/>
                <a:gd name="T38" fmla="*/ 552 w 853"/>
                <a:gd name="T39" fmla="*/ 474 h 837"/>
                <a:gd name="T40" fmla="*/ 595 w 853"/>
                <a:gd name="T41" fmla="*/ 442 h 837"/>
                <a:gd name="T42" fmla="*/ 569 w 853"/>
                <a:gd name="T43" fmla="*/ 428 h 837"/>
                <a:gd name="T44" fmla="*/ 565 w 853"/>
                <a:gd name="T45" fmla="*/ 382 h 837"/>
                <a:gd name="T46" fmla="*/ 580 w 853"/>
                <a:gd name="T47" fmla="*/ 340 h 837"/>
                <a:gd name="T48" fmla="*/ 580 w 853"/>
                <a:gd name="T49" fmla="*/ 302 h 837"/>
                <a:gd name="T50" fmla="*/ 550 w 853"/>
                <a:gd name="T51" fmla="*/ 304 h 837"/>
                <a:gd name="T52" fmla="*/ 537 w 853"/>
                <a:gd name="T53" fmla="*/ 297 h 837"/>
                <a:gd name="T54" fmla="*/ 569 w 853"/>
                <a:gd name="T55" fmla="*/ 270 h 837"/>
                <a:gd name="T56" fmla="*/ 619 w 853"/>
                <a:gd name="T57" fmla="*/ 235 h 837"/>
                <a:gd name="T58" fmla="*/ 644 w 853"/>
                <a:gd name="T59" fmla="*/ 219 h 837"/>
                <a:gd name="T60" fmla="*/ 663 w 853"/>
                <a:gd name="T61" fmla="*/ 185 h 837"/>
                <a:gd name="T62" fmla="*/ 700 w 853"/>
                <a:gd name="T63" fmla="*/ 155 h 837"/>
                <a:gd name="T64" fmla="*/ 658 w 853"/>
                <a:gd name="T65" fmla="*/ 142 h 837"/>
                <a:gd name="T66" fmla="*/ 610 w 853"/>
                <a:gd name="T67" fmla="*/ 130 h 837"/>
                <a:gd name="T68" fmla="*/ 576 w 853"/>
                <a:gd name="T69" fmla="*/ 108 h 837"/>
                <a:gd name="T70" fmla="*/ 532 w 853"/>
                <a:gd name="T71" fmla="*/ 80 h 837"/>
                <a:gd name="T72" fmla="*/ 493 w 853"/>
                <a:gd name="T73" fmla="*/ 50 h 837"/>
                <a:gd name="T74" fmla="*/ 465 w 853"/>
                <a:gd name="T75" fmla="*/ 20 h 837"/>
                <a:gd name="T76" fmla="*/ 405 w 853"/>
                <a:gd name="T77" fmla="*/ 2 h 837"/>
                <a:gd name="T78" fmla="*/ 380 w 853"/>
                <a:gd name="T79" fmla="*/ 22 h 837"/>
                <a:gd name="T80" fmla="*/ 290 w 853"/>
                <a:gd name="T81" fmla="*/ 58 h 837"/>
                <a:gd name="T82" fmla="*/ 242 w 853"/>
                <a:gd name="T83" fmla="*/ 68 h 837"/>
                <a:gd name="T84" fmla="*/ 200 w 853"/>
                <a:gd name="T85" fmla="*/ 52 h 837"/>
                <a:gd name="T86" fmla="*/ 179 w 853"/>
                <a:gd name="T87" fmla="*/ 37 h 837"/>
                <a:gd name="T88" fmla="*/ 186 w 853"/>
                <a:gd name="T89" fmla="*/ 55 h 837"/>
                <a:gd name="T90" fmla="*/ 179 w 853"/>
                <a:gd name="T91" fmla="*/ 76 h 837"/>
                <a:gd name="T92" fmla="*/ 167 w 853"/>
                <a:gd name="T93" fmla="*/ 91 h 837"/>
                <a:gd name="T94" fmla="*/ 129 w 853"/>
                <a:gd name="T95" fmla="*/ 83 h 837"/>
                <a:gd name="T96" fmla="*/ 85 w 853"/>
                <a:gd name="T97" fmla="*/ 63 h 837"/>
                <a:gd name="T98" fmla="*/ 53 w 853"/>
                <a:gd name="T99" fmla="*/ 71 h 83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53"/>
                <a:gd name="T151" fmla="*/ 0 h 837"/>
                <a:gd name="T152" fmla="*/ 853 w 853"/>
                <a:gd name="T153" fmla="*/ 837 h 83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53" h="837">
                  <a:moveTo>
                    <a:pt x="13" y="118"/>
                  </a:moveTo>
                  <a:lnTo>
                    <a:pt x="22" y="138"/>
                  </a:lnTo>
                  <a:lnTo>
                    <a:pt x="13" y="156"/>
                  </a:lnTo>
                  <a:lnTo>
                    <a:pt x="11" y="161"/>
                  </a:lnTo>
                  <a:lnTo>
                    <a:pt x="0" y="159"/>
                  </a:lnTo>
                  <a:lnTo>
                    <a:pt x="4" y="168"/>
                  </a:lnTo>
                  <a:lnTo>
                    <a:pt x="4" y="177"/>
                  </a:lnTo>
                  <a:lnTo>
                    <a:pt x="13" y="195"/>
                  </a:lnTo>
                  <a:lnTo>
                    <a:pt x="33" y="188"/>
                  </a:lnTo>
                  <a:lnTo>
                    <a:pt x="56" y="215"/>
                  </a:lnTo>
                  <a:lnTo>
                    <a:pt x="67" y="233"/>
                  </a:lnTo>
                  <a:lnTo>
                    <a:pt x="81" y="247"/>
                  </a:lnTo>
                  <a:lnTo>
                    <a:pt x="101" y="247"/>
                  </a:lnTo>
                  <a:lnTo>
                    <a:pt x="108" y="263"/>
                  </a:lnTo>
                  <a:lnTo>
                    <a:pt x="126" y="277"/>
                  </a:lnTo>
                  <a:lnTo>
                    <a:pt x="135" y="279"/>
                  </a:lnTo>
                  <a:lnTo>
                    <a:pt x="138" y="286"/>
                  </a:lnTo>
                  <a:lnTo>
                    <a:pt x="133" y="302"/>
                  </a:lnTo>
                  <a:lnTo>
                    <a:pt x="133" y="313"/>
                  </a:lnTo>
                  <a:lnTo>
                    <a:pt x="131" y="324"/>
                  </a:lnTo>
                  <a:lnTo>
                    <a:pt x="126" y="347"/>
                  </a:lnTo>
                  <a:lnTo>
                    <a:pt x="142" y="368"/>
                  </a:lnTo>
                  <a:lnTo>
                    <a:pt x="160" y="381"/>
                  </a:lnTo>
                  <a:lnTo>
                    <a:pt x="160" y="390"/>
                  </a:lnTo>
                  <a:lnTo>
                    <a:pt x="158" y="427"/>
                  </a:lnTo>
                  <a:lnTo>
                    <a:pt x="154" y="456"/>
                  </a:lnTo>
                  <a:lnTo>
                    <a:pt x="158" y="467"/>
                  </a:lnTo>
                  <a:lnTo>
                    <a:pt x="176" y="481"/>
                  </a:lnTo>
                  <a:lnTo>
                    <a:pt x="176" y="506"/>
                  </a:lnTo>
                  <a:lnTo>
                    <a:pt x="176" y="522"/>
                  </a:lnTo>
                  <a:lnTo>
                    <a:pt x="156" y="497"/>
                  </a:lnTo>
                  <a:lnTo>
                    <a:pt x="147" y="481"/>
                  </a:lnTo>
                  <a:lnTo>
                    <a:pt x="140" y="486"/>
                  </a:lnTo>
                  <a:lnTo>
                    <a:pt x="145" y="497"/>
                  </a:lnTo>
                  <a:lnTo>
                    <a:pt x="138" y="513"/>
                  </a:lnTo>
                  <a:lnTo>
                    <a:pt x="129" y="527"/>
                  </a:lnTo>
                  <a:lnTo>
                    <a:pt x="122" y="538"/>
                  </a:lnTo>
                  <a:lnTo>
                    <a:pt x="131" y="547"/>
                  </a:lnTo>
                  <a:lnTo>
                    <a:pt x="124" y="558"/>
                  </a:lnTo>
                  <a:lnTo>
                    <a:pt x="108" y="572"/>
                  </a:lnTo>
                  <a:lnTo>
                    <a:pt x="106" y="586"/>
                  </a:lnTo>
                  <a:lnTo>
                    <a:pt x="99" y="599"/>
                  </a:lnTo>
                  <a:lnTo>
                    <a:pt x="77" y="627"/>
                  </a:lnTo>
                  <a:lnTo>
                    <a:pt x="63" y="654"/>
                  </a:lnTo>
                  <a:lnTo>
                    <a:pt x="63" y="658"/>
                  </a:lnTo>
                  <a:lnTo>
                    <a:pt x="70" y="665"/>
                  </a:lnTo>
                  <a:lnTo>
                    <a:pt x="61" y="679"/>
                  </a:lnTo>
                  <a:lnTo>
                    <a:pt x="65" y="692"/>
                  </a:lnTo>
                  <a:lnTo>
                    <a:pt x="77" y="711"/>
                  </a:lnTo>
                  <a:lnTo>
                    <a:pt x="131" y="740"/>
                  </a:lnTo>
                  <a:lnTo>
                    <a:pt x="167" y="772"/>
                  </a:lnTo>
                  <a:lnTo>
                    <a:pt x="179" y="767"/>
                  </a:lnTo>
                  <a:lnTo>
                    <a:pt x="199" y="761"/>
                  </a:lnTo>
                  <a:lnTo>
                    <a:pt x="262" y="788"/>
                  </a:lnTo>
                  <a:lnTo>
                    <a:pt x="271" y="797"/>
                  </a:lnTo>
                  <a:lnTo>
                    <a:pt x="276" y="813"/>
                  </a:lnTo>
                  <a:lnTo>
                    <a:pt x="287" y="820"/>
                  </a:lnTo>
                  <a:lnTo>
                    <a:pt x="301" y="822"/>
                  </a:lnTo>
                  <a:lnTo>
                    <a:pt x="324" y="833"/>
                  </a:lnTo>
                  <a:lnTo>
                    <a:pt x="362" y="836"/>
                  </a:lnTo>
                  <a:lnTo>
                    <a:pt x="373" y="822"/>
                  </a:lnTo>
                  <a:lnTo>
                    <a:pt x="376" y="804"/>
                  </a:lnTo>
                  <a:lnTo>
                    <a:pt x="376" y="786"/>
                  </a:lnTo>
                  <a:lnTo>
                    <a:pt x="392" y="772"/>
                  </a:lnTo>
                  <a:lnTo>
                    <a:pt x="423" y="756"/>
                  </a:lnTo>
                  <a:lnTo>
                    <a:pt x="439" y="754"/>
                  </a:lnTo>
                  <a:lnTo>
                    <a:pt x="455" y="745"/>
                  </a:lnTo>
                  <a:lnTo>
                    <a:pt x="469" y="745"/>
                  </a:lnTo>
                  <a:lnTo>
                    <a:pt x="487" y="756"/>
                  </a:lnTo>
                  <a:lnTo>
                    <a:pt x="498" y="770"/>
                  </a:lnTo>
                  <a:lnTo>
                    <a:pt x="514" y="770"/>
                  </a:lnTo>
                  <a:lnTo>
                    <a:pt x="525" y="772"/>
                  </a:lnTo>
                  <a:lnTo>
                    <a:pt x="550" y="774"/>
                  </a:lnTo>
                  <a:lnTo>
                    <a:pt x="566" y="797"/>
                  </a:lnTo>
                  <a:lnTo>
                    <a:pt x="582" y="806"/>
                  </a:lnTo>
                  <a:lnTo>
                    <a:pt x="602" y="813"/>
                  </a:lnTo>
                  <a:lnTo>
                    <a:pt x="620" y="824"/>
                  </a:lnTo>
                  <a:lnTo>
                    <a:pt x="629" y="826"/>
                  </a:lnTo>
                  <a:lnTo>
                    <a:pt x="657" y="799"/>
                  </a:lnTo>
                  <a:lnTo>
                    <a:pt x="672" y="797"/>
                  </a:lnTo>
                  <a:lnTo>
                    <a:pt x="686" y="786"/>
                  </a:lnTo>
                  <a:lnTo>
                    <a:pt x="702" y="772"/>
                  </a:lnTo>
                  <a:lnTo>
                    <a:pt x="727" y="772"/>
                  </a:lnTo>
                  <a:lnTo>
                    <a:pt x="725" y="742"/>
                  </a:lnTo>
                  <a:lnTo>
                    <a:pt x="720" y="733"/>
                  </a:lnTo>
                  <a:lnTo>
                    <a:pt x="709" y="720"/>
                  </a:lnTo>
                  <a:lnTo>
                    <a:pt x="702" y="722"/>
                  </a:lnTo>
                  <a:lnTo>
                    <a:pt x="693" y="720"/>
                  </a:lnTo>
                  <a:lnTo>
                    <a:pt x="686" y="706"/>
                  </a:lnTo>
                  <a:lnTo>
                    <a:pt x="684" y="679"/>
                  </a:lnTo>
                  <a:lnTo>
                    <a:pt x="700" y="658"/>
                  </a:lnTo>
                  <a:lnTo>
                    <a:pt x="688" y="642"/>
                  </a:lnTo>
                  <a:lnTo>
                    <a:pt x="688" y="636"/>
                  </a:lnTo>
                  <a:lnTo>
                    <a:pt x="711" y="613"/>
                  </a:lnTo>
                  <a:lnTo>
                    <a:pt x="711" y="604"/>
                  </a:lnTo>
                  <a:lnTo>
                    <a:pt x="706" y="572"/>
                  </a:lnTo>
                  <a:lnTo>
                    <a:pt x="722" y="558"/>
                  </a:lnTo>
                  <a:lnTo>
                    <a:pt x="709" y="542"/>
                  </a:lnTo>
                  <a:lnTo>
                    <a:pt x="709" y="529"/>
                  </a:lnTo>
                  <a:lnTo>
                    <a:pt x="706" y="508"/>
                  </a:lnTo>
                  <a:lnTo>
                    <a:pt x="702" y="502"/>
                  </a:lnTo>
                  <a:lnTo>
                    <a:pt x="688" y="502"/>
                  </a:lnTo>
                  <a:lnTo>
                    <a:pt x="675" y="506"/>
                  </a:lnTo>
                  <a:lnTo>
                    <a:pt x="670" y="511"/>
                  </a:lnTo>
                  <a:lnTo>
                    <a:pt x="661" y="517"/>
                  </a:lnTo>
                  <a:lnTo>
                    <a:pt x="650" y="522"/>
                  </a:lnTo>
                  <a:lnTo>
                    <a:pt x="645" y="511"/>
                  </a:lnTo>
                  <a:lnTo>
                    <a:pt x="654" y="499"/>
                  </a:lnTo>
                  <a:lnTo>
                    <a:pt x="659" y="490"/>
                  </a:lnTo>
                  <a:lnTo>
                    <a:pt x="659" y="481"/>
                  </a:lnTo>
                  <a:lnTo>
                    <a:pt x="682" y="458"/>
                  </a:lnTo>
                  <a:lnTo>
                    <a:pt x="693" y="454"/>
                  </a:lnTo>
                  <a:lnTo>
                    <a:pt x="695" y="438"/>
                  </a:lnTo>
                  <a:lnTo>
                    <a:pt x="706" y="422"/>
                  </a:lnTo>
                  <a:lnTo>
                    <a:pt x="743" y="395"/>
                  </a:lnTo>
                  <a:lnTo>
                    <a:pt x="754" y="395"/>
                  </a:lnTo>
                  <a:lnTo>
                    <a:pt x="759" y="386"/>
                  </a:lnTo>
                  <a:lnTo>
                    <a:pt x="770" y="374"/>
                  </a:lnTo>
                  <a:lnTo>
                    <a:pt x="779" y="374"/>
                  </a:lnTo>
                  <a:lnTo>
                    <a:pt x="784" y="368"/>
                  </a:lnTo>
                  <a:lnTo>
                    <a:pt x="790" y="363"/>
                  </a:lnTo>
                  <a:lnTo>
                    <a:pt x="799" y="347"/>
                  </a:lnTo>
                  <a:lnTo>
                    <a:pt x="806" y="324"/>
                  </a:lnTo>
                  <a:lnTo>
                    <a:pt x="808" y="311"/>
                  </a:lnTo>
                  <a:lnTo>
                    <a:pt x="808" y="299"/>
                  </a:lnTo>
                  <a:lnTo>
                    <a:pt x="822" y="281"/>
                  </a:lnTo>
                  <a:lnTo>
                    <a:pt x="840" y="272"/>
                  </a:lnTo>
                  <a:lnTo>
                    <a:pt x="852" y="261"/>
                  </a:lnTo>
                  <a:lnTo>
                    <a:pt x="852" y="256"/>
                  </a:lnTo>
                  <a:lnTo>
                    <a:pt x="833" y="245"/>
                  </a:lnTo>
                  <a:lnTo>
                    <a:pt x="827" y="240"/>
                  </a:lnTo>
                  <a:lnTo>
                    <a:pt x="802" y="238"/>
                  </a:lnTo>
                  <a:lnTo>
                    <a:pt x="774" y="233"/>
                  </a:lnTo>
                  <a:lnTo>
                    <a:pt x="763" y="233"/>
                  </a:lnTo>
                  <a:lnTo>
                    <a:pt x="754" y="229"/>
                  </a:lnTo>
                  <a:lnTo>
                    <a:pt x="743" y="218"/>
                  </a:lnTo>
                  <a:lnTo>
                    <a:pt x="734" y="202"/>
                  </a:lnTo>
                  <a:lnTo>
                    <a:pt x="727" y="190"/>
                  </a:lnTo>
                  <a:lnTo>
                    <a:pt x="716" y="186"/>
                  </a:lnTo>
                  <a:lnTo>
                    <a:pt x="702" y="181"/>
                  </a:lnTo>
                  <a:lnTo>
                    <a:pt x="697" y="179"/>
                  </a:lnTo>
                  <a:lnTo>
                    <a:pt x="682" y="165"/>
                  </a:lnTo>
                  <a:lnTo>
                    <a:pt x="659" y="149"/>
                  </a:lnTo>
                  <a:lnTo>
                    <a:pt x="648" y="134"/>
                  </a:lnTo>
                  <a:lnTo>
                    <a:pt x="632" y="129"/>
                  </a:lnTo>
                  <a:lnTo>
                    <a:pt x="625" y="122"/>
                  </a:lnTo>
                  <a:lnTo>
                    <a:pt x="618" y="106"/>
                  </a:lnTo>
                  <a:lnTo>
                    <a:pt x="600" y="84"/>
                  </a:lnTo>
                  <a:lnTo>
                    <a:pt x="595" y="70"/>
                  </a:lnTo>
                  <a:lnTo>
                    <a:pt x="582" y="56"/>
                  </a:lnTo>
                  <a:lnTo>
                    <a:pt x="575" y="43"/>
                  </a:lnTo>
                  <a:lnTo>
                    <a:pt x="566" y="34"/>
                  </a:lnTo>
                  <a:lnTo>
                    <a:pt x="552" y="22"/>
                  </a:lnTo>
                  <a:lnTo>
                    <a:pt x="537" y="6"/>
                  </a:lnTo>
                  <a:lnTo>
                    <a:pt x="525" y="0"/>
                  </a:lnTo>
                  <a:lnTo>
                    <a:pt x="493" y="2"/>
                  </a:lnTo>
                  <a:lnTo>
                    <a:pt x="482" y="2"/>
                  </a:lnTo>
                  <a:lnTo>
                    <a:pt x="464" y="13"/>
                  </a:lnTo>
                  <a:lnTo>
                    <a:pt x="475" y="24"/>
                  </a:lnTo>
                  <a:lnTo>
                    <a:pt x="462" y="38"/>
                  </a:lnTo>
                  <a:lnTo>
                    <a:pt x="432" y="79"/>
                  </a:lnTo>
                  <a:lnTo>
                    <a:pt x="416" y="86"/>
                  </a:lnTo>
                  <a:lnTo>
                    <a:pt x="373" y="90"/>
                  </a:lnTo>
                  <a:lnTo>
                    <a:pt x="353" y="97"/>
                  </a:lnTo>
                  <a:lnTo>
                    <a:pt x="344" y="106"/>
                  </a:lnTo>
                  <a:lnTo>
                    <a:pt x="339" y="115"/>
                  </a:lnTo>
                  <a:lnTo>
                    <a:pt x="321" y="111"/>
                  </a:lnTo>
                  <a:lnTo>
                    <a:pt x="294" y="115"/>
                  </a:lnTo>
                  <a:lnTo>
                    <a:pt x="278" y="113"/>
                  </a:lnTo>
                  <a:lnTo>
                    <a:pt x="265" y="104"/>
                  </a:lnTo>
                  <a:lnTo>
                    <a:pt x="253" y="90"/>
                  </a:lnTo>
                  <a:lnTo>
                    <a:pt x="244" y="86"/>
                  </a:lnTo>
                  <a:lnTo>
                    <a:pt x="251" y="77"/>
                  </a:lnTo>
                  <a:lnTo>
                    <a:pt x="240" y="65"/>
                  </a:lnTo>
                  <a:lnTo>
                    <a:pt x="228" y="63"/>
                  </a:lnTo>
                  <a:lnTo>
                    <a:pt x="219" y="63"/>
                  </a:lnTo>
                  <a:lnTo>
                    <a:pt x="219" y="65"/>
                  </a:lnTo>
                  <a:lnTo>
                    <a:pt x="226" y="74"/>
                  </a:lnTo>
                  <a:lnTo>
                    <a:pt x="222" y="81"/>
                  </a:lnTo>
                  <a:lnTo>
                    <a:pt x="226" y="93"/>
                  </a:lnTo>
                  <a:lnTo>
                    <a:pt x="228" y="106"/>
                  </a:lnTo>
                  <a:lnTo>
                    <a:pt x="228" y="118"/>
                  </a:lnTo>
                  <a:lnTo>
                    <a:pt x="226" y="120"/>
                  </a:lnTo>
                  <a:lnTo>
                    <a:pt x="219" y="127"/>
                  </a:lnTo>
                  <a:lnTo>
                    <a:pt x="217" y="136"/>
                  </a:lnTo>
                  <a:lnTo>
                    <a:pt x="217" y="147"/>
                  </a:lnTo>
                  <a:lnTo>
                    <a:pt x="215" y="156"/>
                  </a:lnTo>
                  <a:lnTo>
                    <a:pt x="203" y="154"/>
                  </a:lnTo>
                  <a:lnTo>
                    <a:pt x="188" y="145"/>
                  </a:lnTo>
                  <a:lnTo>
                    <a:pt x="179" y="154"/>
                  </a:lnTo>
                  <a:lnTo>
                    <a:pt x="165" y="143"/>
                  </a:lnTo>
                  <a:lnTo>
                    <a:pt x="156" y="140"/>
                  </a:lnTo>
                  <a:lnTo>
                    <a:pt x="147" y="149"/>
                  </a:lnTo>
                  <a:lnTo>
                    <a:pt x="138" y="147"/>
                  </a:lnTo>
                  <a:lnTo>
                    <a:pt x="138" y="140"/>
                  </a:lnTo>
                  <a:lnTo>
                    <a:pt x="104" y="106"/>
                  </a:lnTo>
                  <a:lnTo>
                    <a:pt x="95" y="106"/>
                  </a:lnTo>
                  <a:lnTo>
                    <a:pt x="88" y="111"/>
                  </a:lnTo>
                  <a:lnTo>
                    <a:pt x="74" y="118"/>
                  </a:lnTo>
                  <a:lnTo>
                    <a:pt x="65" y="120"/>
                  </a:lnTo>
                  <a:lnTo>
                    <a:pt x="54" y="109"/>
                  </a:lnTo>
                  <a:lnTo>
                    <a:pt x="31" y="109"/>
                  </a:lnTo>
                  <a:lnTo>
                    <a:pt x="13" y="118"/>
                  </a:lnTo>
                </a:path>
              </a:pathLst>
            </a:custGeom>
            <a:solidFill>
              <a:srgbClr val="C00000"/>
            </a:solidFill>
            <a:ln w="12700" cap="rnd">
              <a:solidFill>
                <a:schemeClr val="bg1"/>
              </a:solidFill>
              <a:round/>
              <a:headEnd/>
              <a:tailEnd/>
            </a:ln>
          </p:spPr>
          <p:txBody>
            <a:bodyPr/>
            <a:lstStyle/>
            <a:p>
              <a:pPr>
                <a:defRPr/>
              </a:pPr>
              <a:endParaRPr lang="en-GB" dirty="0"/>
            </a:p>
          </p:txBody>
        </p:sp>
        <p:sp>
          <p:nvSpPr>
            <p:cNvPr id="217" name="Freeform 51"/>
            <p:cNvSpPr>
              <a:spLocks/>
            </p:cNvSpPr>
            <p:nvPr/>
          </p:nvSpPr>
          <p:spPr bwMode="auto">
            <a:xfrm>
              <a:off x="6851105" y="2367479"/>
              <a:ext cx="1126798" cy="367390"/>
            </a:xfrm>
            <a:custGeom>
              <a:avLst/>
              <a:gdLst>
                <a:gd name="T0" fmla="*/ 83 w 415"/>
                <a:gd name="T1" fmla="*/ 43 h 220"/>
                <a:gd name="T2" fmla="*/ 76 w 415"/>
                <a:gd name="T3" fmla="*/ 26 h 220"/>
                <a:gd name="T4" fmla="*/ 53 w 415"/>
                <a:gd name="T5" fmla="*/ 18 h 220"/>
                <a:gd name="T6" fmla="*/ 28 w 415"/>
                <a:gd name="T7" fmla="*/ 32 h 220"/>
                <a:gd name="T8" fmla="*/ 14 w 415"/>
                <a:gd name="T9" fmla="*/ 61 h 220"/>
                <a:gd name="T10" fmla="*/ 9 w 415"/>
                <a:gd name="T11" fmla="*/ 70 h 220"/>
                <a:gd name="T12" fmla="*/ 0 w 415"/>
                <a:gd name="T13" fmla="*/ 81 h 220"/>
                <a:gd name="T14" fmla="*/ 4 w 415"/>
                <a:gd name="T15" fmla="*/ 102 h 220"/>
                <a:gd name="T16" fmla="*/ 11 w 415"/>
                <a:gd name="T17" fmla="*/ 115 h 220"/>
                <a:gd name="T18" fmla="*/ 44 w 415"/>
                <a:gd name="T19" fmla="*/ 103 h 220"/>
                <a:gd name="T20" fmla="*/ 63 w 415"/>
                <a:gd name="T21" fmla="*/ 102 h 220"/>
                <a:gd name="T22" fmla="*/ 88 w 415"/>
                <a:gd name="T23" fmla="*/ 106 h 220"/>
                <a:gd name="T24" fmla="*/ 115 w 415"/>
                <a:gd name="T25" fmla="*/ 102 h 220"/>
                <a:gd name="T26" fmla="*/ 131 w 415"/>
                <a:gd name="T27" fmla="*/ 105 h 220"/>
                <a:gd name="T28" fmla="*/ 152 w 415"/>
                <a:gd name="T29" fmla="*/ 102 h 220"/>
                <a:gd name="T30" fmla="*/ 178 w 415"/>
                <a:gd name="T31" fmla="*/ 101 h 220"/>
                <a:gd name="T32" fmla="*/ 203 w 415"/>
                <a:gd name="T33" fmla="*/ 114 h 220"/>
                <a:gd name="T34" fmla="*/ 238 w 415"/>
                <a:gd name="T35" fmla="*/ 124 h 220"/>
                <a:gd name="T36" fmla="*/ 258 w 415"/>
                <a:gd name="T37" fmla="*/ 132 h 220"/>
                <a:gd name="T38" fmla="*/ 288 w 415"/>
                <a:gd name="T39" fmla="*/ 126 h 220"/>
                <a:gd name="T40" fmla="*/ 303 w 415"/>
                <a:gd name="T41" fmla="*/ 115 h 220"/>
                <a:gd name="T42" fmla="*/ 329 w 415"/>
                <a:gd name="T43" fmla="*/ 90 h 220"/>
                <a:gd name="T44" fmla="*/ 331 w 415"/>
                <a:gd name="T45" fmla="*/ 62 h 220"/>
                <a:gd name="T46" fmla="*/ 311 w 415"/>
                <a:gd name="T47" fmla="*/ 47 h 220"/>
                <a:gd name="T48" fmla="*/ 296 w 415"/>
                <a:gd name="T49" fmla="*/ 22 h 220"/>
                <a:gd name="T50" fmla="*/ 275 w 415"/>
                <a:gd name="T51" fmla="*/ 13 h 220"/>
                <a:gd name="T52" fmla="*/ 236 w 415"/>
                <a:gd name="T53" fmla="*/ 20 h 220"/>
                <a:gd name="T54" fmla="*/ 214 w 415"/>
                <a:gd name="T55" fmla="*/ 13 h 220"/>
                <a:gd name="T56" fmla="*/ 194 w 415"/>
                <a:gd name="T57" fmla="*/ 4 h 220"/>
                <a:gd name="T58" fmla="*/ 173 w 415"/>
                <a:gd name="T59" fmla="*/ 0 h 220"/>
                <a:gd name="T60" fmla="*/ 151 w 415"/>
                <a:gd name="T61" fmla="*/ 4 h 220"/>
                <a:gd name="T62" fmla="*/ 140 w 415"/>
                <a:gd name="T63" fmla="*/ 13 h 220"/>
                <a:gd name="T64" fmla="*/ 143 w 415"/>
                <a:gd name="T65" fmla="*/ 41 h 220"/>
                <a:gd name="T66" fmla="*/ 131 w 415"/>
                <a:gd name="T67" fmla="*/ 57 h 220"/>
                <a:gd name="T68" fmla="*/ 116 w 415"/>
                <a:gd name="T69" fmla="*/ 57 h 22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15"/>
                <a:gd name="T106" fmla="*/ 0 h 220"/>
                <a:gd name="T107" fmla="*/ 415 w 415"/>
                <a:gd name="T108" fmla="*/ 220 h 22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15" h="220">
                  <a:moveTo>
                    <a:pt x="122" y="86"/>
                  </a:moveTo>
                  <a:lnTo>
                    <a:pt x="102" y="73"/>
                  </a:lnTo>
                  <a:lnTo>
                    <a:pt x="97" y="59"/>
                  </a:lnTo>
                  <a:lnTo>
                    <a:pt x="93" y="43"/>
                  </a:lnTo>
                  <a:lnTo>
                    <a:pt x="81" y="29"/>
                  </a:lnTo>
                  <a:lnTo>
                    <a:pt x="65" y="29"/>
                  </a:lnTo>
                  <a:lnTo>
                    <a:pt x="54" y="36"/>
                  </a:lnTo>
                  <a:lnTo>
                    <a:pt x="36" y="52"/>
                  </a:lnTo>
                  <a:lnTo>
                    <a:pt x="15" y="91"/>
                  </a:lnTo>
                  <a:lnTo>
                    <a:pt x="18" y="100"/>
                  </a:lnTo>
                  <a:lnTo>
                    <a:pt x="18" y="111"/>
                  </a:lnTo>
                  <a:lnTo>
                    <a:pt x="13" y="116"/>
                  </a:lnTo>
                  <a:lnTo>
                    <a:pt x="6" y="125"/>
                  </a:lnTo>
                  <a:lnTo>
                    <a:pt x="0" y="134"/>
                  </a:lnTo>
                  <a:lnTo>
                    <a:pt x="4" y="143"/>
                  </a:lnTo>
                  <a:lnTo>
                    <a:pt x="4" y="168"/>
                  </a:lnTo>
                  <a:lnTo>
                    <a:pt x="6" y="187"/>
                  </a:lnTo>
                  <a:lnTo>
                    <a:pt x="15" y="189"/>
                  </a:lnTo>
                  <a:lnTo>
                    <a:pt x="34" y="184"/>
                  </a:lnTo>
                  <a:lnTo>
                    <a:pt x="54" y="171"/>
                  </a:lnTo>
                  <a:lnTo>
                    <a:pt x="63" y="164"/>
                  </a:lnTo>
                  <a:lnTo>
                    <a:pt x="77" y="168"/>
                  </a:lnTo>
                  <a:lnTo>
                    <a:pt x="95" y="171"/>
                  </a:lnTo>
                  <a:lnTo>
                    <a:pt x="109" y="175"/>
                  </a:lnTo>
                  <a:lnTo>
                    <a:pt x="120" y="180"/>
                  </a:lnTo>
                  <a:lnTo>
                    <a:pt x="141" y="168"/>
                  </a:lnTo>
                  <a:lnTo>
                    <a:pt x="152" y="168"/>
                  </a:lnTo>
                  <a:lnTo>
                    <a:pt x="161" y="173"/>
                  </a:lnTo>
                  <a:lnTo>
                    <a:pt x="175" y="177"/>
                  </a:lnTo>
                  <a:lnTo>
                    <a:pt x="188" y="168"/>
                  </a:lnTo>
                  <a:lnTo>
                    <a:pt x="207" y="164"/>
                  </a:lnTo>
                  <a:lnTo>
                    <a:pt x="220" y="166"/>
                  </a:lnTo>
                  <a:lnTo>
                    <a:pt x="229" y="184"/>
                  </a:lnTo>
                  <a:lnTo>
                    <a:pt x="250" y="187"/>
                  </a:lnTo>
                  <a:lnTo>
                    <a:pt x="275" y="184"/>
                  </a:lnTo>
                  <a:lnTo>
                    <a:pt x="293" y="205"/>
                  </a:lnTo>
                  <a:lnTo>
                    <a:pt x="304" y="216"/>
                  </a:lnTo>
                  <a:lnTo>
                    <a:pt x="318" y="219"/>
                  </a:lnTo>
                  <a:lnTo>
                    <a:pt x="336" y="212"/>
                  </a:lnTo>
                  <a:lnTo>
                    <a:pt x="354" y="209"/>
                  </a:lnTo>
                  <a:lnTo>
                    <a:pt x="366" y="198"/>
                  </a:lnTo>
                  <a:lnTo>
                    <a:pt x="373" y="189"/>
                  </a:lnTo>
                  <a:lnTo>
                    <a:pt x="395" y="164"/>
                  </a:lnTo>
                  <a:lnTo>
                    <a:pt x="407" y="150"/>
                  </a:lnTo>
                  <a:lnTo>
                    <a:pt x="414" y="132"/>
                  </a:lnTo>
                  <a:lnTo>
                    <a:pt x="409" y="102"/>
                  </a:lnTo>
                  <a:lnTo>
                    <a:pt x="400" y="95"/>
                  </a:lnTo>
                  <a:lnTo>
                    <a:pt x="382" y="77"/>
                  </a:lnTo>
                  <a:lnTo>
                    <a:pt x="373" y="59"/>
                  </a:lnTo>
                  <a:lnTo>
                    <a:pt x="366" y="36"/>
                  </a:lnTo>
                  <a:lnTo>
                    <a:pt x="348" y="22"/>
                  </a:lnTo>
                  <a:lnTo>
                    <a:pt x="338" y="22"/>
                  </a:lnTo>
                  <a:lnTo>
                    <a:pt x="304" y="22"/>
                  </a:lnTo>
                  <a:lnTo>
                    <a:pt x="291" y="34"/>
                  </a:lnTo>
                  <a:lnTo>
                    <a:pt x="279" y="36"/>
                  </a:lnTo>
                  <a:lnTo>
                    <a:pt x="263" y="22"/>
                  </a:lnTo>
                  <a:lnTo>
                    <a:pt x="247" y="15"/>
                  </a:lnTo>
                  <a:lnTo>
                    <a:pt x="238" y="4"/>
                  </a:lnTo>
                  <a:lnTo>
                    <a:pt x="232" y="2"/>
                  </a:lnTo>
                  <a:lnTo>
                    <a:pt x="213" y="0"/>
                  </a:lnTo>
                  <a:lnTo>
                    <a:pt x="200" y="4"/>
                  </a:lnTo>
                  <a:lnTo>
                    <a:pt x="186" y="4"/>
                  </a:lnTo>
                  <a:lnTo>
                    <a:pt x="179" y="11"/>
                  </a:lnTo>
                  <a:lnTo>
                    <a:pt x="172" y="22"/>
                  </a:lnTo>
                  <a:lnTo>
                    <a:pt x="172" y="43"/>
                  </a:lnTo>
                  <a:lnTo>
                    <a:pt x="177" y="68"/>
                  </a:lnTo>
                  <a:lnTo>
                    <a:pt x="177" y="79"/>
                  </a:lnTo>
                  <a:lnTo>
                    <a:pt x="161" y="95"/>
                  </a:lnTo>
                  <a:lnTo>
                    <a:pt x="152" y="104"/>
                  </a:lnTo>
                  <a:lnTo>
                    <a:pt x="143" y="95"/>
                  </a:lnTo>
                  <a:lnTo>
                    <a:pt x="122" y="86"/>
                  </a:lnTo>
                </a:path>
              </a:pathLst>
            </a:custGeom>
            <a:solidFill>
              <a:schemeClr val="bg1">
                <a:lumMod val="50000"/>
              </a:schemeClr>
            </a:solidFill>
            <a:ln w="12700" cap="rnd">
              <a:solidFill>
                <a:schemeClr val="bg1"/>
              </a:solidFill>
              <a:round/>
              <a:headEnd/>
              <a:tailEnd/>
            </a:ln>
          </p:spPr>
          <p:txBody>
            <a:bodyPr/>
            <a:lstStyle/>
            <a:p>
              <a:pPr>
                <a:defRPr/>
              </a:pPr>
              <a:endParaRPr lang="en-GB" dirty="0"/>
            </a:p>
          </p:txBody>
        </p:sp>
        <p:sp>
          <p:nvSpPr>
            <p:cNvPr id="218" name="Freeform 52"/>
            <p:cNvSpPr>
              <a:spLocks/>
            </p:cNvSpPr>
            <p:nvPr/>
          </p:nvSpPr>
          <p:spPr bwMode="auto">
            <a:xfrm>
              <a:off x="2343915" y="1903508"/>
              <a:ext cx="1372748" cy="1391914"/>
            </a:xfrm>
            <a:custGeom>
              <a:avLst/>
              <a:gdLst>
                <a:gd name="T0" fmla="*/ 134 w 504"/>
                <a:gd name="T1" fmla="*/ 344 h 836"/>
                <a:gd name="T2" fmla="*/ 89 w 504"/>
                <a:gd name="T3" fmla="*/ 368 h 836"/>
                <a:gd name="T4" fmla="*/ 76 w 504"/>
                <a:gd name="T5" fmla="*/ 387 h 836"/>
                <a:gd name="T6" fmla="*/ 104 w 504"/>
                <a:gd name="T7" fmla="*/ 400 h 836"/>
                <a:gd name="T8" fmla="*/ 124 w 504"/>
                <a:gd name="T9" fmla="*/ 406 h 836"/>
                <a:gd name="T10" fmla="*/ 165 w 504"/>
                <a:gd name="T11" fmla="*/ 413 h 836"/>
                <a:gd name="T12" fmla="*/ 139 w 504"/>
                <a:gd name="T13" fmla="*/ 435 h 836"/>
                <a:gd name="T14" fmla="*/ 80 w 504"/>
                <a:gd name="T15" fmla="*/ 423 h 836"/>
                <a:gd name="T16" fmla="*/ 37 w 504"/>
                <a:gd name="T17" fmla="*/ 448 h 836"/>
                <a:gd name="T18" fmla="*/ 2 w 504"/>
                <a:gd name="T19" fmla="*/ 462 h 836"/>
                <a:gd name="T20" fmla="*/ 20 w 504"/>
                <a:gd name="T21" fmla="*/ 472 h 836"/>
                <a:gd name="T22" fmla="*/ 53 w 504"/>
                <a:gd name="T23" fmla="*/ 469 h 836"/>
                <a:gd name="T24" fmla="*/ 100 w 504"/>
                <a:gd name="T25" fmla="*/ 484 h 836"/>
                <a:gd name="T26" fmla="*/ 136 w 504"/>
                <a:gd name="T27" fmla="*/ 461 h 836"/>
                <a:gd name="T28" fmla="*/ 167 w 504"/>
                <a:gd name="T29" fmla="*/ 475 h 836"/>
                <a:gd name="T30" fmla="*/ 210 w 504"/>
                <a:gd name="T31" fmla="*/ 480 h 836"/>
                <a:gd name="T32" fmla="*/ 242 w 504"/>
                <a:gd name="T33" fmla="*/ 477 h 836"/>
                <a:gd name="T34" fmla="*/ 289 w 504"/>
                <a:gd name="T35" fmla="*/ 491 h 836"/>
                <a:gd name="T36" fmla="*/ 326 w 504"/>
                <a:gd name="T37" fmla="*/ 492 h 836"/>
                <a:gd name="T38" fmla="*/ 366 w 504"/>
                <a:gd name="T39" fmla="*/ 484 h 836"/>
                <a:gd name="T40" fmla="*/ 349 w 504"/>
                <a:gd name="T41" fmla="*/ 461 h 836"/>
                <a:gd name="T42" fmla="*/ 350 w 504"/>
                <a:gd name="T43" fmla="*/ 446 h 836"/>
                <a:gd name="T44" fmla="*/ 401 w 504"/>
                <a:gd name="T45" fmla="*/ 423 h 836"/>
                <a:gd name="T46" fmla="*/ 413 w 504"/>
                <a:gd name="T47" fmla="*/ 390 h 836"/>
                <a:gd name="T48" fmla="*/ 377 w 504"/>
                <a:gd name="T49" fmla="*/ 373 h 836"/>
                <a:gd name="T50" fmla="*/ 352 w 504"/>
                <a:gd name="T51" fmla="*/ 371 h 836"/>
                <a:gd name="T52" fmla="*/ 361 w 504"/>
                <a:gd name="T53" fmla="*/ 341 h 836"/>
                <a:gd name="T54" fmla="*/ 361 w 504"/>
                <a:gd name="T55" fmla="*/ 299 h 836"/>
                <a:gd name="T56" fmla="*/ 324 w 504"/>
                <a:gd name="T57" fmla="*/ 250 h 836"/>
                <a:gd name="T58" fmla="*/ 324 w 504"/>
                <a:gd name="T59" fmla="*/ 211 h 836"/>
                <a:gd name="T60" fmla="*/ 311 w 504"/>
                <a:gd name="T61" fmla="*/ 182 h 836"/>
                <a:gd name="T62" fmla="*/ 271 w 504"/>
                <a:gd name="T63" fmla="*/ 165 h 836"/>
                <a:gd name="T64" fmla="*/ 268 w 504"/>
                <a:gd name="T65" fmla="*/ 153 h 836"/>
                <a:gd name="T66" fmla="*/ 302 w 504"/>
                <a:gd name="T67" fmla="*/ 156 h 836"/>
                <a:gd name="T68" fmla="*/ 354 w 504"/>
                <a:gd name="T69" fmla="*/ 110 h 836"/>
                <a:gd name="T70" fmla="*/ 352 w 504"/>
                <a:gd name="T71" fmla="*/ 80 h 836"/>
                <a:gd name="T72" fmla="*/ 302 w 504"/>
                <a:gd name="T73" fmla="*/ 65 h 836"/>
                <a:gd name="T74" fmla="*/ 276 w 504"/>
                <a:gd name="T75" fmla="*/ 67 h 836"/>
                <a:gd name="T76" fmla="*/ 290 w 504"/>
                <a:gd name="T77" fmla="*/ 48 h 836"/>
                <a:gd name="T78" fmla="*/ 345 w 504"/>
                <a:gd name="T79" fmla="*/ 24 h 836"/>
                <a:gd name="T80" fmla="*/ 310 w 504"/>
                <a:gd name="T81" fmla="*/ 8 h 836"/>
                <a:gd name="T82" fmla="*/ 253 w 504"/>
                <a:gd name="T83" fmla="*/ 14 h 836"/>
                <a:gd name="T84" fmla="*/ 229 w 504"/>
                <a:gd name="T85" fmla="*/ 32 h 836"/>
                <a:gd name="T86" fmla="*/ 210 w 504"/>
                <a:gd name="T87" fmla="*/ 55 h 836"/>
                <a:gd name="T88" fmla="*/ 167 w 504"/>
                <a:gd name="T89" fmla="*/ 97 h 836"/>
                <a:gd name="T90" fmla="*/ 195 w 504"/>
                <a:gd name="T91" fmla="*/ 103 h 836"/>
                <a:gd name="T92" fmla="*/ 154 w 504"/>
                <a:gd name="T93" fmla="*/ 153 h 836"/>
                <a:gd name="T94" fmla="*/ 170 w 504"/>
                <a:gd name="T95" fmla="*/ 161 h 836"/>
                <a:gd name="T96" fmla="*/ 193 w 504"/>
                <a:gd name="T97" fmla="*/ 171 h 836"/>
                <a:gd name="T98" fmla="*/ 165 w 504"/>
                <a:gd name="T99" fmla="*/ 201 h 836"/>
                <a:gd name="T100" fmla="*/ 207 w 504"/>
                <a:gd name="T101" fmla="*/ 221 h 836"/>
                <a:gd name="T102" fmla="*/ 230 w 504"/>
                <a:gd name="T103" fmla="*/ 228 h 836"/>
                <a:gd name="T104" fmla="*/ 223 w 504"/>
                <a:gd name="T105" fmla="*/ 271 h 836"/>
                <a:gd name="T106" fmla="*/ 221 w 504"/>
                <a:gd name="T107" fmla="*/ 301 h 836"/>
                <a:gd name="T108" fmla="*/ 202 w 504"/>
                <a:gd name="T109" fmla="*/ 314 h 8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04"/>
                <a:gd name="T166" fmla="*/ 0 h 836"/>
                <a:gd name="T167" fmla="*/ 504 w 504"/>
                <a:gd name="T168" fmla="*/ 836 h 8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04" h="836">
                  <a:moveTo>
                    <a:pt x="149" y="535"/>
                  </a:moveTo>
                  <a:lnTo>
                    <a:pt x="174" y="555"/>
                  </a:lnTo>
                  <a:lnTo>
                    <a:pt x="163" y="576"/>
                  </a:lnTo>
                  <a:lnTo>
                    <a:pt x="149" y="594"/>
                  </a:lnTo>
                  <a:lnTo>
                    <a:pt x="126" y="605"/>
                  </a:lnTo>
                  <a:lnTo>
                    <a:pt x="108" y="614"/>
                  </a:lnTo>
                  <a:lnTo>
                    <a:pt x="88" y="617"/>
                  </a:lnTo>
                  <a:lnTo>
                    <a:pt x="79" y="623"/>
                  </a:lnTo>
                  <a:lnTo>
                    <a:pt x="92" y="648"/>
                  </a:lnTo>
                  <a:lnTo>
                    <a:pt x="115" y="648"/>
                  </a:lnTo>
                  <a:lnTo>
                    <a:pt x="126" y="651"/>
                  </a:lnTo>
                  <a:lnTo>
                    <a:pt x="126" y="669"/>
                  </a:lnTo>
                  <a:lnTo>
                    <a:pt x="138" y="669"/>
                  </a:lnTo>
                  <a:lnTo>
                    <a:pt x="147" y="664"/>
                  </a:lnTo>
                  <a:lnTo>
                    <a:pt x="151" y="680"/>
                  </a:lnTo>
                  <a:lnTo>
                    <a:pt x="165" y="696"/>
                  </a:lnTo>
                  <a:lnTo>
                    <a:pt x="185" y="696"/>
                  </a:lnTo>
                  <a:lnTo>
                    <a:pt x="201" y="692"/>
                  </a:lnTo>
                  <a:lnTo>
                    <a:pt x="212" y="696"/>
                  </a:lnTo>
                  <a:lnTo>
                    <a:pt x="181" y="721"/>
                  </a:lnTo>
                  <a:lnTo>
                    <a:pt x="169" y="728"/>
                  </a:lnTo>
                  <a:lnTo>
                    <a:pt x="151" y="721"/>
                  </a:lnTo>
                  <a:lnTo>
                    <a:pt x="115" y="707"/>
                  </a:lnTo>
                  <a:lnTo>
                    <a:pt x="97" y="707"/>
                  </a:lnTo>
                  <a:lnTo>
                    <a:pt x="79" y="721"/>
                  </a:lnTo>
                  <a:lnTo>
                    <a:pt x="56" y="741"/>
                  </a:lnTo>
                  <a:lnTo>
                    <a:pt x="45" y="751"/>
                  </a:lnTo>
                  <a:lnTo>
                    <a:pt x="31" y="755"/>
                  </a:lnTo>
                  <a:lnTo>
                    <a:pt x="13" y="764"/>
                  </a:lnTo>
                  <a:lnTo>
                    <a:pt x="2" y="773"/>
                  </a:lnTo>
                  <a:lnTo>
                    <a:pt x="0" y="780"/>
                  </a:lnTo>
                  <a:lnTo>
                    <a:pt x="13" y="782"/>
                  </a:lnTo>
                  <a:lnTo>
                    <a:pt x="24" y="791"/>
                  </a:lnTo>
                  <a:lnTo>
                    <a:pt x="38" y="798"/>
                  </a:lnTo>
                  <a:lnTo>
                    <a:pt x="52" y="791"/>
                  </a:lnTo>
                  <a:lnTo>
                    <a:pt x="65" y="785"/>
                  </a:lnTo>
                  <a:lnTo>
                    <a:pt x="79" y="787"/>
                  </a:lnTo>
                  <a:lnTo>
                    <a:pt x="101" y="800"/>
                  </a:lnTo>
                  <a:lnTo>
                    <a:pt x="122" y="810"/>
                  </a:lnTo>
                  <a:lnTo>
                    <a:pt x="135" y="800"/>
                  </a:lnTo>
                  <a:lnTo>
                    <a:pt x="142" y="785"/>
                  </a:lnTo>
                  <a:lnTo>
                    <a:pt x="165" y="771"/>
                  </a:lnTo>
                  <a:lnTo>
                    <a:pt x="178" y="771"/>
                  </a:lnTo>
                  <a:lnTo>
                    <a:pt x="192" y="785"/>
                  </a:lnTo>
                  <a:lnTo>
                    <a:pt x="203" y="794"/>
                  </a:lnTo>
                  <a:lnTo>
                    <a:pt x="219" y="794"/>
                  </a:lnTo>
                  <a:lnTo>
                    <a:pt x="242" y="796"/>
                  </a:lnTo>
                  <a:lnTo>
                    <a:pt x="256" y="803"/>
                  </a:lnTo>
                  <a:lnTo>
                    <a:pt x="271" y="791"/>
                  </a:lnTo>
                  <a:lnTo>
                    <a:pt x="283" y="791"/>
                  </a:lnTo>
                  <a:lnTo>
                    <a:pt x="294" y="798"/>
                  </a:lnTo>
                  <a:lnTo>
                    <a:pt x="310" y="814"/>
                  </a:lnTo>
                  <a:lnTo>
                    <a:pt x="328" y="816"/>
                  </a:lnTo>
                  <a:lnTo>
                    <a:pt x="351" y="821"/>
                  </a:lnTo>
                  <a:lnTo>
                    <a:pt x="364" y="830"/>
                  </a:lnTo>
                  <a:lnTo>
                    <a:pt x="382" y="835"/>
                  </a:lnTo>
                  <a:lnTo>
                    <a:pt x="396" y="825"/>
                  </a:lnTo>
                  <a:lnTo>
                    <a:pt x="416" y="814"/>
                  </a:lnTo>
                  <a:lnTo>
                    <a:pt x="428" y="812"/>
                  </a:lnTo>
                  <a:lnTo>
                    <a:pt x="444" y="810"/>
                  </a:lnTo>
                  <a:lnTo>
                    <a:pt x="457" y="796"/>
                  </a:lnTo>
                  <a:lnTo>
                    <a:pt x="446" y="785"/>
                  </a:lnTo>
                  <a:lnTo>
                    <a:pt x="423" y="771"/>
                  </a:lnTo>
                  <a:lnTo>
                    <a:pt x="416" y="764"/>
                  </a:lnTo>
                  <a:lnTo>
                    <a:pt x="416" y="755"/>
                  </a:lnTo>
                  <a:lnTo>
                    <a:pt x="425" y="746"/>
                  </a:lnTo>
                  <a:lnTo>
                    <a:pt x="444" y="744"/>
                  </a:lnTo>
                  <a:lnTo>
                    <a:pt x="459" y="737"/>
                  </a:lnTo>
                  <a:lnTo>
                    <a:pt x="487" y="707"/>
                  </a:lnTo>
                  <a:lnTo>
                    <a:pt x="498" y="694"/>
                  </a:lnTo>
                  <a:lnTo>
                    <a:pt x="503" y="669"/>
                  </a:lnTo>
                  <a:lnTo>
                    <a:pt x="503" y="653"/>
                  </a:lnTo>
                  <a:lnTo>
                    <a:pt x="491" y="644"/>
                  </a:lnTo>
                  <a:lnTo>
                    <a:pt x="473" y="630"/>
                  </a:lnTo>
                  <a:lnTo>
                    <a:pt x="459" y="623"/>
                  </a:lnTo>
                  <a:lnTo>
                    <a:pt x="444" y="626"/>
                  </a:lnTo>
                  <a:lnTo>
                    <a:pt x="432" y="633"/>
                  </a:lnTo>
                  <a:lnTo>
                    <a:pt x="428" y="621"/>
                  </a:lnTo>
                  <a:lnTo>
                    <a:pt x="437" y="605"/>
                  </a:lnTo>
                  <a:lnTo>
                    <a:pt x="441" y="594"/>
                  </a:lnTo>
                  <a:lnTo>
                    <a:pt x="439" y="571"/>
                  </a:lnTo>
                  <a:lnTo>
                    <a:pt x="437" y="540"/>
                  </a:lnTo>
                  <a:lnTo>
                    <a:pt x="444" y="515"/>
                  </a:lnTo>
                  <a:lnTo>
                    <a:pt x="439" y="501"/>
                  </a:lnTo>
                  <a:lnTo>
                    <a:pt x="428" y="481"/>
                  </a:lnTo>
                  <a:lnTo>
                    <a:pt x="403" y="437"/>
                  </a:lnTo>
                  <a:lnTo>
                    <a:pt x="394" y="417"/>
                  </a:lnTo>
                  <a:lnTo>
                    <a:pt x="389" y="392"/>
                  </a:lnTo>
                  <a:lnTo>
                    <a:pt x="387" y="378"/>
                  </a:lnTo>
                  <a:lnTo>
                    <a:pt x="394" y="353"/>
                  </a:lnTo>
                  <a:lnTo>
                    <a:pt x="394" y="335"/>
                  </a:lnTo>
                  <a:lnTo>
                    <a:pt x="389" y="315"/>
                  </a:lnTo>
                  <a:lnTo>
                    <a:pt x="378" y="304"/>
                  </a:lnTo>
                  <a:lnTo>
                    <a:pt x="360" y="285"/>
                  </a:lnTo>
                  <a:lnTo>
                    <a:pt x="346" y="279"/>
                  </a:lnTo>
                  <a:lnTo>
                    <a:pt x="330" y="276"/>
                  </a:lnTo>
                  <a:lnTo>
                    <a:pt x="321" y="274"/>
                  </a:lnTo>
                  <a:lnTo>
                    <a:pt x="321" y="265"/>
                  </a:lnTo>
                  <a:lnTo>
                    <a:pt x="326" y="256"/>
                  </a:lnTo>
                  <a:lnTo>
                    <a:pt x="344" y="254"/>
                  </a:lnTo>
                  <a:lnTo>
                    <a:pt x="357" y="260"/>
                  </a:lnTo>
                  <a:lnTo>
                    <a:pt x="367" y="263"/>
                  </a:lnTo>
                  <a:lnTo>
                    <a:pt x="373" y="251"/>
                  </a:lnTo>
                  <a:lnTo>
                    <a:pt x="371" y="240"/>
                  </a:lnTo>
                  <a:lnTo>
                    <a:pt x="432" y="183"/>
                  </a:lnTo>
                  <a:lnTo>
                    <a:pt x="444" y="172"/>
                  </a:lnTo>
                  <a:lnTo>
                    <a:pt x="444" y="147"/>
                  </a:lnTo>
                  <a:lnTo>
                    <a:pt x="428" y="133"/>
                  </a:lnTo>
                  <a:lnTo>
                    <a:pt x="412" y="131"/>
                  </a:lnTo>
                  <a:lnTo>
                    <a:pt x="396" y="108"/>
                  </a:lnTo>
                  <a:lnTo>
                    <a:pt x="367" y="108"/>
                  </a:lnTo>
                  <a:lnTo>
                    <a:pt x="342" y="113"/>
                  </a:lnTo>
                  <a:lnTo>
                    <a:pt x="335" y="111"/>
                  </a:lnTo>
                  <a:lnTo>
                    <a:pt x="328" y="102"/>
                  </a:lnTo>
                  <a:lnTo>
                    <a:pt x="342" y="93"/>
                  </a:lnTo>
                  <a:lnTo>
                    <a:pt x="353" y="81"/>
                  </a:lnTo>
                  <a:lnTo>
                    <a:pt x="378" y="58"/>
                  </a:lnTo>
                  <a:lnTo>
                    <a:pt x="398" y="56"/>
                  </a:lnTo>
                  <a:lnTo>
                    <a:pt x="419" y="40"/>
                  </a:lnTo>
                  <a:lnTo>
                    <a:pt x="437" y="27"/>
                  </a:lnTo>
                  <a:lnTo>
                    <a:pt x="394" y="15"/>
                  </a:lnTo>
                  <a:lnTo>
                    <a:pt x="376" y="13"/>
                  </a:lnTo>
                  <a:lnTo>
                    <a:pt x="355" y="11"/>
                  </a:lnTo>
                  <a:lnTo>
                    <a:pt x="330" y="0"/>
                  </a:lnTo>
                  <a:lnTo>
                    <a:pt x="308" y="24"/>
                  </a:lnTo>
                  <a:lnTo>
                    <a:pt x="310" y="36"/>
                  </a:lnTo>
                  <a:lnTo>
                    <a:pt x="296" y="40"/>
                  </a:lnTo>
                  <a:lnTo>
                    <a:pt x="278" y="54"/>
                  </a:lnTo>
                  <a:lnTo>
                    <a:pt x="258" y="61"/>
                  </a:lnTo>
                  <a:lnTo>
                    <a:pt x="258" y="79"/>
                  </a:lnTo>
                  <a:lnTo>
                    <a:pt x="256" y="93"/>
                  </a:lnTo>
                  <a:lnTo>
                    <a:pt x="240" y="115"/>
                  </a:lnTo>
                  <a:lnTo>
                    <a:pt x="212" y="145"/>
                  </a:lnTo>
                  <a:lnTo>
                    <a:pt x="203" y="161"/>
                  </a:lnTo>
                  <a:lnTo>
                    <a:pt x="208" y="170"/>
                  </a:lnTo>
                  <a:lnTo>
                    <a:pt x="235" y="167"/>
                  </a:lnTo>
                  <a:lnTo>
                    <a:pt x="237" y="172"/>
                  </a:lnTo>
                  <a:lnTo>
                    <a:pt x="237" y="183"/>
                  </a:lnTo>
                  <a:lnTo>
                    <a:pt x="201" y="231"/>
                  </a:lnTo>
                  <a:lnTo>
                    <a:pt x="188" y="256"/>
                  </a:lnTo>
                  <a:lnTo>
                    <a:pt x="178" y="279"/>
                  </a:lnTo>
                  <a:lnTo>
                    <a:pt x="188" y="290"/>
                  </a:lnTo>
                  <a:lnTo>
                    <a:pt x="206" y="270"/>
                  </a:lnTo>
                  <a:lnTo>
                    <a:pt x="222" y="245"/>
                  </a:lnTo>
                  <a:lnTo>
                    <a:pt x="233" y="251"/>
                  </a:lnTo>
                  <a:lnTo>
                    <a:pt x="235" y="288"/>
                  </a:lnTo>
                  <a:lnTo>
                    <a:pt x="237" y="310"/>
                  </a:lnTo>
                  <a:lnTo>
                    <a:pt x="215" y="322"/>
                  </a:lnTo>
                  <a:lnTo>
                    <a:pt x="201" y="338"/>
                  </a:lnTo>
                  <a:lnTo>
                    <a:pt x="197" y="349"/>
                  </a:lnTo>
                  <a:lnTo>
                    <a:pt x="224" y="374"/>
                  </a:lnTo>
                  <a:lnTo>
                    <a:pt x="251" y="369"/>
                  </a:lnTo>
                  <a:lnTo>
                    <a:pt x="256" y="385"/>
                  </a:lnTo>
                  <a:lnTo>
                    <a:pt x="283" y="367"/>
                  </a:lnTo>
                  <a:lnTo>
                    <a:pt x="280" y="381"/>
                  </a:lnTo>
                  <a:lnTo>
                    <a:pt x="258" y="408"/>
                  </a:lnTo>
                  <a:lnTo>
                    <a:pt x="269" y="437"/>
                  </a:lnTo>
                  <a:lnTo>
                    <a:pt x="271" y="453"/>
                  </a:lnTo>
                  <a:lnTo>
                    <a:pt x="294" y="456"/>
                  </a:lnTo>
                  <a:lnTo>
                    <a:pt x="294" y="469"/>
                  </a:lnTo>
                  <a:lnTo>
                    <a:pt x="269" y="503"/>
                  </a:lnTo>
                  <a:lnTo>
                    <a:pt x="258" y="499"/>
                  </a:lnTo>
                  <a:lnTo>
                    <a:pt x="249" y="508"/>
                  </a:lnTo>
                  <a:lnTo>
                    <a:pt x="246" y="526"/>
                  </a:lnTo>
                  <a:lnTo>
                    <a:pt x="219" y="510"/>
                  </a:lnTo>
                  <a:lnTo>
                    <a:pt x="149" y="535"/>
                  </a:lnTo>
                </a:path>
              </a:pathLst>
            </a:custGeom>
            <a:solidFill>
              <a:schemeClr val="bg2">
                <a:lumMod val="75000"/>
              </a:schemeClr>
            </a:solidFill>
            <a:ln w="12700" cap="rnd">
              <a:solidFill>
                <a:schemeClr val="bg1"/>
              </a:solidFill>
              <a:round/>
              <a:headEnd/>
              <a:tailEnd/>
            </a:ln>
          </p:spPr>
          <p:txBody>
            <a:bodyPr/>
            <a:lstStyle/>
            <a:p>
              <a:pPr>
                <a:defRPr/>
              </a:pPr>
              <a:endParaRPr lang="en-GB" dirty="0"/>
            </a:p>
          </p:txBody>
        </p:sp>
        <p:sp>
          <p:nvSpPr>
            <p:cNvPr id="219" name="Freeform 53"/>
            <p:cNvSpPr>
              <a:spLocks/>
            </p:cNvSpPr>
            <p:nvPr/>
          </p:nvSpPr>
          <p:spPr bwMode="auto">
            <a:xfrm>
              <a:off x="2835817" y="2575793"/>
              <a:ext cx="114396" cy="64388"/>
            </a:xfrm>
            <a:custGeom>
              <a:avLst/>
              <a:gdLst>
                <a:gd name="T0" fmla="*/ 18 w 42"/>
                <a:gd name="T1" fmla="*/ 0 h 38"/>
                <a:gd name="T2" fmla="*/ 30 w 42"/>
                <a:gd name="T3" fmla="*/ 2 h 38"/>
                <a:gd name="T4" fmla="*/ 33 w 42"/>
                <a:gd name="T5" fmla="*/ 11 h 38"/>
                <a:gd name="T6" fmla="*/ 18 w 42"/>
                <a:gd name="T7" fmla="*/ 20 h 38"/>
                <a:gd name="T8" fmla="*/ 2 w 42"/>
                <a:gd name="T9" fmla="*/ 24 h 38"/>
                <a:gd name="T10" fmla="*/ 0 w 42"/>
                <a:gd name="T11" fmla="*/ 12 h 38"/>
                <a:gd name="T12" fmla="*/ 18 w 42"/>
                <a:gd name="T13" fmla="*/ 0 h 38"/>
                <a:gd name="T14" fmla="*/ 0 60000 65536"/>
                <a:gd name="T15" fmla="*/ 0 60000 65536"/>
                <a:gd name="T16" fmla="*/ 0 60000 65536"/>
                <a:gd name="T17" fmla="*/ 0 60000 65536"/>
                <a:gd name="T18" fmla="*/ 0 60000 65536"/>
                <a:gd name="T19" fmla="*/ 0 60000 65536"/>
                <a:gd name="T20" fmla="*/ 0 60000 65536"/>
                <a:gd name="T21" fmla="*/ 0 w 42"/>
                <a:gd name="T22" fmla="*/ 0 h 38"/>
                <a:gd name="T23" fmla="*/ 42 w 42"/>
                <a:gd name="T24" fmla="*/ 38 h 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2" h="38">
                  <a:moveTo>
                    <a:pt x="22" y="0"/>
                  </a:moveTo>
                  <a:lnTo>
                    <a:pt x="38" y="2"/>
                  </a:lnTo>
                  <a:lnTo>
                    <a:pt x="41" y="17"/>
                  </a:lnTo>
                  <a:lnTo>
                    <a:pt x="22" y="31"/>
                  </a:lnTo>
                  <a:lnTo>
                    <a:pt x="2" y="37"/>
                  </a:lnTo>
                  <a:lnTo>
                    <a:pt x="0" y="19"/>
                  </a:lnTo>
                  <a:lnTo>
                    <a:pt x="22" y="0"/>
                  </a:lnTo>
                </a:path>
              </a:pathLst>
            </a:custGeom>
            <a:solidFill>
              <a:srgbClr val="4B76FF"/>
            </a:solidFill>
            <a:ln w="12700" cap="rnd">
              <a:solidFill>
                <a:schemeClr val="bg1"/>
              </a:solidFill>
              <a:round/>
              <a:headEnd/>
              <a:tailEnd/>
            </a:ln>
          </p:spPr>
          <p:txBody>
            <a:bodyPr/>
            <a:lstStyle/>
            <a:p>
              <a:pPr>
                <a:defRPr/>
              </a:pPr>
              <a:endParaRPr lang="en-GB" dirty="0"/>
            </a:p>
          </p:txBody>
        </p:sp>
        <p:sp>
          <p:nvSpPr>
            <p:cNvPr id="220" name="Freeform 54"/>
            <p:cNvSpPr>
              <a:spLocks/>
            </p:cNvSpPr>
            <p:nvPr/>
          </p:nvSpPr>
          <p:spPr bwMode="auto">
            <a:xfrm>
              <a:off x="2755740" y="2250066"/>
              <a:ext cx="117256" cy="62494"/>
            </a:xfrm>
            <a:custGeom>
              <a:avLst/>
              <a:gdLst>
                <a:gd name="T0" fmla="*/ 29 w 43"/>
                <a:gd name="T1" fmla="*/ 0 h 38"/>
                <a:gd name="T2" fmla="*/ 34 w 43"/>
                <a:gd name="T3" fmla="*/ 10 h 38"/>
                <a:gd name="T4" fmla="*/ 18 w 43"/>
                <a:gd name="T5" fmla="*/ 17 h 38"/>
                <a:gd name="T6" fmla="*/ 4 w 43"/>
                <a:gd name="T7" fmla="*/ 21 h 38"/>
                <a:gd name="T8" fmla="*/ 0 w 43"/>
                <a:gd name="T9" fmla="*/ 11 h 38"/>
                <a:gd name="T10" fmla="*/ 8 w 43"/>
                <a:gd name="T11" fmla="*/ 3 h 38"/>
                <a:gd name="T12" fmla="*/ 29 w 43"/>
                <a:gd name="T13" fmla="*/ 0 h 38"/>
                <a:gd name="T14" fmla="*/ 0 60000 65536"/>
                <a:gd name="T15" fmla="*/ 0 60000 65536"/>
                <a:gd name="T16" fmla="*/ 0 60000 65536"/>
                <a:gd name="T17" fmla="*/ 0 60000 65536"/>
                <a:gd name="T18" fmla="*/ 0 60000 65536"/>
                <a:gd name="T19" fmla="*/ 0 60000 65536"/>
                <a:gd name="T20" fmla="*/ 0 60000 65536"/>
                <a:gd name="T21" fmla="*/ 0 w 43"/>
                <a:gd name="T22" fmla="*/ 0 h 38"/>
                <a:gd name="T23" fmla="*/ 43 w 43"/>
                <a:gd name="T24" fmla="*/ 38 h 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3" h="38">
                  <a:moveTo>
                    <a:pt x="35" y="0"/>
                  </a:moveTo>
                  <a:lnTo>
                    <a:pt x="42" y="17"/>
                  </a:lnTo>
                  <a:lnTo>
                    <a:pt x="22" y="31"/>
                  </a:lnTo>
                  <a:lnTo>
                    <a:pt x="4" y="37"/>
                  </a:lnTo>
                  <a:lnTo>
                    <a:pt x="0" y="19"/>
                  </a:lnTo>
                  <a:lnTo>
                    <a:pt x="8" y="5"/>
                  </a:lnTo>
                  <a:lnTo>
                    <a:pt x="35" y="0"/>
                  </a:lnTo>
                </a:path>
              </a:pathLst>
            </a:custGeom>
            <a:solidFill>
              <a:srgbClr val="4B76FF"/>
            </a:solidFill>
            <a:ln w="12700" cap="rnd">
              <a:solidFill>
                <a:schemeClr val="bg1"/>
              </a:solidFill>
              <a:round/>
              <a:headEnd/>
              <a:tailEnd/>
            </a:ln>
          </p:spPr>
          <p:txBody>
            <a:bodyPr/>
            <a:lstStyle/>
            <a:p>
              <a:pPr>
                <a:defRPr/>
              </a:pPr>
              <a:endParaRPr lang="en-GB" dirty="0"/>
            </a:p>
          </p:txBody>
        </p:sp>
        <p:sp>
          <p:nvSpPr>
            <p:cNvPr id="221" name="Freeform 55"/>
            <p:cNvSpPr>
              <a:spLocks/>
            </p:cNvSpPr>
            <p:nvPr/>
          </p:nvSpPr>
          <p:spPr bwMode="auto">
            <a:xfrm>
              <a:off x="2930193" y="1998196"/>
              <a:ext cx="97236" cy="96582"/>
            </a:xfrm>
            <a:custGeom>
              <a:avLst/>
              <a:gdLst>
                <a:gd name="T0" fmla="*/ 10 w 36"/>
                <a:gd name="T1" fmla="*/ 34 h 58"/>
                <a:gd name="T2" fmla="*/ 27 w 36"/>
                <a:gd name="T3" fmla="*/ 26 h 58"/>
                <a:gd name="T4" fmla="*/ 23 w 36"/>
                <a:gd name="T5" fmla="*/ 15 h 58"/>
                <a:gd name="T6" fmla="*/ 17 w 36"/>
                <a:gd name="T7" fmla="*/ 8 h 58"/>
                <a:gd name="T8" fmla="*/ 10 w 36"/>
                <a:gd name="T9" fmla="*/ 0 h 58"/>
                <a:gd name="T10" fmla="*/ 0 w 36"/>
                <a:gd name="T11" fmla="*/ 4 h 58"/>
                <a:gd name="T12" fmla="*/ 7 w 36"/>
                <a:gd name="T13" fmla="*/ 16 h 58"/>
                <a:gd name="T14" fmla="*/ 10 w 36"/>
                <a:gd name="T15" fmla="*/ 34 h 58"/>
                <a:gd name="T16" fmla="*/ 0 60000 65536"/>
                <a:gd name="T17" fmla="*/ 0 60000 65536"/>
                <a:gd name="T18" fmla="*/ 0 60000 65536"/>
                <a:gd name="T19" fmla="*/ 0 60000 65536"/>
                <a:gd name="T20" fmla="*/ 0 60000 65536"/>
                <a:gd name="T21" fmla="*/ 0 60000 65536"/>
                <a:gd name="T22" fmla="*/ 0 60000 65536"/>
                <a:gd name="T23" fmla="*/ 0 60000 65536"/>
                <a:gd name="T24" fmla="*/ 0 w 36"/>
                <a:gd name="T25" fmla="*/ 0 h 58"/>
                <a:gd name="T26" fmla="*/ 36 w 36"/>
                <a:gd name="T27" fmla="*/ 58 h 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6" h="58">
                  <a:moveTo>
                    <a:pt x="14" y="57"/>
                  </a:moveTo>
                  <a:lnTo>
                    <a:pt x="35" y="43"/>
                  </a:lnTo>
                  <a:lnTo>
                    <a:pt x="28" y="25"/>
                  </a:lnTo>
                  <a:lnTo>
                    <a:pt x="21" y="13"/>
                  </a:lnTo>
                  <a:lnTo>
                    <a:pt x="14" y="0"/>
                  </a:lnTo>
                  <a:lnTo>
                    <a:pt x="0" y="6"/>
                  </a:lnTo>
                  <a:lnTo>
                    <a:pt x="7" y="27"/>
                  </a:lnTo>
                  <a:lnTo>
                    <a:pt x="14" y="57"/>
                  </a:lnTo>
                </a:path>
              </a:pathLst>
            </a:custGeom>
            <a:solidFill>
              <a:srgbClr val="4B76FF"/>
            </a:solidFill>
            <a:ln w="12700" cap="rnd">
              <a:solidFill>
                <a:schemeClr val="bg1"/>
              </a:solidFill>
              <a:round/>
              <a:headEnd/>
              <a:tailEnd/>
            </a:ln>
          </p:spPr>
          <p:txBody>
            <a:bodyPr/>
            <a:lstStyle/>
            <a:p>
              <a:pPr>
                <a:defRPr/>
              </a:pPr>
              <a:endParaRPr lang="en-GB" dirty="0"/>
            </a:p>
          </p:txBody>
        </p:sp>
        <p:sp>
          <p:nvSpPr>
            <p:cNvPr id="222" name="Freeform 56"/>
            <p:cNvSpPr>
              <a:spLocks/>
            </p:cNvSpPr>
            <p:nvPr/>
          </p:nvSpPr>
          <p:spPr bwMode="auto">
            <a:xfrm>
              <a:off x="2475470" y="2376948"/>
              <a:ext cx="294569" cy="181801"/>
            </a:xfrm>
            <a:custGeom>
              <a:avLst/>
              <a:gdLst>
                <a:gd name="T0" fmla="*/ 30 w 109"/>
                <a:gd name="T1" fmla="*/ 0 h 109"/>
                <a:gd name="T2" fmla="*/ 51 w 109"/>
                <a:gd name="T3" fmla="*/ 0 h 109"/>
                <a:gd name="T4" fmla="*/ 65 w 109"/>
                <a:gd name="T5" fmla="*/ 4 h 109"/>
                <a:gd name="T6" fmla="*/ 75 w 109"/>
                <a:gd name="T7" fmla="*/ 13 h 109"/>
                <a:gd name="T8" fmla="*/ 84 w 109"/>
                <a:gd name="T9" fmla="*/ 29 h 109"/>
                <a:gd name="T10" fmla="*/ 86 w 109"/>
                <a:gd name="T11" fmla="*/ 44 h 109"/>
                <a:gd name="T12" fmla="*/ 77 w 109"/>
                <a:gd name="T13" fmla="*/ 53 h 109"/>
                <a:gd name="T14" fmla="*/ 73 w 109"/>
                <a:gd name="T15" fmla="*/ 62 h 109"/>
                <a:gd name="T16" fmla="*/ 62 w 109"/>
                <a:gd name="T17" fmla="*/ 65 h 109"/>
                <a:gd name="T18" fmla="*/ 54 w 109"/>
                <a:gd name="T19" fmla="*/ 56 h 109"/>
                <a:gd name="T20" fmla="*/ 44 w 109"/>
                <a:gd name="T21" fmla="*/ 41 h 109"/>
                <a:gd name="T22" fmla="*/ 39 w 109"/>
                <a:gd name="T23" fmla="*/ 35 h 109"/>
                <a:gd name="T24" fmla="*/ 23 w 109"/>
                <a:gd name="T25" fmla="*/ 33 h 109"/>
                <a:gd name="T26" fmla="*/ 0 w 109"/>
                <a:gd name="T27" fmla="*/ 18 h 109"/>
                <a:gd name="T28" fmla="*/ 30 w 109"/>
                <a:gd name="T29" fmla="*/ 0 h 10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9"/>
                <a:gd name="T46" fmla="*/ 0 h 109"/>
                <a:gd name="T47" fmla="*/ 109 w 109"/>
                <a:gd name="T48" fmla="*/ 109 h 10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9" h="109">
                  <a:moveTo>
                    <a:pt x="38" y="0"/>
                  </a:moveTo>
                  <a:lnTo>
                    <a:pt x="63" y="0"/>
                  </a:lnTo>
                  <a:lnTo>
                    <a:pt x="81" y="4"/>
                  </a:lnTo>
                  <a:lnTo>
                    <a:pt x="94" y="22"/>
                  </a:lnTo>
                  <a:lnTo>
                    <a:pt x="105" y="49"/>
                  </a:lnTo>
                  <a:lnTo>
                    <a:pt x="108" y="74"/>
                  </a:lnTo>
                  <a:lnTo>
                    <a:pt x="96" y="87"/>
                  </a:lnTo>
                  <a:lnTo>
                    <a:pt x="92" y="103"/>
                  </a:lnTo>
                  <a:lnTo>
                    <a:pt x="78" y="108"/>
                  </a:lnTo>
                  <a:lnTo>
                    <a:pt x="67" y="94"/>
                  </a:lnTo>
                  <a:lnTo>
                    <a:pt x="56" y="67"/>
                  </a:lnTo>
                  <a:lnTo>
                    <a:pt x="49" y="58"/>
                  </a:lnTo>
                  <a:lnTo>
                    <a:pt x="27" y="56"/>
                  </a:lnTo>
                  <a:lnTo>
                    <a:pt x="0" y="29"/>
                  </a:lnTo>
                  <a:lnTo>
                    <a:pt x="38" y="0"/>
                  </a:lnTo>
                </a:path>
              </a:pathLst>
            </a:custGeom>
            <a:solidFill>
              <a:schemeClr val="bg2">
                <a:lumMod val="75000"/>
              </a:schemeClr>
            </a:solidFill>
            <a:ln w="12700" cap="rnd">
              <a:solidFill>
                <a:schemeClr val="bg1"/>
              </a:solidFill>
              <a:round/>
              <a:headEnd/>
              <a:tailEnd/>
            </a:ln>
          </p:spPr>
          <p:txBody>
            <a:bodyPr/>
            <a:lstStyle/>
            <a:p>
              <a:pPr>
                <a:defRPr/>
              </a:pPr>
              <a:endParaRPr lang="en-GB" dirty="0"/>
            </a:p>
          </p:txBody>
        </p:sp>
        <p:sp>
          <p:nvSpPr>
            <p:cNvPr id="223" name="Freeform 57"/>
            <p:cNvSpPr>
              <a:spLocks/>
            </p:cNvSpPr>
            <p:nvPr/>
          </p:nvSpPr>
          <p:spPr bwMode="auto">
            <a:xfrm>
              <a:off x="2910174" y="1886464"/>
              <a:ext cx="157294" cy="71963"/>
            </a:xfrm>
            <a:custGeom>
              <a:avLst/>
              <a:gdLst>
                <a:gd name="T0" fmla="*/ 41 w 58"/>
                <a:gd name="T1" fmla="*/ 0 h 43"/>
                <a:gd name="T2" fmla="*/ 46 w 58"/>
                <a:gd name="T3" fmla="*/ 5 h 43"/>
                <a:gd name="T4" fmla="*/ 27 w 58"/>
                <a:gd name="T5" fmla="*/ 13 h 43"/>
                <a:gd name="T6" fmla="*/ 9 w 58"/>
                <a:gd name="T7" fmla="*/ 26 h 43"/>
                <a:gd name="T8" fmla="*/ 2 w 58"/>
                <a:gd name="T9" fmla="*/ 23 h 43"/>
                <a:gd name="T10" fmla="*/ 0 w 58"/>
                <a:gd name="T11" fmla="*/ 9 h 43"/>
                <a:gd name="T12" fmla="*/ 0 w 58"/>
                <a:gd name="T13" fmla="*/ 4 h 43"/>
                <a:gd name="T14" fmla="*/ 27 w 58"/>
                <a:gd name="T15" fmla="*/ 0 h 43"/>
                <a:gd name="T16" fmla="*/ 41 w 58"/>
                <a:gd name="T17" fmla="*/ 0 h 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8"/>
                <a:gd name="T28" fmla="*/ 0 h 43"/>
                <a:gd name="T29" fmla="*/ 58 w 58"/>
                <a:gd name="T30" fmla="*/ 43 h 4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8" h="43">
                  <a:moveTo>
                    <a:pt x="50" y="0"/>
                  </a:moveTo>
                  <a:lnTo>
                    <a:pt x="57" y="9"/>
                  </a:lnTo>
                  <a:lnTo>
                    <a:pt x="34" y="21"/>
                  </a:lnTo>
                  <a:lnTo>
                    <a:pt x="13" y="42"/>
                  </a:lnTo>
                  <a:lnTo>
                    <a:pt x="2" y="37"/>
                  </a:lnTo>
                  <a:lnTo>
                    <a:pt x="0" y="14"/>
                  </a:lnTo>
                  <a:lnTo>
                    <a:pt x="0" y="7"/>
                  </a:lnTo>
                  <a:lnTo>
                    <a:pt x="34" y="0"/>
                  </a:lnTo>
                  <a:lnTo>
                    <a:pt x="50" y="0"/>
                  </a:lnTo>
                </a:path>
              </a:pathLst>
            </a:custGeom>
            <a:solidFill>
              <a:srgbClr val="4B76FF"/>
            </a:solidFill>
            <a:ln w="12700" cap="rnd">
              <a:solidFill>
                <a:schemeClr val="bg1"/>
              </a:solidFill>
              <a:round/>
              <a:headEnd/>
              <a:tailEnd/>
            </a:ln>
          </p:spPr>
          <p:txBody>
            <a:bodyPr/>
            <a:lstStyle/>
            <a:p>
              <a:pPr>
                <a:defRPr/>
              </a:pPr>
              <a:endParaRPr lang="en-GB" dirty="0"/>
            </a:p>
          </p:txBody>
        </p:sp>
        <p:grpSp>
          <p:nvGrpSpPr>
            <p:cNvPr id="5" name="Group 59"/>
            <p:cNvGrpSpPr>
              <a:grpSpLocks/>
            </p:cNvGrpSpPr>
            <p:nvPr/>
          </p:nvGrpSpPr>
          <p:grpSpPr bwMode="auto">
            <a:xfrm>
              <a:off x="5526975" y="557044"/>
              <a:ext cx="1707356" cy="2200550"/>
              <a:chOff x="3324" y="947"/>
              <a:chExt cx="626" cy="1332"/>
            </a:xfrm>
            <a:grpFill/>
          </p:grpSpPr>
          <p:sp>
            <p:nvSpPr>
              <p:cNvPr id="244" name="Freeform 60"/>
              <p:cNvSpPr>
                <a:spLocks/>
              </p:cNvSpPr>
              <p:nvPr/>
            </p:nvSpPr>
            <p:spPr bwMode="auto">
              <a:xfrm>
                <a:off x="3573" y="2099"/>
                <a:ext cx="42" cy="103"/>
              </a:xfrm>
              <a:custGeom>
                <a:avLst/>
                <a:gdLst>
                  <a:gd name="T0" fmla="*/ 41 w 42"/>
                  <a:gd name="T1" fmla="*/ 0 h 103"/>
                  <a:gd name="T2" fmla="*/ 38 w 42"/>
                  <a:gd name="T3" fmla="*/ 34 h 103"/>
                  <a:gd name="T4" fmla="*/ 27 w 42"/>
                  <a:gd name="T5" fmla="*/ 61 h 103"/>
                  <a:gd name="T6" fmla="*/ 6 w 42"/>
                  <a:gd name="T7" fmla="*/ 77 h 103"/>
                  <a:gd name="T8" fmla="*/ 11 w 42"/>
                  <a:gd name="T9" fmla="*/ 95 h 103"/>
                  <a:gd name="T10" fmla="*/ 4 w 42"/>
                  <a:gd name="T11" fmla="*/ 102 h 103"/>
                  <a:gd name="T12" fmla="*/ 0 w 42"/>
                  <a:gd name="T13" fmla="*/ 79 h 103"/>
                  <a:gd name="T14" fmla="*/ 6 w 42"/>
                  <a:gd name="T15" fmla="*/ 63 h 103"/>
                  <a:gd name="T16" fmla="*/ 11 w 42"/>
                  <a:gd name="T17" fmla="*/ 43 h 103"/>
                  <a:gd name="T18" fmla="*/ 41 w 42"/>
                  <a:gd name="T19" fmla="*/ 0 h 10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2"/>
                  <a:gd name="T31" fmla="*/ 0 h 103"/>
                  <a:gd name="T32" fmla="*/ 42 w 42"/>
                  <a:gd name="T33" fmla="*/ 103 h 10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2" h="103">
                    <a:moveTo>
                      <a:pt x="41" y="0"/>
                    </a:moveTo>
                    <a:lnTo>
                      <a:pt x="38" y="34"/>
                    </a:lnTo>
                    <a:lnTo>
                      <a:pt x="27" y="61"/>
                    </a:lnTo>
                    <a:lnTo>
                      <a:pt x="6" y="77"/>
                    </a:lnTo>
                    <a:lnTo>
                      <a:pt x="11" y="95"/>
                    </a:lnTo>
                    <a:lnTo>
                      <a:pt x="4" y="102"/>
                    </a:lnTo>
                    <a:lnTo>
                      <a:pt x="0" y="79"/>
                    </a:lnTo>
                    <a:lnTo>
                      <a:pt x="6" y="63"/>
                    </a:lnTo>
                    <a:lnTo>
                      <a:pt x="11" y="43"/>
                    </a:lnTo>
                    <a:lnTo>
                      <a:pt x="41" y="0"/>
                    </a:lnTo>
                  </a:path>
                </a:pathLst>
              </a:custGeom>
              <a:grpFill/>
              <a:ln w="12700" cap="rnd">
                <a:solidFill>
                  <a:schemeClr val="bg1"/>
                </a:solidFill>
                <a:round/>
                <a:headEnd/>
                <a:tailEnd/>
              </a:ln>
            </p:spPr>
            <p:txBody>
              <a:bodyPr/>
              <a:lstStyle/>
              <a:p>
                <a:pPr>
                  <a:defRPr/>
                </a:pPr>
                <a:endParaRPr lang="en-GB" dirty="0"/>
              </a:p>
            </p:txBody>
          </p:sp>
          <p:sp>
            <p:nvSpPr>
              <p:cNvPr id="245" name="Freeform 61"/>
              <p:cNvSpPr>
                <a:spLocks/>
              </p:cNvSpPr>
              <p:nvPr/>
            </p:nvSpPr>
            <p:spPr bwMode="auto">
              <a:xfrm>
                <a:off x="3666" y="2053"/>
                <a:ext cx="58" cy="81"/>
              </a:xfrm>
              <a:custGeom>
                <a:avLst/>
                <a:gdLst>
                  <a:gd name="T0" fmla="*/ 45 w 58"/>
                  <a:gd name="T1" fmla="*/ 0 h 81"/>
                  <a:gd name="T2" fmla="*/ 57 w 58"/>
                  <a:gd name="T3" fmla="*/ 0 h 81"/>
                  <a:gd name="T4" fmla="*/ 43 w 58"/>
                  <a:gd name="T5" fmla="*/ 15 h 81"/>
                  <a:gd name="T6" fmla="*/ 41 w 58"/>
                  <a:gd name="T7" fmla="*/ 26 h 81"/>
                  <a:gd name="T8" fmla="*/ 45 w 58"/>
                  <a:gd name="T9" fmla="*/ 44 h 81"/>
                  <a:gd name="T10" fmla="*/ 29 w 58"/>
                  <a:gd name="T11" fmla="*/ 60 h 81"/>
                  <a:gd name="T12" fmla="*/ 11 w 58"/>
                  <a:gd name="T13" fmla="*/ 80 h 81"/>
                  <a:gd name="T14" fmla="*/ 6 w 58"/>
                  <a:gd name="T15" fmla="*/ 60 h 81"/>
                  <a:gd name="T16" fmla="*/ 0 w 58"/>
                  <a:gd name="T17" fmla="*/ 53 h 81"/>
                  <a:gd name="T18" fmla="*/ 0 w 58"/>
                  <a:gd name="T19" fmla="*/ 37 h 81"/>
                  <a:gd name="T20" fmla="*/ 18 w 58"/>
                  <a:gd name="T21" fmla="*/ 22 h 81"/>
                  <a:gd name="T22" fmla="*/ 45 w 58"/>
                  <a:gd name="T23" fmla="*/ 0 h 8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8"/>
                  <a:gd name="T37" fmla="*/ 0 h 81"/>
                  <a:gd name="T38" fmla="*/ 58 w 58"/>
                  <a:gd name="T39" fmla="*/ 81 h 8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8" h="81">
                    <a:moveTo>
                      <a:pt x="45" y="0"/>
                    </a:moveTo>
                    <a:lnTo>
                      <a:pt x="57" y="0"/>
                    </a:lnTo>
                    <a:lnTo>
                      <a:pt x="43" y="15"/>
                    </a:lnTo>
                    <a:lnTo>
                      <a:pt x="41" y="26"/>
                    </a:lnTo>
                    <a:lnTo>
                      <a:pt x="45" y="44"/>
                    </a:lnTo>
                    <a:lnTo>
                      <a:pt x="29" y="60"/>
                    </a:lnTo>
                    <a:lnTo>
                      <a:pt x="11" y="80"/>
                    </a:lnTo>
                    <a:lnTo>
                      <a:pt x="6" y="60"/>
                    </a:lnTo>
                    <a:lnTo>
                      <a:pt x="0" y="53"/>
                    </a:lnTo>
                    <a:lnTo>
                      <a:pt x="0" y="37"/>
                    </a:lnTo>
                    <a:lnTo>
                      <a:pt x="18" y="22"/>
                    </a:lnTo>
                    <a:lnTo>
                      <a:pt x="45" y="0"/>
                    </a:lnTo>
                  </a:path>
                </a:pathLst>
              </a:custGeom>
              <a:grpFill/>
              <a:ln w="12700" cap="rnd">
                <a:solidFill>
                  <a:schemeClr val="bg1"/>
                </a:solidFill>
                <a:round/>
                <a:headEnd/>
                <a:tailEnd/>
              </a:ln>
            </p:spPr>
            <p:txBody>
              <a:bodyPr/>
              <a:lstStyle/>
              <a:p>
                <a:pPr>
                  <a:defRPr/>
                </a:pPr>
                <a:endParaRPr lang="en-GB" dirty="0"/>
              </a:p>
            </p:txBody>
          </p:sp>
          <p:grpSp>
            <p:nvGrpSpPr>
              <p:cNvPr id="6" name="Group 62"/>
              <p:cNvGrpSpPr>
                <a:grpSpLocks/>
              </p:cNvGrpSpPr>
              <p:nvPr/>
            </p:nvGrpSpPr>
            <p:grpSpPr bwMode="auto">
              <a:xfrm>
                <a:off x="3324" y="947"/>
                <a:ext cx="626" cy="1332"/>
                <a:chOff x="3324" y="947"/>
                <a:chExt cx="626" cy="1332"/>
              </a:xfrm>
              <a:grpFill/>
            </p:grpSpPr>
            <p:sp>
              <p:nvSpPr>
                <p:cNvPr id="247" name="Freeform 63"/>
                <p:cNvSpPr>
                  <a:spLocks/>
                </p:cNvSpPr>
                <p:nvPr/>
              </p:nvSpPr>
              <p:spPr bwMode="auto">
                <a:xfrm>
                  <a:off x="3324" y="947"/>
                  <a:ext cx="626" cy="1332"/>
                </a:xfrm>
                <a:custGeom>
                  <a:avLst/>
                  <a:gdLst>
                    <a:gd name="T0" fmla="*/ 492 w 626"/>
                    <a:gd name="T1" fmla="*/ 24 h 1332"/>
                    <a:gd name="T2" fmla="*/ 577 w 626"/>
                    <a:gd name="T3" fmla="*/ 81 h 1332"/>
                    <a:gd name="T4" fmla="*/ 583 w 626"/>
                    <a:gd name="T5" fmla="*/ 131 h 1332"/>
                    <a:gd name="T6" fmla="*/ 604 w 626"/>
                    <a:gd name="T7" fmla="*/ 177 h 1332"/>
                    <a:gd name="T8" fmla="*/ 599 w 626"/>
                    <a:gd name="T9" fmla="*/ 236 h 1332"/>
                    <a:gd name="T10" fmla="*/ 618 w 626"/>
                    <a:gd name="T11" fmla="*/ 277 h 1332"/>
                    <a:gd name="T12" fmla="*/ 613 w 626"/>
                    <a:gd name="T13" fmla="*/ 311 h 1332"/>
                    <a:gd name="T14" fmla="*/ 538 w 626"/>
                    <a:gd name="T15" fmla="*/ 317 h 1332"/>
                    <a:gd name="T16" fmla="*/ 504 w 626"/>
                    <a:gd name="T17" fmla="*/ 367 h 1332"/>
                    <a:gd name="T18" fmla="*/ 494 w 626"/>
                    <a:gd name="T19" fmla="*/ 406 h 1332"/>
                    <a:gd name="T20" fmla="*/ 499 w 626"/>
                    <a:gd name="T21" fmla="*/ 458 h 1332"/>
                    <a:gd name="T22" fmla="*/ 476 w 626"/>
                    <a:gd name="T23" fmla="*/ 508 h 1332"/>
                    <a:gd name="T24" fmla="*/ 406 w 626"/>
                    <a:gd name="T25" fmla="*/ 551 h 1332"/>
                    <a:gd name="T26" fmla="*/ 378 w 626"/>
                    <a:gd name="T27" fmla="*/ 576 h 1332"/>
                    <a:gd name="T28" fmla="*/ 346 w 626"/>
                    <a:gd name="T29" fmla="*/ 638 h 1332"/>
                    <a:gd name="T30" fmla="*/ 335 w 626"/>
                    <a:gd name="T31" fmla="*/ 688 h 1332"/>
                    <a:gd name="T32" fmla="*/ 305 w 626"/>
                    <a:gd name="T33" fmla="*/ 754 h 1332"/>
                    <a:gd name="T34" fmla="*/ 348 w 626"/>
                    <a:gd name="T35" fmla="*/ 842 h 1332"/>
                    <a:gd name="T36" fmla="*/ 383 w 626"/>
                    <a:gd name="T37" fmla="*/ 908 h 1332"/>
                    <a:gd name="T38" fmla="*/ 346 w 626"/>
                    <a:gd name="T39" fmla="*/ 933 h 1332"/>
                    <a:gd name="T40" fmla="*/ 312 w 626"/>
                    <a:gd name="T41" fmla="*/ 938 h 1332"/>
                    <a:gd name="T42" fmla="*/ 241 w 626"/>
                    <a:gd name="T43" fmla="*/ 942 h 1332"/>
                    <a:gd name="T44" fmla="*/ 307 w 626"/>
                    <a:gd name="T45" fmla="*/ 958 h 1332"/>
                    <a:gd name="T46" fmla="*/ 346 w 626"/>
                    <a:gd name="T47" fmla="*/ 978 h 1332"/>
                    <a:gd name="T48" fmla="*/ 321 w 626"/>
                    <a:gd name="T49" fmla="*/ 994 h 1332"/>
                    <a:gd name="T50" fmla="*/ 278 w 626"/>
                    <a:gd name="T51" fmla="*/ 1033 h 1332"/>
                    <a:gd name="T52" fmla="*/ 266 w 626"/>
                    <a:gd name="T53" fmla="*/ 1069 h 1332"/>
                    <a:gd name="T54" fmla="*/ 250 w 626"/>
                    <a:gd name="T55" fmla="*/ 1156 h 1332"/>
                    <a:gd name="T56" fmla="*/ 230 w 626"/>
                    <a:gd name="T57" fmla="*/ 1215 h 1332"/>
                    <a:gd name="T58" fmla="*/ 177 w 626"/>
                    <a:gd name="T59" fmla="*/ 1260 h 1332"/>
                    <a:gd name="T60" fmla="*/ 130 w 626"/>
                    <a:gd name="T61" fmla="*/ 1276 h 1332"/>
                    <a:gd name="T62" fmla="*/ 120 w 626"/>
                    <a:gd name="T63" fmla="*/ 1319 h 1332"/>
                    <a:gd name="T64" fmla="*/ 70 w 626"/>
                    <a:gd name="T65" fmla="*/ 1331 h 1332"/>
                    <a:gd name="T66" fmla="*/ 50 w 626"/>
                    <a:gd name="T67" fmla="*/ 1310 h 1332"/>
                    <a:gd name="T68" fmla="*/ 29 w 626"/>
                    <a:gd name="T69" fmla="*/ 1235 h 1332"/>
                    <a:gd name="T70" fmla="*/ 45 w 626"/>
                    <a:gd name="T71" fmla="*/ 1219 h 1332"/>
                    <a:gd name="T72" fmla="*/ 50 w 626"/>
                    <a:gd name="T73" fmla="*/ 1194 h 1332"/>
                    <a:gd name="T74" fmla="*/ 29 w 626"/>
                    <a:gd name="T75" fmla="*/ 1126 h 1332"/>
                    <a:gd name="T76" fmla="*/ 11 w 626"/>
                    <a:gd name="T77" fmla="*/ 1074 h 1332"/>
                    <a:gd name="T78" fmla="*/ 0 w 626"/>
                    <a:gd name="T79" fmla="*/ 990 h 1332"/>
                    <a:gd name="T80" fmla="*/ 20 w 626"/>
                    <a:gd name="T81" fmla="*/ 958 h 1332"/>
                    <a:gd name="T82" fmla="*/ 36 w 626"/>
                    <a:gd name="T83" fmla="*/ 874 h 1332"/>
                    <a:gd name="T84" fmla="*/ 79 w 626"/>
                    <a:gd name="T85" fmla="*/ 824 h 1332"/>
                    <a:gd name="T86" fmla="*/ 66 w 626"/>
                    <a:gd name="T87" fmla="*/ 738 h 1332"/>
                    <a:gd name="T88" fmla="*/ 84 w 626"/>
                    <a:gd name="T89" fmla="*/ 697 h 1332"/>
                    <a:gd name="T90" fmla="*/ 75 w 626"/>
                    <a:gd name="T91" fmla="*/ 622 h 1332"/>
                    <a:gd name="T92" fmla="*/ 91 w 626"/>
                    <a:gd name="T93" fmla="*/ 533 h 1332"/>
                    <a:gd name="T94" fmla="*/ 145 w 626"/>
                    <a:gd name="T95" fmla="*/ 476 h 1332"/>
                    <a:gd name="T96" fmla="*/ 196 w 626"/>
                    <a:gd name="T97" fmla="*/ 458 h 1332"/>
                    <a:gd name="T98" fmla="*/ 175 w 626"/>
                    <a:gd name="T99" fmla="*/ 406 h 1332"/>
                    <a:gd name="T100" fmla="*/ 196 w 626"/>
                    <a:gd name="T101" fmla="*/ 361 h 1332"/>
                    <a:gd name="T102" fmla="*/ 207 w 626"/>
                    <a:gd name="T103" fmla="*/ 293 h 1332"/>
                    <a:gd name="T104" fmla="*/ 262 w 626"/>
                    <a:gd name="T105" fmla="*/ 252 h 1332"/>
                    <a:gd name="T106" fmla="*/ 287 w 626"/>
                    <a:gd name="T107" fmla="*/ 199 h 1332"/>
                    <a:gd name="T108" fmla="*/ 328 w 626"/>
                    <a:gd name="T109" fmla="*/ 115 h 1332"/>
                    <a:gd name="T110" fmla="*/ 374 w 626"/>
                    <a:gd name="T111" fmla="*/ 77 h 1332"/>
                    <a:gd name="T112" fmla="*/ 415 w 626"/>
                    <a:gd name="T113" fmla="*/ 47 h 1332"/>
                    <a:gd name="T114" fmla="*/ 467 w 626"/>
                    <a:gd name="T115" fmla="*/ 0 h 133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626"/>
                    <a:gd name="T175" fmla="*/ 0 h 1332"/>
                    <a:gd name="T176" fmla="*/ 626 w 626"/>
                    <a:gd name="T177" fmla="*/ 1332 h 133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626" h="1332">
                      <a:moveTo>
                        <a:pt x="472" y="0"/>
                      </a:moveTo>
                      <a:lnTo>
                        <a:pt x="479" y="4"/>
                      </a:lnTo>
                      <a:lnTo>
                        <a:pt x="492" y="24"/>
                      </a:lnTo>
                      <a:lnTo>
                        <a:pt x="547" y="77"/>
                      </a:lnTo>
                      <a:lnTo>
                        <a:pt x="554" y="65"/>
                      </a:lnTo>
                      <a:lnTo>
                        <a:pt x="577" y="81"/>
                      </a:lnTo>
                      <a:lnTo>
                        <a:pt x="583" y="99"/>
                      </a:lnTo>
                      <a:lnTo>
                        <a:pt x="583" y="111"/>
                      </a:lnTo>
                      <a:lnTo>
                        <a:pt x="583" y="131"/>
                      </a:lnTo>
                      <a:lnTo>
                        <a:pt x="577" y="145"/>
                      </a:lnTo>
                      <a:lnTo>
                        <a:pt x="590" y="161"/>
                      </a:lnTo>
                      <a:lnTo>
                        <a:pt x="604" y="177"/>
                      </a:lnTo>
                      <a:lnTo>
                        <a:pt x="604" y="190"/>
                      </a:lnTo>
                      <a:lnTo>
                        <a:pt x="604" y="211"/>
                      </a:lnTo>
                      <a:lnTo>
                        <a:pt x="599" y="236"/>
                      </a:lnTo>
                      <a:lnTo>
                        <a:pt x="590" y="245"/>
                      </a:lnTo>
                      <a:lnTo>
                        <a:pt x="604" y="256"/>
                      </a:lnTo>
                      <a:lnTo>
                        <a:pt x="618" y="277"/>
                      </a:lnTo>
                      <a:lnTo>
                        <a:pt x="625" y="297"/>
                      </a:lnTo>
                      <a:lnTo>
                        <a:pt x="625" y="306"/>
                      </a:lnTo>
                      <a:lnTo>
                        <a:pt x="613" y="311"/>
                      </a:lnTo>
                      <a:lnTo>
                        <a:pt x="558" y="311"/>
                      </a:lnTo>
                      <a:lnTo>
                        <a:pt x="547" y="311"/>
                      </a:lnTo>
                      <a:lnTo>
                        <a:pt x="538" y="317"/>
                      </a:lnTo>
                      <a:lnTo>
                        <a:pt x="538" y="336"/>
                      </a:lnTo>
                      <a:lnTo>
                        <a:pt x="529" y="347"/>
                      </a:lnTo>
                      <a:lnTo>
                        <a:pt x="504" y="367"/>
                      </a:lnTo>
                      <a:lnTo>
                        <a:pt x="508" y="386"/>
                      </a:lnTo>
                      <a:lnTo>
                        <a:pt x="504" y="397"/>
                      </a:lnTo>
                      <a:lnTo>
                        <a:pt x="494" y="406"/>
                      </a:lnTo>
                      <a:lnTo>
                        <a:pt x="504" y="431"/>
                      </a:lnTo>
                      <a:lnTo>
                        <a:pt x="508" y="447"/>
                      </a:lnTo>
                      <a:lnTo>
                        <a:pt x="499" y="458"/>
                      </a:lnTo>
                      <a:lnTo>
                        <a:pt x="483" y="472"/>
                      </a:lnTo>
                      <a:lnTo>
                        <a:pt x="479" y="488"/>
                      </a:lnTo>
                      <a:lnTo>
                        <a:pt x="476" y="508"/>
                      </a:lnTo>
                      <a:lnTo>
                        <a:pt x="447" y="522"/>
                      </a:lnTo>
                      <a:lnTo>
                        <a:pt x="428" y="533"/>
                      </a:lnTo>
                      <a:lnTo>
                        <a:pt x="406" y="551"/>
                      </a:lnTo>
                      <a:lnTo>
                        <a:pt x="408" y="563"/>
                      </a:lnTo>
                      <a:lnTo>
                        <a:pt x="387" y="567"/>
                      </a:lnTo>
                      <a:lnTo>
                        <a:pt x="378" y="576"/>
                      </a:lnTo>
                      <a:lnTo>
                        <a:pt x="358" y="604"/>
                      </a:lnTo>
                      <a:lnTo>
                        <a:pt x="342" y="617"/>
                      </a:lnTo>
                      <a:lnTo>
                        <a:pt x="346" y="638"/>
                      </a:lnTo>
                      <a:lnTo>
                        <a:pt x="335" y="647"/>
                      </a:lnTo>
                      <a:lnTo>
                        <a:pt x="326" y="656"/>
                      </a:lnTo>
                      <a:lnTo>
                        <a:pt x="335" y="688"/>
                      </a:lnTo>
                      <a:lnTo>
                        <a:pt x="330" y="708"/>
                      </a:lnTo>
                      <a:lnTo>
                        <a:pt x="307" y="722"/>
                      </a:lnTo>
                      <a:lnTo>
                        <a:pt x="305" y="754"/>
                      </a:lnTo>
                      <a:lnTo>
                        <a:pt x="307" y="797"/>
                      </a:lnTo>
                      <a:lnTo>
                        <a:pt x="317" y="815"/>
                      </a:lnTo>
                      <a:lnTo>
                        <a:pt x="348" y="842"/>
                      </a:lnTo>
                      <a:lnTo>
                        <a:pt x="362" y="867"/>
                      </a:lnTo>
                      <a:lnTo>
                        <a:pt x="376" y="890"/>
                      </a:lnTo>
                      <a:lnTo>
                        <a:pt x="383" y="908"/>
                      </a:lnTo>
                      <a:lnTo>
                        <a:pt x="376" y="924"/>
                      </a:lnTo>
                      <a:lnTo>
                        <a:pt x="358" y="938"/>
                      </a:lnTo>
                      <a:lnTo>
                        <a:pt x="346" y="933"/>
                      </a:lnTo>
                      <a:lnTo>
                        <a:pt x="335" y="919"/>
                      </a:lnTo>
                      <a:lnTo>
                        <a:pt x="317" y="924"/>
                      </a:lnTo>
                      <a:lnTo>
                        <a:pt x="312" y="938"/>
                      </a:lnTo>
                      <a:lnTo>
                        <a:pt x="287" y="938"/>
                      </a:lnTo>
                      <a:lnTo>
                        <a:pt x="250" y="933"/>
                      </a:lnTo>
                      <a:lnTo>
                        <a:pt x="241" y="942"/>
                      </a:lnTo>
                      <a:lnTo>
                        <a:pt x="266" y="953"/>
                      </a:lnTo>
                      <a:lnTo>
                        <a:pt x="301" y="942"/>
                      </a:lnTo>
                      <a:lnTo>
                        <a:pt x="307" y="958"/>
                      </a:lnTo>
                      <a:lnTo>
                        <a:pt x="335" y="963"/>
                      </a:lnTo>
                      <a:lnTo>
                        <a:pt x="353" y="969"/>
                      </a:lnTo>
                      <a:lnTo>
                        <a:pt x="346" y="978"/>
                      </a:lnTo>
                      <a:lnTo>
                        <a:pt x="321" y="974"/>
                      </a:lnTo>
                      <a:lnTo>
                        <a:pt x="317" y="983"/>
                      </a:lnTo>
                      <a:lnTo>
                        <a:pt x="321" y="994"/>
                      </a:lnTo>
                      <a:lnTo>
                        <a:pt x="307" y="1013"/>
                      </a:lnTo>
                      <a:lnTo>
                        <a:pt x="287" y="1028"/>
                      </a:lnTo>
                      <a:lnTo>
                        <a:pt x="278" y="1033"/>
                      </a:lnTo>
                      <a:lnTo>
                        <a:pt x="271" y="1037"/>
                      </a:lnTo>
                      <a:lnTo>
                        <a:pt x="276" y="1056"/>
                      </a:lnTo>
                      <a:lnTo>
                        <a:pt x="266" y="1069"/>
                      </a:lnTo>
                      <a:lnTo>
                        <a:pt x="253" y="1094"/>
                      </a:lnTo>
                      <a:lnTo>
                        <a:pt x="257" y="1119"/>
                      </a:lnTo>
                      <a:lnTo>
                        <a:pt x="250" y="1156"/>
                      </a:lnTo>
                      <a:lnTo>
                        <a:pt x="241" y="1174"/>
                      </a:lnTo>
                      <a:lnTo>
                        <a:pt x="241" y="1196"/>
                      </a:lnTo>
                      <a:lnTo>
                        <a:pt x="230" y="1215"/>
                      </a:lnTo>
                      <a:lnTo>
                        <a:pt x="212" y="1244"/>
                      </a:lnTo>
                      <a:lnTo>
                        <a:pt x="207" y="1265"/>
                      </a:lnTo>
                      <a:lnTo>
                        <a:pt x="177" y="1260"/>
                      </a:lnTo>
                      <a:lnTo>
                        <a:pt x="150" y="1260"/>
                      </a:lnTo>
                      <a:lnTo>
                        <a:pt x="145" y="1271"/>
                      </a:lnTo>
                      <a:lnTo>
                        <a:pt x="130" y="1276"/>
                      </a:lnTo>
                      <a:lnTo>
                        <a:pt x="120" y="1281"/>
                      </a:lnTo>
                      <a:lnTo>
                        <a:pt x="125" y="1296"/>
                      </a:lnTo>
                      <a:lnTo>
                        <a:pt x="120" y="1319"/>
                      </a:lnTo>
                      <a:lnTo>
                        <a:pt x="100" y="1331"/>
                      </a:lnTo>
                      <a:lnTo>
                        <a:pt x="88" y="1319"/>
                      </a:lnTo>
                      <a:lnTo>
                        <a:pt x="70" y="1331"/>
                      </a:lnTo>
                      <a:lnTo>
                        <a:pt x="50" y="1331"/>
                      </a:lnTo>
                      <a:lnTo>
                        <a:pt x="41" y="1319"/>
                      </a:lnTo>
                      <a:lnTo>
                        <a:pt x="50" y="1310"/>
                      </a:lnTo>
                      <a:lnTo>
                        <a:pt x="54" y="1285"/>
                      </a:lnTo>
                      <a:lnTo>
                        <a:pt x="36" y="1253"/>
                      </a:lnTo>
                      <a:lnTo>
                        <a:pt x="29" y="1235"/>
                      </a:lnTo>
                      <a:lnTo>
                        <a:pt x="34" y="1226"/>
                      </a:lnTo>
                      <a:lnTo>
                        <a:pt x="41" y="1226"/>
                      </a:lnTo>
                      <a:lnTo>
                        <a:pt x="45" y="1219"/>
                      </a:lnTo>
                      <a:lnTo>
                        <a:pt x="50" y="1210"/>
                      </a:lnTo>
                      <a:lnTo>
                        <a:pt x="54" y="1201"/>
                      </a:lnTo>
                      <a:lnTo>
                        <a:pt x="50" y="1194"/>
                      </a:lnTo>
                      <a:lnTo>
                        <a:pt x="41" y="1178"/>
                      </a:lnTo>
                      <a:lnTo>
                        <a:pt x="25" y="1153"/>
                      </a:lnTo>
                      <a:lnTo>
                        <a:pt x="29" y="1126"/>
                      </a:lnTo>
                      <a:lnTo>
                        <a:pt x="15" y="1108"/>
                      </a:lnTo>
                      <a:lnTo>
                        <a:pt x="4" y="1094"/>
                      </a:lnTo>
                      <a:lnTo>
                        <a:pt x="11" y="1074"/>
                      </a:lnTo>
                      <a:lnTo>
                        <a:pt x="20" y="1033"/>
                      </a:lnTo>
                      <a:lnTo>
                        <a:pt x="4" y="1013"/>
                      </a:lnTo>
                      <a:lnTo>
                        <a:pt x="0" y="990"/>
                      </a:lnTo>
                      <a:lnTo>
                        <a:pt x="0" y="978"/>
                      </a:lnTo>
                      <a:lnTo>
                        <a:pt x="9" y="953"/>
                      </a:lnTo>
                      <a:lnTo>
                        <a:pt x="20" y="958"/>
                      </a:lnTo>
                      <a:lnTo>
                        <a:pt x="34" y="924"/>
                      </a:lnTo>
                      <a:lnTo>
                        <a:pt x="34" y="888"/>
                      </a:lnTo>
                      <a:lnTo>
                        <a:pt x="36" y="874"/>
                      </a:lnTo>
                      <a:lnTo>
                        <a:pt x="54" y="863"/>
                      </a:lnTo>
                      <a:lnTo>
                        <a:pt x="79" y="844"/>
                      </a:lnTo>
                      <a:lnTo>
                        <a:pt x="79" y="824"/>
                      </a:lnTo>
                      <a:lnTo>
                        <a:pt x="75" y="763"/>
                      </a:lnTo>
                      <a:lnTo>
                        <a:pt x="66" y="754"/>
                      </a:lnTo>
                      <a:lnTo>
                        <a:pt x="66" y="738"/>
                      </a:lnTo>
                      <a:lnTo>
                        <a:pt x="88" y="729"/>
                      </a:lnTo>
                      <a:lnTo>
                        <a:pt x="95" y="722"/>
                      </a:lnTo>
                      <a:lnTo>
                        <a:pt x="84" y="697"/>
                      </a:lnTo>
                      <a:lnTo>
                        <a:pt x="66" y="672"/>
                      </a:lnTo>
                      <a:lnTo>
                        <a:pt x="70" y="642"/>
                      </a:lnTo>
                      <a:lnTo>
                        <a:pt x="75" y="622"/>
                      </a:lnTo>
                      <a:lnTo>
                        <a:pt x="91" y="583"/>
                      </a:lnTo>
                      <a:lnTo>
                        <a:pt x="91" y="567"/>
                      </a:lnTo>
                      <a:lnTo>
                        <a:pt x="91" y="533"/>
                      </a:lnTo>
                      <a:lnTo>
                        <a:pt x="104" y="506"/>
                      </a:lnTo>
                      <a:lnTo>
                        <a:pt x="125" y="488"/>
                      </a:lnTo>
                      <a:lnTo>
                        <a:pt x="145" y="476"/>
                      </a:lnTo>
                      <a:lnTo>
                        <a:pt x="166" y="481"/>
                      </a:lnTo>
                      <a:lnTo>
                        <a:pt x="187" y="488"/>
                      </a:lnTo>
                      <a:lnTo>
                        <a:pt x="196" y="458"/>
                      </a:lnTo>
                      <a:lnTo>
                        <a:pt x="187" y="433"/>
                      </a:lnTo>
                      <a:lnTo>
                        <a:pt x="177" y="417"/>
                      </a:lnTo>
                      <a:lnTo>
                        <a:pt x="175" y="406"/>
                      </a:lnTo>
                      <a:lnTo>
                        <a:pt x="177" y="392"/>
                      </a:lnTo>
                      <a:lnTo>
                        <a:pt x="191" y="388"/>
                      </a:lnTo>
                      <a:lnTo>
                        <a:pt x="196" y="361"/>
                      </a:lnTo>
                      <a:lnTo>
                        <a:pt x="205" y="336"/>
                      </a:lnTo>
                      <a:lnTo>
                        <a:pt x="207" y="315"/>
                      </a:lnTo>
                      <a:lnTo>
                        <a:pt x="207" y="293"/>
                      </a:lnTo>
                      <a:lnTo>
                        <a:pt x="221" y="274"/>
                      </a:lnTo>
                      <a:lnTo>
                        <a:pt x="246" y="256"/>
                      </a:lnTo>
                      <a:lnTo>
                        <a:pt x="262" y="252"/>
                      </a:lnTo>
                      <a:lnTo>
                        <a:pt x="262" y="231"/>
                      </a:lnTo>
                      <a:lnTo>
                        <a:pt x="271" y="218"/>
                      </a:lnTo>
                      <a:lnTo>
                        <a:pt x="287" y="199"/>
                      </a:lnTo>
                      <a:lnTo>
                        <a:pt x="305" y="186"/>
                      </a:lnTo>
                      <a:lnTo>
                        <a:pt x="296" y="149"/>
                      </a:lnTo>
                      <a:lnTo>
                        <a:pt x="328" y="115"/>
                      </a:lnTo>
                      <a:lnTo>
                        <a:pt x="335" y="102"/>
                      </a:lnTo>
                      <a:lnTo>
                        <a:pt x="358" y="97"/>
                      </a:lnTo>
                      <a:lnTo>
                        <a:pt x="374" y="77"/>
                      </a:lnTo>
                      <a:lnTo>
                        <a:pt x="374" y="65"/>
                      </a:lnTo>
                      <a:lnTo>
                        <a:pt x="387" y="49"/>
                      </a:lnTo>
                      <a:lnTo>
                        <a:pt x="415" y="47"/>
                      </a:lnTo>
                      <a:lnTo>
                        <a:pt x="447" y="47"/>
                      </a:lnTo>
                      <a:lnTo>
                        <a:pt x="472" y="24"/>
                      </a:lnTo>
                      <a:lnTo>
                        <a:pt x="467" y="0"/>
                      </a:lnTo>
                      <a:lnTo>
                        <a:pt x="472" y="0"/>
                      </a:lnTo>
                    </a:path>
                  </a:pathLst>
                </a:custGeom>
                <a:grpFill/>
                <a:ln w="9525" cap="rnd">
                  <a:solidFill>
                    <a:schemeClr val="bg1"/>
                  </a:solidFill>
                  <a:round/>
                  <a:headEnd/>
                  <a:tailEnd/>
                </a:ln>
              </p:spPr>
              <p:txBody>
                <a:bodyPr/>
                <a:lstStyle/>
                <a:p>
                  <a:pPr>
                    <a:defRPr/>
                  </a:pPr>
                  <a:endParaRPr lang="en-GB" dirty="0"/>
                </a:p>
              </p:txBody>
            </p:sp>
            <p:sp>
              <p:nvSpPr>
                <p:cNvPr id="248" name="Freeform 64"/>
                <p:cNvSpPr>
                  <a:spLocks/>
                </p:cNvSpPr>
                <p:nvPr/>
              </p:nvSpPr>
              <p:spPr bwMode="auto">
                <a:xfrm>
                  <a:off x="3324" y="947"/>
                  <a:ext cx="626" cy="1332"/>
                </a:xfrm>
                <a:custGeom>
                  <a:avLst/>
                  <a:gdLst>
                    <a:gd name="T0" fmla="*/ 492 w 626"/>
                    <a:gd name="T1" fmla="*/ 24 h 1332"/>
                    <a:gd name="T2" fmla="*/ 577 w 626"/>
                    <a:gd name="T3" fmla="*/ 81 h 1332"/>
                    <a:gd name="T4" fmla="*/ 583 w 626"/>
                    <a:gd name="T5" fmla="*/ 131 h 1332"/>
                    <a:gd name="T6" fmla="*/ 604 w 626"/>
                    <a:gd name="T7" fmla="*/ 177 h 1332"/>
                    <a:gd name="T8" fmla="*/ 599 w 626"/>
                    <a:gd name="T9" fmla="*/ 236 h 1332"/>
                    <a:gd name="T10" fmla="*/ 618 w 626"/>
                    <a:gd name="T11" fmla="*/ 277 h 1332"/>
                    <a:gd name="T12" fmla="*/ 613 w 626"/>
                    <a:gd name="T13" fmla="*/ 311 h 1332"/>
                    <a:gd name="T14" fmla="*/ 538 w 626"/>
                    <a:gd name="T15" fmla="*/ 317 h 1332"/>
                    <a:gd name="T16" fmla="*/ 504 w 626"/>
                    <a:gd name="T17" fmla="*/ 367 h 1332"/>
                    <a:gd name="T18" fmla="*/ 494 w 626"/>
                    <a:gd name="T19" fmla="*/ 406 h 1332"/>
                    <a:gd name="T20" fmla="*/ 499 w 626"/>
                    <a:gd name="T21" fmla="*/ 458 h 1332"/>
                    <a:gd name="T22" fmla="*/ 476 w 626"/>
                    <a:gd name="T23" fmla="*/ 508 h 1332"/>
                    <a:gd name="T24" fmla="*/ 406 w 626"/>
                    <a:gd name="T25" fmla="*/ 551 h 1332"/>
                    <a:gd name="T26" fmla="*/ 378 w 626"/>
                    <a:gd name="T27" fmla="*/ 576 h 1332"/>
                    <a:gd name="T28" fmla="*/ 346 w 626"/>
                    <a:gd name="T29" fmla="*/ 638 h 1332"/>
                    <a:gd name="T30" fmla="*/ 335 w 626"/>
                    <a:gd name="T31" fmla="*/ 688 h 1332"/>
                    <a:gd name="T32" fmla="*/ 305 w 626"/>
                    <a:gd name="T33" fmla="*/ 754 h 1332"/>
                    <a:gd name="T34" fmla="*/ 348 w 626"/>
                    <a:gd name="T35" fmla="*/ 842 h 1332"/>
                    <a:gd name="T36" fmla="*/ 383 w 626"/>
                    <a:gd name="T37" fmla="*/ 908 h 1332"/>
                    <a:gd name="T38" fmla="*/ 346 w 626"/>
                    <a:gd name="T39" fmla="*/ 933 h 1332"/>
                    <a:gd name="T40" fmla="*/ 312 w 626"/>
                    <a:gd name="T41" fmla="*/ 938 h 1332"/>
                    <a:gd name="T42" fmla="*/ 241 w 626"/>
                    <a:gd name="T43" fmla="*/ 942 h 1332"/>
                    <a:gd name="T44" fmla="*/ 307 w 626"/>
                    <a:gd name="T45" fmla="*/ 958 h 1332"/>
                    <a:gd name="T46" fmla="*/ 346 w 626"/>
                    <a:gd name="T47" fmla="*/ 978 h 1332"/>
                    <a:gd name="T48" fmla="*/ 321 w 626"/>
                    <a:gd name="T49" fmla="*/ 994 h 1332"/>
                    <a:gd name="T50" fmla="*/ 278 w 626"/>
                    <a:gd name="T51" fmla="*/ 1033 h 1332"/>
                    <a:gd name="T52" fmla="*/ 266 w 626"/>
                    <a:gd name="T53" fmla="*/ 1069 h 1332"/>
                    <a:gd name="T54" fmla="*/ 250 w 626"/>
                    <a:gd name="T55" fmla="*/ 1156 h 1332"/>
                    <a:gd name="T56" fmla="*/ 230 w 626"/>
                    <a:gd name="T57" fmla="*/ 1215 h 1332"/>
                    <a:gd name="T58" fmla="*/ 177 w 626"/>
                    <a:gd name="T59" fmla="*/ 1260 h 1332"/>
                    <a:gd name="T60" fmla="*/ 130 w 626"/>
                    <a:gd name="T61" fmla="*/ 1276 h 1332"/>
                    <a:gd name="T62" fmla="*/ 120 w 626"/>
                    <a:gd name="T63" fmla="*/ 1319 h 1332"/>
                    <a:gd name="T64" fmla="*/ 70 w 626"/>
                    <a:gd name="T65" fmla="*/ 1331 h 1332"/>
                    <a:gd name="T66" fmla="*/ 50 w 626"/>
                    <a:gd name="T67" fmla="*/ 1310 h 1332"/>
                    <a:gd name="T68" fmla="*/ 29 w 626"/>
                    <a:gd name="T69" fmla="*/ 1235 h 1332"/>
                    <a:gd name="T70" fmla="*/ 45 w 626"/>
                    <a:gd name="T71" fmla="*/ 1219 h 1332"/>
                    <a:gd name="T72" fmla="*/ 50 w 626"/>
                    <a:gd name="T73" fmla="*/ 1194 h 1332"/>
                    <a:gd name="T74" fmla="*/ 29 w 626"/>
                    <a:gd name="T75" fmla="*/ 1126 h 1332"/>
                    <a:gd name="T76" fmla="*/ 11 w 626"/>
                    <a:gd name="T77" fmla="*/ 1074 h 1332"/>
                    <a:gd name="T78" fmla="*/ 0 w 626"/>
                    <a:gd name="T79" fmla="*/ 990 h 1332"/>
                    <a:gd name="T80" fmla="*/ 20 w 626"/>
                    <a:gd name="T81" fmla="*/ 958 h 1332"/>
                    <a:gd name="T82" fmla="*/ 36 w 626"/>
                    <a:gd name="T83" fmla="*/ 874 h 1332"/>
                    <a:gd name="T84" fmla="*/ 79 w 626"/>
                    <a:gd name="T85" fmla="*/ 824 h 1332"/>
                    <a:gd name="T86" fmla="*/ 66 w 626"/>
                    <a:gd name="T87" fmla="*/ 738 h 1332"/>
                    <a:gd name="T88" fmla="*/ 84 w 626"/>
                    <a:gd name="T89" fmla="*/ 697 h 1332"/>
                    <a:gd name="T90" fmla="*/ 75 w 626"/>
                    <a:gd name="T91" fmla="*/ 622 h 1332"/>
                    <a:gd name="T92" fmla="*/ 91 w 626"/>
                    <a:gd name="T93" fmla="*/ 533 h 1332"/>
                    <a:gd name="T94" fmla="*/ 145 w 626"/>
                    <a:gd name="T95" fmla="*/ 476 h 1332"/>
                    <a:gd name="T96" fmla="*/ 196 w 626"/>
                    <a:gd name="T97" fmla="*/ 458 h 1332"/>
                    <a:gd name="T98" fmla="*/ 175 w 626"/>
                    <a:gd name="T99" fmla="*/ 406 h 1332"/>
                    <a:gd name="T100" fmla="*/ 196 w 626"/>
                    <a:gd name="T101" fmla="*/ 361 h 1332"/>
                    <a:gd name="T102" fmla="*/ 207 w 626"/>
                    <a:gd name="T103" fmla="*/ 293 h 1332"/>
                    <a:gd name="T104" fmla="*/ 262 w 626"/>
                    <a:gd name="T105" fmla="*/ 252 h 1332"/>
                    <a:gd name="T106" fmla="*/ 287 w 626"/>
                    <a:gd name="T107" fmla="*/ 199 h 1332"/>
                    <a:gd name="T108" fmla="*/ 328 w 626"/>
                    <a:gd name="T109" fmla="*/ 115 h 1332"/>
                    <a:gd name="T110" fmla="*/ 374 w 626"/>
                    <a:gd name="T111" fmla="*/ 77 h 1332"/>
                    <a:gd name="T112" fmla="*/ 415 w 626"/>
                    <a:gd name="T113" fmla="*/ 47 h 1332"/>
                    <a:gd name="T114" fmla="*/ 467 w 626"/>
                    <a:gd name="T115" fmla="*/ 0 h 133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626"/>
                    <a:gd name="T175" fmla="*/ 0 h 1332"/>
                    <a:gd name="T176" fmla="*/ 626 w 626"/>
                    <a:gd name="T177" fmla="*/ 1332 h 133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626" h="1332">
                      <a:moveTo>
                        <a:pt x="472" y="0"/>
                      </a:moveTo>
                      <a:lnTo>
                        <a:pt x="479" y="4"/>
                      </a:lnTo>
                      <a:lnTo>
                        <a:pt x="492" y="24"/>
                      </a:lnTo>
                      <a:lnTo>
                        <a:pt x="547" y="77"/>
                      </a:lnTo>
                      <a:lnTo>
                        <a:pt x="554" y="65"/>
                      </a:lnTo>
                      <a:lnTo>
                        <a:pt x="577" y="81"/>
                      </a:lnTo>
                      <a:lnTo>
                        <a:pt x="583" y="99"/>
                      </a:lnTo>
                      <a:lnTo>
                        <a:pt x="583" y="111"/>
                      </a:lnTo>
                      <a:lnTo>
                        <a:pt x="583" y="131"/>
                      </a:lnTo>
                      <a:lnTo>
                        <a:pt x="577" y="145"/>
                      </a:lnTo>
                      <a:lnTo>
                        <a:pt x="590" y="161"/>
                      </a:lnTo>
                      <a:lnTo>
                        <a:pt x="604" y="177"/>
                      </a:lnTo>
                      <a:lnTo>
                        <a:pt x="604" y="190"/>
                      </a:lnTo>
                      <a:lnTo>
                        <a:pt x="604" y="211"/>
                      </a:lnTo>
                      <a:lnTo>
                        <a:pt x="599" y="236"/>
                      </a:lnTo>
                      <a:lnTo>
                        <a:pt x="590" y="245"/>
                      </a:lnTo>
                      <a:lnTo>
                        <a:pt x="604" y="256"/>
                      </a:lnTo>
                      <a:lnTo>
                        <a:pt x="618" y="277"/>
                      </a:lnTo>
                      <a:lnTo>
                        <a:pt x="625" y="297"/>
                      </a:lnTo>
                      <a:lnTo>
                        <a:pt x="625" y="306"/>
                      </a:lnTo>
                      <a:lnTo>
                        <a:pt x="613" y="311"/>
                      </a:lnTo>
                      <a:lnTo>
                        <a:pt x="558" y="311"/>
                      </a:lnTo>
                      <a:lnTo>
                        <a:pt x="547" y="311"/>
                      </a:lnTo>
                      <a:lnTo>
                        <a:pt x="538" y="317"/>
                      </a:lnTo>
                      <a:lnTo>
                        <a:pt x="538" y="336"/>
                      </a:lnTo>
                      <a:lnTo>
                        <a:pt x="529" y="347"/>
                      </a:lnTo>
                      <a:lnTo>
                        <a:pt x="504" y="367"/>
                      </a:lnTo>
                      <a:lnTo>
                        <a:pt x="508" y="386"/>
                      </a:lnTo>
                      <a:lnTo>
                        <a:pt x="504" y="397"/>
                      </a:lnTo>
                      <a:lnTo>
                        <a:pt x="494" y="406"/>
                      </a:lnTo>
                      <a:lnTo>
                        <a:pt x="504" y="431"/>
                      </a:lnTo>
                      <a:lnTo>
                        <a:pt x="508" y="447"/>
                      </a:lnTo>
                      <a:lnTo>
                        <a:pt x="499" y="458"/>
                      </a:lnTo>
                      <a:lnTo>
                        <a:pt x="483" y="472"/>
                      </a:lnTo>
                      <a:lnTo>
                        <a:pt x="479" y="488"/>
                      </a:lnTo>
                      <a:lnTo>
                        <a:pt x="476" y="508"/>
                      </a:lnTo>
                      <a:lnTo>
                        <a:pt x="447" y="522"/>
                      </a:lnTo>
                      <a:lnTo>
                        <a:pt x="428" y="533"/>
                      </a:lnTo>
                      <a:lnTo>
                        <a:pt x="406" y="551"/>
                      </a:lnTo>
                      <a:lnTo>
                        <a:pt x="408" y="563"/>
                      </a:lnTo>
                      <a:lnTo>
                        <a:pt x="387" y="567"/>
                      </a:lnTo>
                      <a:lnTo>
                        <a:pt x="378" y="576"/>
                      </a:lnTo>
                      <a:lnTo>
                        <a:pt x="358" y="604"/>
                      </a:lnTo>
                      <a:lnTo>
                        <a:pt x="342" y="617"/>
                      </a:lnTo>
                      <a:lnTo>
                        <a:pt x="346" y="638"/>
                      </a:lnTo>
                      <a:lnTo>
                        <a:pt x="335" y="647"/>
                      </a:lnTo>
                      <a:lnTo>
                        <a:pt x="326" y="656"/>
                      </a:lnTo>
                      <a:lnTo>
                        <a:pt x="335" y="688"/>
                      </a:lnTo>
                      <a:lnTo>
                        <a:pt x="330" y="708"/>
                      </a:lnTo>
                      <a:lnTo>
                        <a:pt x="307" y="722"/>
                      </a:lnTo>
                      <a:lnTo>
                        <a:pt x="305" y="754"/>
                      </a:lnTo>
                      <a:lnTo>
                        <a:pt x="307" y="797"/>
                      </a:lnTo>
                      <a:lnTo>
                        <a:pt x="317" y="815"/>
                      </a:lnTo>
                      <a:lnTo>
                        <a:pt x="348" y="842"/>
                      </a:lnTo>
                      <a:lnTo>
                        <a:pt x="362" y="867"/>
                      </a:lnTo>
                      <a:lnTo>
                        <a:pt x="376" y="890"/>
                      </a:lnTo>
                      <a:lnTo>
                        <a:pt x="383" y="908"/>
                      </a:lnTo>
                      <a:lnTo>
                        <a:pt x="376" y="924"/>
                      </a:lnTo>
                      <a:lnTo>
                        <a:pt x="358" y="938"/>
                      </a:lnTo>
                      <a:lnTo>
                        <a:pt x="346" y="933"/>
                      </a:lnTo>
                      <a:lnTo>
                        <a:pt x="335" y="919"/>
                      </a:lnTo>
                      <a:lnTo>
                        <a:pt x="317" y="924"/>
                      </a:lnTo>
                      <a:lnTo>
                        <a:pt x="312" y="938"/>
                      </a:lnTo>
                      <a:lnTo>
                        <a:pt x="287" y="938"/>
                      </a:lnTo>
                      <a:lnTo>
                        <a:pt x="250" y="933"/>
                      </a:lnTo>
                      <a:lnTo>
                        <a:pt x="241" y="942"/>
                      </a:lnTo>
                      <a:lnTo>
                        <a:pt x="266" y="953"/>
                      </a:lnTo>
                      <a:lnTo>
                        <a:pt x="301" y="942"/>
                      </a:lnTo>
                      <a:lnTo>
                        <a:pt x="307" y="958"/>
                      </a:lnTo>
                      <a:lnTo>
                        <a:pt x="335" y="963"/>
                      </a:lnTo>
                      <a:lnTo>
                        <a:pt x="353" y="969"/>
                      </a:lnTo>
                      <a:lnTo>
                        <a:pt x="346" y="978"/>
                      </a:lnTo>
                      <a:lnTo>
                        <a:pt x="321" y="974"/>
                      </a:lnTo>
                      <a:lnTo>
                        <a:pt x="317" y="983"/>
                      </a:lnTo>
                      <a:lnTo>
                        <a:pt x="321" y="994"/>
                      </a:lnTo>
                      <a:lnTo>
                        <a:pt x="307" y="1013"/>
                      </a:lnTo>
                      <a:lnTo>
                        <a:pt x="287" y="1028"/>
                      </a:lnTo>
                      <a:lnTo>
                        <a:pt x="278" y="1033"/>
                      </a:lnTo>
                      <a:lnTo>
                        <a:pt x="271" y="1037"/>
                      </a:lnTo>
                      <a:lnTo>
                        <a:pt x="276" y="1056"/>
                      </a:lnTo>
                      <a:lnTo>
                        <a:pt x="266" y="1069"/>
                      </a:lnTo>
                      <a:lnTo>
                        <a:pt x="253" y="1094"/>
                      </a:lnTo>
                      <a:lnTo>
                        <a:pt x="257" y="1119"/>
                      </a:lnTo>
                      <a:lnTo>
                        <a:pt x="250" y="1156"/>
                      </a:lnTo>
                      <a:lnTo>
                        <a:pt x="241" y="1174"/>
                      </a:lnTo>
                      <a:lnTo>
                        <a:pt x="241" y="1196"/>
                      </a:lnTo>
                      <a:lnTo>
                        <a:pt x="230" y="1215"/>
                      </a:lnTo>
                      <a:lnTo>
                        <a:pt x="212" y="1244"/>
                      </a:lnTo>
                      <a:lnTo>
                        <a:pt x="207" y="1265"/>
                      </a:lnTo>
                      <a:lnTo>
                        <a:pt x="177" y="1260"/>
                      </a:lnTo>
                      <a:lnTo>
                        <a:pt x="150" y="1260"/>
                      </a:lnTo>
                      <a:lnTo>
                        <a:pt x="145" y="1271"/>
                      </a:lnTo>
                      <a:lnTo>
                        <a:pt x="130" y="1276"/>
                      </a:lnTo>
                      <a:lnTo>
                        <a:pt x="120" y="1281"/>
                      </a:lnTo>
                      <a:lnTo>
                        <a:pt x="125" y="1296"/>
                      </a:lnTo>
                      <a:lnTo>
                        <a:pt x="120" y="1319"/>
                      </a:lnTo>
                      <a:lnTo>
                        <a:pt x="100" y="1331"/>
                      </a:lnTo>
                      <a:lnTo>
                        <a:pt x="88" y="1319"/>
                      </a:lnTo>
                      <a:lnTo>
                        <a:pt x="70" y="1331"/>
                      </a:lnTo>
                      <a:lnTo>
                        <a:pt x="50" y="1331"/>
                      </a:lnTo>
                      <a:lnTo>
                        <a:pt x="41" y="1319"/>
                      </a:lnTo>
                      <a:lnTo>
                        <a:pt x="50" y="1310"/>
                      </a:lnTo>
                      <a:lnTo>
                        <a:pt x="54" y="1285"/>
                      </a:lnTo>
                      <a:lnTo>
                        <a:pt x="36" y="1253"/>
                      </a:lnTo>
                      <a:lnTo>
                        <a:pt x="29" y="1235"/>
                      </a:lnTo>
                      <a:lnTo>
                        <a:pt x="34" y="1226"/>
                      </a:lnTo>
                      <a:lnTo>
                        <a:pt x="41" y="1226"/>
                      </a:lnTo>
                      <a:lnTo>
                        <a:pt x="45" y="1219"/>
                      </a:lnTo>
                      <a:lnTo>
                        <a:pt x="50" y="1210"/>
                      </a:lnTo>
                      <a:lnTo>
                        <a:pt x="54" y="1201"/>
                      </a:lnTo>
                      <a:lnTo>
                        <a:pt x="50" y="1194"/>
                      </a:lnTo>
                      <a:lnTo>
                        <a:pt x="41" y="1178"/>
                      </a:lnTo>
                      <a:lnTo>
                        <a:pt x="25" y="1153"/>
                      </a:lnTo>
                      <a:lnTo>
                        <a:pt x="29" y="1126"/>
                      </a:lnTo>
                      <a:lnTo>
                        <a:pt x="15" y="1108"/>
                      </a:lnTo>
                      <a:lnTo>
                        <a:pt x="4" y="1094"/>
                      </a:lnTo>
                      <a:lnTo>
                        <a:pt x="11" y="1074"/>
                      </a:lnTo>
                      <a:lnTo>
                        <a:pt x="20" y="1033"/>
                      </a:lnTo>
                      <a:lnTo>
                        <a:pt x="4" y="1013"/>
                      </a:lnTo>
                      <a:lnTo>
                        <a:pt x="0" y="990"/>
                      </a:lnTo>
                      <a:lnTo>
                        <a:pt x="0" y="978"/>
                      </a:lnTo>
                      <a:lnTo>
                        <a:pt x="9" y="953"/>
                      </a:lnTo>
                      <a:lnTo>
                        <a:pt x="20" y="958"/>
                      </a:lnTo>
                      <a:lnTo>
                        <a:pt x="34" y="924"/>
                      </a:lnTo>
                      <a:lnTo>
                        <a:pt x="34" y="888"/>
                      </a:lnTo>
                      <a:lnTo>
                        <a:pt x="36" y="874"/>
                      </a:lnTo>
                      <a:lnTo>
                        <a:pt x="54" y="863"/>
                      </a:lnTo>
                      <a:lnTo>
                        <a:pt x="79" y="844"/>
                      </a:lnTo>
                      <a:lnTo>
                        <a:pt x="79" y="824"/>
                      </a:lnTo>
                      <a:lnTo>
                        <a:pt x="75" y="763"/>
                      </a:lnTo>
                      <a:lnTo>
                        <a:pt x="66" y="754"/>
                      </a:lnTo>
                      <a:lnTo>
                        <a:pt x="66" y="738"/>
                      </a:lnTo>
                      <a:lnTo>
                        <a:pt x="88" y="729"/>
                      </a:lnTo>
                      <a:lnTo>
                        <a:pt x="95" y="722"/>
                      </a:lnTo>
                      <a:lnTo>
                        <a:pt x="84" y="697"/>
                      </a:lnTo>
                      <a:lnTo>
                        <a:pt x="66" y="672"/>
                      </a:lnTo>
                      <a:lnTo>
                        <a:pt x="70" y="642"/>
                      </a:lnTo>
                      <a:lnTo>
                        <a:pt x="75" y="622"/>
                      </a:lnTo>
                      <a:lnTo>
                        <a:pt x="91" y="583"/>
                      </a:lnTo>
                      <a:lnTo>
                        <a:pt x="91" y="567"/>
                      </a:lnTo>
                      <a:lnTo>
                        <a:pt x="91" y="533"/>
                      </a:lnTo>
                      <a:lnTo>
                        <a:pt x="104" y="506"/>
                      </a:lnTo>
                      <a:lnTo>
                        <a:pt x="125" y="488"/>
                      </a:lnTo>
                      <a:lnTo>
                        <a:pt x="145" y="476"/>
                      </a:lnTo>
                      <a:lnTo>
                        <a:pt x="166" y="481"/>
                      </a:lnTo>
                      <a:lnTo>
                        <a:pt x="187" y="488"/>
                      </a:lnTo>
                      <a:lnTo>
                        <a:pt x="196" y="458"/>
                      </a:lnTo>
                      <a:lnTo>
                        <a:pt x="187" y="433"/>
                      </a:lnTo>
                      <a:lnTo>
                        <a:pt x="177" y="417"/>
                      </a:lnTo>
                      <a:lnTo>
                        <a:pt x="175" y="406"/>
                      </a:lnTo>
                      <a:lnTo>
                        <a:pt x="177" y="392"/>
                      </a:lnTo>
                      <a:lnTo>
                        <a:pt x="191" y="388"/>
                      </a:lnTo>
                      <a:lnTo>
                        <a:pt x="196" y="361"/>
                      </a:lnTo>
                      <a:lnTo>
                        <a:pt x="205" y="336"/>
                      </a:lnTo>
                      <a:lnTo>
                        <a:pt x="207" y="315"/>
                      </a:lnTo>
                      <a:lnTo>
                        <a:pt x="207" y="293"/>
                      </a:lnTo>
                      <a:lnTo>
                        <a:pt x="221" y="274"/>
                      </a:lnTo>
                      <a:lnTo>
                        <a:pt x="246" y="256"/>
                      </a:lnTo>
                      <a:lnTo>
                        <a:pt x="262" y="252"/>
                      </a:lnTo>
                      <a:lnTo>
                        <a:pt x="262" y="231"/>
                      </a:lnTo>
                      <a:lnTo>
                        <a:pt x="271" y="218"/>
                      </a:lnTo>
                      <a:lnTo>
                        <a:pt x="287" y="199"/>
                      </a:lnTo>
                      <a:lnTo>
                        <a:pt x="305" y="186"/>
                      </a:lnTo>
                      <a:lnTo>
                        <a:pt x="296" y="149"/>
                      </a:lnTo>
                      <a:lnTo>
                        <a:pt x="328" y="115"/>
                      </a:lnTo>
                      <a:lnTo>
                        <a:pt x="335" y="102"/>
                      </a:lnTo>
                      <a:lnTo>
                        <a:pt x="358" y="97"/>
                      </a:lnTo>
                      <a:lnTo>
                        <a:pt x="374" y="77"/>
                      </a:lnTo>
                      <a:lnTo>
                        <a:pt x="374" y="65"/>
                      </a:lnTo>
                      <a:lnTo>
                        <a:pt x="387" y="49"/>
                      </a:lnTo>
                      <a:lnTo>
                        <a:pt x="415" y="47"/>
                      </a:lnTo>
                      <a:lnTo>
                        <a:pt x="447" y="47"/>
                      </a:lnTo>
                      <a:lnTo>
                        <a:pt x="472" y="24"/>
                      </a:lnTo>
                      <a:lnTo>
                        <a:pt x="467" y="0"/>
                      </a:lnTo>
                    </a:path>
                  </a:pathLst>
                </a:custGeom>
                <a:solidFill>
                  <a:schemeClr val="bg2">
                    <a:lumMod val="75000"/>
                  </a:schemeClr>
                </a:solidFill>
                <a:ln w="12700" cap="rnd">
                  <a:solidFill>
                    <a:schemeClr val="bg1"/>
                  </a:solidFill>
                  <a:round/>
                  <a:headEnd/>
                  <a:tailEnd/>
                </a:ln>
              </p:spPr>
              <p:txBody>
                <a:bodyPr/>
                <a:lstStyle/>
                <a:p>
                  <a:pPr>
                    <a:defRPr/>
                  </a:pPr>
                  <a:endParaRPr lang="en-GB" dirty="0"/>
                </a:p>
              </p:txBody>
            </p:sp>
          </p:grpSp>
        </p:grpSp>
        <p:sp>
          <p:nvSpPr>
            <p:cNvPr id="225" name="Freeform 65"/>
            <p:cNvSpPr>
              <a:spLocks/>
            </p:cNvSpPr>
            <p:nvPr/>
          </p:nvSpPr>
          <p:spPr bwMode="auto">
            <a:xfrm>
              <a:off x="5887322" y="4329416"/>
              <a:ext cx="1484284" cy="871130"/>
            </a:xfrm>
            <a:custGeom>
              <a:avLst/>
              <a:gdLst>
                <a:gd name="T0" fmla="*/ 224 w 545"/>
                <a:gd name="T1" fmla="*/ 241 h 524"/>
                <a:gd name="T2" fmla="*/ 236 w 545"/>
                <a:gd name="T3" fmla="*/ 218 h 524"/>
                <a:gd name="T4" fmla="*/ 262 w 545"/>
                <a:gd name="T5" fmla="*/ 218 h 524"/>
                <a:gd name="T6" fmla="*/ 280 w 545"/>
                <a:gd name="T7" fmla="*/ 228 h 524"/>
                <a:gd name="T8" fmla="*/ 303 w 545"/>
                <a:gd name="T9" fmla="*/ 235 h 524"/>
                <a:gd name="T10" fmla="*/ 298 w 545"/>
                <a:gd name="T11" fmla="*/ 280 h 524"/>
                <a:gd name="T12" fmla="*/ 316 w 545"/>
                <a:gd name="T13" fmla="*/ 302 h 524"/>
                <a:gd name="T14" fmla="*/ 330 w 545"/>
                <a:gd name="T15" fmla="*/ 306 h 524"/>
                <a:gd name="T16" fmla="*/ 354 w 545"/>
                <a:gd name="T17" fmla="*/ 311 h 524"/>
                <a:gd name="T18" fmla="*/ 389 w 545"/>
                <a:gd name="T19" fmla="*/ 297 h 524"/>
                <a:gd name="T20" fmla="*/ 436 w 545"/>
                <a:gd name="T21" fmla="*/ 295 h 524"/>
                <a:gd name="T22" fmla="*/ 438 w 545"/>
                <a:gd name="T23" fmla="*/ 278 h 524"/>
                <a:gd name="T24" fmla="*/ 427 w 545"/>
                <a:gd name="T25" fmla="*/ 241 h 524"/>
                <a:gd name="T26" fmla="*/ 410 w 545"/>
                <a:gd name="T27" fmla="*/ 230 h 524"/>
                <a:gd name="T28" fmla="*/ 417 w 545"/>
                <a:gd name="T29" fmla="*/ 205 h 524"/>
                <a:gd name="T30" fmla="*/ 436 w 545"/>
                <a:gd name="T31" fmla="*/ 180 h 524"/>
                <a:gd name="T32" fmla="*/ 436 w 545"/>
                <a:gd name="T33" fmla="*/ 155 h 524"/>
                <a:gd name="T34" fmla="*/ 410 w 545"/>
                <a:gd name="T35" fmla="*/ 137 h 524"/>
                <a:gd name="T36" fmla="*/ 420 w 545"/>
                <a:gd name="T37" fmla="*/ 121 h 524"/>
                <a:gd name="T38" fmla="*/ 417 w 545"/>
                <a:gd name="T39" fmla="*/ 111 h 524"/>
                <a:gd name="T40" fmla="*/ 401 w 545"/>
                <a:gd name="T41" fmla="*/ 97 h 524"/>
                <a:gd name="T42" fmla="*/ 389 w 545"/>
                <a:gd name="T43" fmla="*/ 80 h 524"/>
                <a:gd name="T44" fmla="*/ 361 w 545"/>
                <a:gd name="T45" fmla="*/ 87 h 524"/>
                <a:gd name="T46" fmla="*/ 354 w 545"/>
                <a:gd name="T47" fmla="*/ 65 h 524"/>
                <a:gd name="T48" fmla="*/ 328 w 545"/>
                <a:gd name="T49" fmla="*/ 45 h 524"/>
                <a:gd name="T50" fmla="*/ 319 w 545"/>
                <a:gd name="T51" fmla="*/ 25 h 524"/>
                <a:gd name="T52" fmla="*/ 308 w 545"/>
                <a:gd name="T53" fmla="*/ 13 h 524"/>
                <a:gd name="T54" fmla="*/ 296 w 545"/>
                <a:gd name="T55" fmla="*/ 4 h 524"/>
                <a:gd name="T56" fmla="*/ 248 w 545"/>
                <a:gd name="T57" fmla="*/ 4 h 524"/>
                <a:gd name="T58" fmla="*/ 191 w 545"/>
                <a:gd name="T59" fmla="*/ 39 h 524"/>
                <a:gd name="T60" fmla="*/ 205 w 545"/>
                <a:gd name="T61" fmla="*/ 61 h 524"/>
                <a:gd name="T62" fmla="*/ 190 w 545"/>
                <a:gd name="T63" fmla="*/ 67 h 524"/>
                <a:gd name="T64" fmla="*/ 164 w 545"/>
                <a:gd name="T65" fmla="*/ 55 h 524"/>
                <a:gd name="T66" fmla="*/ 121 w 545"/>
                <a:gd name="T67" fmla="*/ 60 h 524"/>
                <a:gd name="T68" fmla="*/ 108 w 545"/>
                <a:gd name="T69" fmla="*/ 60 h 524"/>
                <a:gd name="T70" fmla="*/ 78 w 545"/>
                <a:gd name="T71" fmla="*/ 47 h 524"/>
                <a:gd name="T72" fmla="*/ 16 w 545"/>
                <a:gd name="T73" fmla="*/ 58 h 524"/>
                <a:gd name="T74" fmla="*/ 0 w 545"/>
                <a:gd name="T75" fmla="*/ 67 h 524"/>
                <a:gd name="T76" fmla="*/ 48 w 545"/>
                <a:gd name="T77" fmla="*/ 117 h 524"/>
                <a:gd name="T78" fmla="*/ 82 w 545"/>
                <a:gd name="T79" fmla="*/ 129 h 524"/>
                <a:gd name="T80" fmla="*/ 140 w 545"/>
                <a:gd name="T81" fmla="*/ 180 h 524"/>
                <a:gd name="T82" fmla="*/ 131 w 545"/>
                <a:gd name="T83" fmla="*/ 199 h 52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45"/>
                <a:gd name="T127" fmla="*/ 0 h 524"/>
                <a:gd name="T128" fmla="*/ 545 w 545"/>
                <a:gd name="T129" fmla="*/ 524 h 52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45" h="524">
                  <a:moveTo>
                    <a:pt x="262" y="427"/>
                  </a:moveTo>
                  <a:lnTo>
                    <a:pt x="272" y="407"/>
                  </a:lnTo>
                  <a:lnTo>
                    <a:pt x="278" y="372"/>
                  </a:lnTo>
                  <a:lnTo>
                    <a:pt x="287" y="366"/>
                  </a:lnTo>
                  <a:lnTo>
                    <a:pt x="315" y="370"/>
                  </a:lnTo>
                  <a:lnTo>
                    <a:pt x="319" y="366"/>
                  </a:lnTo>
                  <a:lnTo>
                    <a:pt x="333" y="368"/>
                  </a:lnTo>
                  <a:lnTo>
                    <a:pt x="340" y="384"/>
                  </a:lnTo>
                  <a:lnTo>
                    <a:pt x="362" y="388"/>
                  </a:lnTo>
                  <a:lnTo>
                    <a:pt x="369" y="395"/>
                  </a:lnTo>
                  <a:lnTo>
                    <a:pt x="369" y="457"/>
                  </a:lnTo>
                  <a:lnTo>
                    <a:pt x="362" y="472"/>
                  </a:lnTo>
                  <a:lnTo>
                    <a:pt x="371" y="500"/>
                  </a:lnTo>
                  <a:lnTo>
                    <a:pt x="385" y="509"/>
                  </a:lnTo>
                  <a:lnTo>
                    <a:pt x="394" y="507"/>
                  </a:lnTo>
                  <a:lnTo>
                    <a:pt x="401" y="516"/>
                  </a:lnTo>
                  <a:lnTo>
                    <a:pt x="423" y="520"/>
                  </a:lnTo>
                  <a:lnTo>
                    <a:pt x="432" y="523"/>
                  </a:lnTo>
                  <a:lnTo>
                    <a:pt x="460" y="523"/>
                  </a:lnTo>
                  <a:lnTo>
                    <a:pt x="473" y="500"/>
                  </a:lnTo>
                  <a:lnTo>
                    <a:pt x="494" y="504"/>
                  </a:lnTo>
                  <a:lnTo>
                    <a:pt x="530" y="497"/>
                  </a:lnTo>
                  <a:lnTo>
                    <a:pt x="544" y="477"/>
                  </a:lnTo>
                  <a:lnTo>
                    <a:pt x="532" y="468"/>
                  </a:lnTo>
                  <a:lnTo>
                    <a:pt x="532" y="422"/>
                  </a:lnTo>
                  <a:lnTo>
                    <a:pt x="519" y="407"/>
                  </a:lnTo>
                  <a:lnTo>
                    <a:pt x="507" y="407"/>
                  </a:lnTo>
                  <a:lnTo>
                    <a:pt x="500" y="388"/>
                  </a:lnTo>
                  <a:lnTo>
                    <a:pt x="510" y="370"/>
                  </a:lnTo>
                  <a:lnTo>
                    <a:pt x="507" y="345"/>
                  </a:lnTo>
                  <a:lnTo>
                    <a:pt x="505" y="325"/>
                  </a:lnTo>
                  <a:lnTo>
                    <a:pt x="530" y="302"/>
                  </a:lnTo>
                  <a:lnTo>
                    <a:pt x="534" y="275"/>
                  </a:lnTo>
                  <a:lnTo>
                    <a:pt x="530" y="261"/>
                  </a:lnTo>
                  <a:lnTo>
                    <a:pt x="510" y="259"/>
                  </a:lnTo>
                  <a:lnTo>
                    <a:pt x="500" y="231"/>
                  </a:lnTo>
                  <a:lnTo>
                    <a:pt x="500" y="220"/>
                  </a:lnTo>
                  <a:lnTo>
                    <a:pt x="510" y="204"/>
                  </a:lnTo>
                  <a:lnTo>
                    <a:pt x="505" y="200"/>
                  </a:lnTo>
                  <a:lnTo>
                    <a:pt x="507" y="186"/>
                  </a:lnTo>
                  <a:lnTo>
                    <a:pt x="510" y="177"/>
                  </a:lnTo>
                  <a:lnTo>
                    <a:pt x="487" y="163"/>
                  </a:lnTo>
                  <a:lnTo>
                    <a:pt x="487" y="147"/>
                  </a:lnTo>
                  <a:lnTo>
                    <a:pt x="473" y="134"/>
                  </a:lnTo>
                  <a:lnTo>
                    <a:pt x="453" y="147"/>
                  </a:lnTo>
                  <a:lnTo>
                    <a:pt x="439" y="147"/>
                  </a:lnTo>
                  <a:lnTo>
                    <a:pt x="432" y="134"/>
                  </a:lnTo>
                  <a:lnTo>
                    <a:pt x="432" y="109"/>
                  </a:lnTo>
                  <a:lnTo>
                    <a:pt x="421" y="77"/>
                  </a:lnTo>
                  <a:lnTo>
                    <a:pt x="398" y="75"/>
                  </a:lnTo>
                  <a:lnTo>
                    <a:pt x="389" y="68"/>
                  </a:lnTo>
                  <a:lnTo>
                    <a:pt x="389" y="43"/>
                  </a:lnTo>
                  <a:lnTo>
                    <a:pt x="380" y="27"/>
                  </a:lnTo>
                  <a:lnTo>
                    <a:pt x="374" y="22"/>
                  </a:lnTo>
                  <a:lnTo>
                    <a:pt x="369" y="9"/>
                  </a:lnTo>
                  <a:lnTo>
                    <a:pt x="360" y="4"/>
                  </a:lnTo>
                  <a:lnTo>
                    <a:pt x="340" y="0"/>
                  </a:lnTo>
                  <a:lnTo>
                    <a:pt x="301" y="4"/>
                  </a:lnTo>
                  <a:lnTo>
                    <a:pt x="233" y="31"/>
                  </a:lnTo>
                  <a:lnTo>
                    <a:pt x="233" y="65"/>
                  </a:lnTo>
                  <a:lnTo>
                    <a:pt x="253" y="88"/>
                  </a:lnTo>
                  <a:lnTo>
                    <a:pt x="249" y="104"/>
                  </a:lnTo>
                  <a:lnTo>
                    <a:pt x="247" y="113"/>
                  </a:lnTo>
                  <a:lnTo>
                    <a:pt x="231" y="113"/>
                  </a:lnTo>
                  <a:lnTo>
                    <a:pt x="219" y="102"/>
                  </a:lnTo>
                  <a:lnTo>
                    <a:pt x="199" y="93"/>
                  </a:lnTo>
                  <a:lnTo>
                    <a:pt x="176" y="104"/>
                  </a:lnTo>
                  <a:lnTo>
                    <a:pt x="147" y="100"/>
                  </a:lnTo>
                  <a:lnTo>
                    <a:pt x="133" y="109"/>
                  </a:lnTo>
                  <a:lnTo>
                    <a:pt x="131" y="100"/>
                  </a:lnTo>
                  <a:lnTo>
                    <a:pt x="115" y="100"/>
                  </a:lnTo>
                  <a:lnTo>
                    <a:pt x="95" y="79"/>
                  </a:lnTo>
                  <a:lnTo>
                    <a:pt x="63" y="113"/>
                  </a:lnTo>
                  <a:lnTo>
                    <a:pt x="20" y="97"/>
                  </a:lnTo>
                  <a:lnTo>
                    <a:pt x="0" y="100"/>
                  </a:lnTo>
                  <a:lnTo>
                    <a:pt x="0" y="113"/>
                  </a:lnTo>
                  <a:lnTo>
                    <a:pt x="49" y="165"/>
                  </a:lnTo>
                  <a:lnTo>
                    <a:pt x="58" y="197"/>
                  </a:lnTo>
                  <a:lnTo>
                    <a:pt x="81" y="220"/>
                  </a:lnTo>
                  <a:lnTo>
                    <a:pt x="99" y="218"/>
                  </a:lnTo>
                  <a:lnTo>
                    <a:pt x="165" y="293"/>
                  </a:lnTo>
                  <a:lnTo>
                    <a:pt x="170" y="304"/>
                  </a:lnTo>
                  <a:lnTo>
                    <a:pt x="165" y="311"/>
                  </a:lnTo>
                  <a:lnTo>
                    <a:pt x="160" y="336"/>
                  </a:lnTo>
                  <a:lnTo>
                    <a:pt x="262" y="427"/>
                  </a:lnTo>
                </a:path>
              </a:pathLst>
            </a:custGeom>
            <a:grpFill/>
            <a:ln w="12700" cap="rnd">
              <a:solidFill>
                <a:schemeClr val="bg1"/>
              </a:solidFill>
              <a:round/>
              <a:headEnd/>
              <a:tailEnd/>
            </a:ln>
          </p:spPr>
          <p:txBody>
            <a:bodyPr/>
            <a:lstStyle/>
            <a:p>
              <a:pPr>
                <a:defRPr/>
              </a:pPr>
              <a:endParaRPr lang="en-GB" dirty="0"/>
            </a:p>
          </p:txBody>
        </p:sp>
        <p:sp>
          <p:nvSpPr>
            <p:cNvPr id="226" name="Freeform 66"/>
            <p:cNvSpPr>
              <a:spLocks/>
            </p:cNvSpPr>
            <p:nvPr/>
          </p:nvSpPr>
          <p:spPr bwMode="auto">
            <a:xfrm>
              <a:off x="4669008" y="208592"/>
              <a:ext cx="3094403" cy="2069881"/>
            </a:xfrm>
            <a:custGeom>
              <a:avLst/>
              <a:gdLst>
                <a:gd name="T0" fmla="*/ 273 w 1136"/>
                <a:gd name="T1" fmla="*/ 675 h 1245"/>
                <a:gd name="T2" fmla="*/ 311 w 1136"/>
                <a:gd name="T3" fmla="*/ 634 h 1245"/>
                <a:gd name="T4" fmla="*/ 301 w 1136"/>
                <a:gd name="T5" fmla="*/ 576 h 1245"/>
                <a:gd name="T6" fmla="*/ 309 w 1136"/>
                <a:gd name="T7" fmla="*/ 527 h 1245"/>
                <a:gd name="T8" fmla="*/ 323 w 1136"/>
                <a:gd name="T9" fmla="*/ 457 h 1245"/>
                <a:gd name="T10" fmla="*/ 372 w 1136"/>
                <a:gd name="T11" fmla="*/ 412 h 1245"/>
                <a:gd name="T12" fmla="*/ 396 w 1136"/>
                <a:gd name="T13" fmla="*/ 375 h 1245"/>
                <a:gd name="T14" fmla="*/ 412 w 1136"/>
                <a:gd name="T15" fmla="*/ 338 h 1245"/>
                <a:gd name="T16" fmla="*/ 464 w 1136"/>
                <a:gd name="T17" fmla="*/ 276 h 1245"/>
                <a:gd name="T18" fmla="*/ 492 w 1136"/>
                <a:gd name="T19" fmla="*/ 226 h 1245"/>
                <a:gd name="T20" fmla="*/ 557 w 1136"/>
                <a:gd name="T21" fmla="*/ 177 h 1245"/>
                <a:gd name="T22" fmla="*/ 609 w 1136"/>
                <a:gd name="T23" fmla="*/ 161 h 1245"/>
                <a:gd name="T24" fmla="*/ 644 w 1136"/>
                <a:gd name="T25" fmla="*/ 116 h 1245"/>
                <a:gd name="T26" fmla="*/ 724 w 1136"/>
                <a:gd name="T27" fmla="*/ 140 h 1245"/>
                <a:gd name="T28" fmla="*/ 770 w 1136"/>
                <a:gd name="T29" fmla="*/ 148 h 1245"/>
                <a:gd name="T30" fmla="*/ 792 w 1136"/>
                <a:gd name="T31" fmla="*/ 89 h 1245"/>
                <a:gd name="T32" fmla="*/ 861 w 1136"/>
                <a:gd name="T33" fmla="*/ 83 h 1245"/>
                <a:gd name="T34" fmla="*/ 885 w 1136"/>
                <a:gd name="T35" fmla="*/ 106 h 1245"/>
                <a:gd name="T36" fmla="*/ 906 w 1136"/>
                <a:gd name="T37" fmla="*/ 76 h 1245"/>
                <a:gd name="T38" fmla="*/ 930 w 1136"/>
                <a:gd name="T39" fmla="*/ 41 h 1245"/>
                <a:gd name="T40" fmla="*/ 885 w 1136"/>
                <a:gd name="T41" fmla="*/ 13 h 1245"/>
                <a:gd name="T42" fmla="*/ 846 w 1136"/>
                <a:gd name="T43" fmla="*/ 14 h 1245"/>
                <a:gd name="T44" fmla="*/ 822 w 1136"/>
                <a:gd name="T45" fmla="*/ 13 h 1245"/>
                <a:gd name="T46" fmla="*/ 789 w 1136"/>
                <a:gd name="T47" fmla="*/ 29 h 1245"/>
                <a:gd name="T48" fmla="*/ 772 w 1136"/>
                <a:gd name="T49" fmla="*/ 20 h 1245"/>
                <a:gd name="T50" fmla="*/ 721 w 1136"/>
                <a:gd name="T51" fmla="*/ 64 h 1245"/>
                <a:gd name="T52" fmla="*/ 670 w 1136"/>
                <a:gd name="T53" fmla="*/ 76 h 1245"/>
                <a:gd name="T54" fmla="*/ 615 w 1136"/>
                <a:gd name="T55" fmla="*/ 89 h 1245"/>
                <a:gd name="T56" fmla="*/ 550 w 1136"/>
                <a:gd name="T57" fmla="*/ 97 h 1245"/>
                <a:gd name="T58" fmla="*/ 543 w 1136"/>
                <a:gd name="T59" fmla="*/ 136 h 1245"/>
                <a:gd name="T60" fmla="*/ 536 w 1136"/>
                <a:gd name="T61" fmla="*/ 168 h 1245"/>
                <a:gd name="T62" fmla="*/ 482 w 1136"/>
                <a:gd name="T63" fmla="*/ 175 h 1245"/>
                <a:gd name="T64" fmla="*/ 464 w 1136"/>
                <a:gd name="T65" fmla="*/ 202 h 1245"/>
                <a:gd name="T66" fmla="*/ 425 w 1136"/>
                <a:gd name="T67" fmla="*/ 241 h 1245"/>
                <a:gd name="T68" fmla="*/ 384 w 1136"/>
                <a:gd name="T69" fmla="*/ 291 h 1245"/>
                <a:gd name="T70" fmla="*/ 349 w 1136"/>
                <a:gd name="T71" fmla="*/ 340 h 1245"/>
                <a:gd name="T72" fmla="*/ 328 w 1136"/>
                <a:gd name="T73" fmla="*/ 370 h 1245"/>
                <a:gd name="T74" fmla="*/ 262 w 1136"/>
                <a:gd name="T75" fmla="*/ 412 h 1245"/>
                <a:gd name="T76" fmla="*/ 301 w 1136"/>
                <a:gd name="T77" fmla="*/ 416 h 1245"/>
                <a:gd name="T78" fmla="*/ 243 w 1136"/>
                <a:gd name="T79" fmla="*/ 425 h 1245"/>
                <a:gd name="T80" fmla="*/ 189 w 1136"/>
                <a:gd name="T81" fmla="*/ 449 h 1245"/>
                <a:gd name="T82" fmla="*/ 142 w 1136"/>
                <a:gd name="T83" fmla="*/ 450 h 1245"/>
                <a:gd name="T84" fmla="*/ 105 w 1136"/>
                <a:gd name="T85" fmla="*/ 469 h 1245"/>
                <a:gd name="T86" fmla="*/ 80 w 1136"/>
                <a:gd name="T87" fmla="*/ 488 h 1245"/>
                <a:gd name="T88" fmla="*/ 30 w 1136"/>
                <a:gd name="T89" fmla="*/ 511 h 1245"/>
                <a:gd name="T90" fmla="*/ 18 w 1136"/>
                <a:gd name="T91" fmla="*/ 591 h 1245"/>
                <a:gd name="T92" fmla="*/ 37 w 1136"/>
                <a:gd name="T93" fmla="*/ 610 h 1245"/>
                <a:gd name="T94" fmla="*/ 18 w 1136"/>
                <a:gd name="T95" fmla="*/ 647 h 1245"/>
                <a:gd name="T96" fmla="*/ 29 w 1136"/>
                <a:gd name="T97" fmla="*/ 667 h 1245"/>
                <a:gd name="T98" fmla="*/ 0 w 1136"/>
                <a:gd name="T99" fmla="*/ 686 h 1245"/>
                <a:gd name="T100" fmla="*/ 78 w 1136"/>
                <a:gd name="T101" fmla="*/ 739 h 1245"/>
                <a:gd name="T102" fmla="*/ 192 w 1136"/>
                <a:gd name="T103" fmla="*/ 679 h 1245"/>
                <a:gd name="T104" fmla="*/ 234 w 1136"/>
                <a:gd name="T105" fmla="*/ 645 h 1245"/>
                <a:gd name="T106" fmla="*/ 243 w 1136"/>
                <a:gd name="T107" fmla="*/ 695 h 124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136"/>
                <a:gd name="T163" fmla="*/ 0 h 1245"/>
                <a:gd name="T164" fmla="*/ 1136 w 1136"/>
                <a:gd name="T165" fmla="*/ 1245 h 124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136" h="1245">
                  <a:moveTo>
                    <a:pt x="304" y="1171"/>
                  </a:moveTo>
                  <a:lnTo>
                    <a:pt x="307" y="1169"/>
                  </a:lnTo>
                  <a:lnTo>
                    <a:pt x="318" y="1166"/>
                  </a:lnTo>
                  <a:lnTo>
                    <a:pt x="327" y="1153"/>
                  </a:lnTo>
                  <a:lnTo>
                    <a:pt x="332" y="1137"/>
                  </a:lnTo>
                  <a:lnTo>
                    <a:pt x="336" y="1128"/>
                  </a:lnTo>
                  <a:lnTo>
                    <a:pt x="332" y="1103"/>
                  </a:lnTo>
                  <a:lnTo>
                    <a:pt x="336" y="1087"/>
                  </a:lnTo>
                  <a:lnTo>
                    <a:pt x="348" y="1078"/>
                  </a:lnTo>
                  <a:lnTo>
                    <a:pt x="377" y="1066"/>
                  </a:lnTo>
                  <a:lnTo>
                    <a:pt x="382" y="1053"/>
                  </a:lnTo>
                  <a:lnTo>
                    <a:pt x="377" y="1012"/>
                  </a:lnTo>
                  <a:lnTo>
                    <a:pt x="375" y="1003"/>
                  </a:lnTo>
                  <a:lnTo>
                    <a:pt x="375" y="978"/>
                  </a:lnTo>
                  <a:lnTo>
                    <a:pt x="366" y="969"/>
                  </a:lnTo>
                  <a:lnTo>
                    <a:pt x="370" y="951"/>
                  </a:lnTo>
                  <a:lnTo>
                    <a:pt x="377" y="951"/>
                  </a:lnTo>
                  <a:lnTo>
                    <a:pt x="398" y="937"/>
                  </a:lnTo>
                  <a:lnTo>
                    <a:pt x="382" y="898"/>
                  </a:lnTo>
                  <a:lnTo>
                    <a:pt x="375" y="887"/>
                  </a:lnTo>
                  <a:lnTo>
                    <a:pt x="375" y="883"/>
                  </a:lnTo>
                  <a:lnTo>
                    <a:pt x="375" y="851"/>
                  </a:lnTo>
                  <a:lnTo>
                    <a:pt x="386" y="826"/>
                  </a:lnTo>
                  <a:lnTo>
                    <a:pt x="391" y="799"/>
                  </a:lnTo>
                  <a:lnTo>
                    <a:pt x="393" y="771"/>
                  </a:lnTo>
                  <a:lnTo>
                    <a:pt x="391" y="746"/>
                  </a:lnTo>
                  <a:lnTo>
                    <a:pt x="398" y="728"/>
                  </a:lnTo>
                  <a:lnTo>
                    <a:pt x="402" y="717"/>
                  </a:lnTo>
                  <a:lnTo>
                    <a:pt x="427" y="701"/>
                  </a:lnTo>
                  <a:lnTo>
                    <a:pt x="452" y="692"/>
                  </a:lnTo>
                  <a:lnTo>
                    <a:pt x="475" y="701"/>
                  </a:lnTo>
                  <a:lnTo>
                    <a:pt x="482" y="705"/>
                  </a:lnTo>
                  <a:lnTo>
                    <a:pt x="493" y="687"/>
                  </a:lnTo>
                  <a:lnTo>
                    <a:pt x="493" y="667"/>
                  </a:lnTo>
                  <a:lnTo>
                    <a:pt x="482" y="631"/>
                  </a:lnTo>
                  <a:lnTo>
                    <a:pt x="477" y="615"/>
                  </a:lnTo>
                  <a:lnTo>
                    <a:pt x="482" y="606"/>
                  </a:lnTo>
                  <a:lnTo>
                    <a:pt x="489" y="606"/>
                  </a:lnTo>
                  <a:lnTo>
                    <a:pt x="498" y="592"/>
                  </a:lnTo>
                  <a:lnTo>
                    <a:pt x="502" y="569"/>
                  </a:lnTo>
                  <a:lnTo>
                    <a:pt x="507" y="535"/>
                  </a:lnTo>
                  <a:lnTo>
                    <a:pt x="511" y="501"/>
                  </a:lnTo>
                  <a:lnTo>
                    <a:pt x="523" y="490"/>
                  </a:lnTo>
                  <a:lnTo>
                    <a:pt x="548" y="474"/>
                  </a:lnTo>
                  <a:lnTo>
                    <a:pt x="564" y="465"/>
                  </a:lnTo>
                  <a:lnTo>
                    <a:pt x="568" y="440"/>
                  </a:lnTo>
                  <a:lnTo>
                    <a:pt x="577" y="422"/>
                  </a:lnTo>
                  <a:lnTo>
                    <a:pt x="598" y="406"/>
                  </a:lnTo>
                  <a:lnTo>
                    <a:pt x="602" y="394"/>
                  </a:lnTo>
                  <a:lnTo>
                    <a:pt x="598" y="381"/>
                  </a:lnTo>
                  <a:lnTo>
                    <a:pt x="598" y="365"/>
                  </a:lnTo>
                  <a:lnTo>
                    <a:pt x="616" y="351"/>
                  </a:lnTo>
                  <a:lnTo>
                    <a:pt x="636" y="315"/>
                  </a:lnTo>
                  <a:lnTo>
                    <a:pt x="652" y="320"/>
                  </a:lnTo>
                  <a:lnTo>
                    <a:pt x="677" y="299"/>
                  </a:lnTo>
                  <a:lnTo>
                    <a:pt x="673" y="281"/>
                  </a:lnTo>
                  <a:lnTo>
                    <a:pt x="689" y="265"/>
                  </a:lnTo>
                  <a:lnTo>
                    <a:pt x="698" y="270"/>
                  </a:lnTo>
                  <a:lnTo>
                    <a:pt x="716" y="265"/>
                  </a:lnTo>
                  <a:lnTo>
                    <a:pt x="739" y="270"/>
                  </a:lnTo>
                  <a:lnTo>
                    <a:pt x="773" y="240"/>
                  </a:lnTo>
                  <a:lnTo>
                    <a:pt x="768" y="224"/>
                  </a:lnTo>
                  <a:lnTo>
                    <a:pt x="773" y="215"/>
                  </a:lnTo>
                  <a:lnTo>
                    <a:pt x="764" y="211"/>
                  </a:lnTo>
                  <a:lnTo>
                    <a:pt x="782" y="195"/>
                  </a:lnTo>
                  <a:lnTo>
                    <a:pt x="805" y="190"/>
                  </a:lnTo>
                  <a:lnTo>
                    <a:pt x="823" y="215"/>
                  </a:lnTo>
                  <a:lnTo>
                    <a:pt x="852" y="249"/>
                  </a:lnTo>
                  <a:lnTo>
                    <a:pt x="864" y="249"/>
                  </a:lnTo>
                  <a:lnTo>
                    <a:pt x="880" y="236"/>
                  </a:lnTo>
                  <a:lnTo>
                    <a:pt x="893" y="233"/>
                  </a:lnTo>
                  <a:lnTo>
                    <a:pt x="900" y="236"/>
                  </a:lnTo>
                  <a:lnTo>
                    <a:pt x="914" y="249"/>
                  </a:lnTo>
                  <a:lnTo>
                    <a:pt x="930" y="254"/>
                  </a:lnTo>
                  <a:lnTo>
                    <a:pt x="934" y="249"/>
                  </a:lnTo>
                  <a:lnTo>
                    <a:pt x="943" y="233"/>
                  </a:lnTo>
                  <a:lnTo>
                    <a:pt x="948" y="224"/>
                  </a:lnTo>
                  <a:lnTo>
                    <a:pt x="964" y="195"/>
                  </a:lnTo>
                  <a:lnTo>
                    <a:pt x="968" y="190"/>
                  </a:lnTo>
                  <a:lnTo>
                    <a:pt x="964" y="149"/>
                  </a:lnTo>
                  <a:lnTo>
                    <a:pt x="984" y="129"/>
                  </a:lnTo>
                  <a:lnTo>
                    <a:pt x="993" y="133"/>
                  </a:lnTo>
                  <a:lnTo>
                    <a:pt x="1018" y="108"/>
                  </a:lnTo>
                  <a:lnTo>
                    <a:pt x="1039" y="133"/>
                  </a:lnTo>
                  <a:lnTo>
                    <a:pt x="1046" y="140"/>
                  </a:lnTo>
                  <a:lnTo>
                    <a:pt x="1059" y="136"/>
                  </a:lnTo>
                  <a:lnTo>
                    <a:pt x="1069" y="149"/>
                  </a:lnTo>
                  <a:lnTo>
                    <a:pt x="1069" y="158"/>
                  </a:lnTo>
                  <a:lnTo>
                    <a:pt x="1075" y="165"/>
                  </a:lnTo>
                  <a:lnTo>
                    <a:pt x="1075" y="179"/>
                  </a:lnTo>
                  <a:lnTo>
                    <a:pt x="1089" y="163"/>
                  </a:lnTo>
                  <a:lnTo>
                    <a:pt x="1109" y="145"/>
                  </a:lnTo>
                  <a:lnTo>
                    <a:pt x="1121" y="120"/>
                  </a:lnTo>
                  <a:lnTo>
                    <a:pt x="1114" y="115"/>
                  </a:lnTo>
                  <a:lnTo>
                    <a:pt x="1100" y="129"/>
                  </a:lnTo>
                  <a:lnTo>
                    <a:pt x="1098" y="108"/>
                  </a:lnTo>
                  <a:lnTo>
                    <a:pt x="1089" y="104"/>
                  </a:lnTo>
                  <a:lnTo>
                    <a:pt x="1084" y="93"/>
                  </a:lnTo>
                  <a:lnTo>
                    <a:pt x="1119" y="65"/>
                  </a:lnTo>
                  <a:lnTo>
                    <a:pt x="1130" y="70"/>
                  </a:lnTo>
                  <a:lnTo>
                    <a:pt x="1135" y="54"/>
                  </a:lnTo>
                  <a:lnTo>
                    <a:pt x="1125" y="49"/>
                  </a:lnTo>
                  <a:lnTo>
                    <a:pt x="1105" y="40"/>
                  </a:lnTo>
                  <a:lnTo>
                    <a:pt x="1094" y="36"/>
                  </a:lnTo>
                  <a:lnTo>
                    <a:pt x="1075" y="22"/>
                  </a:lnTo>
                  <a:lnTo>
                    <a:pt x="1059" y="18"/>
                  </a:lnTo>
                  <a:lnTo>
                    <a:pt x="1041" y="34"/>
                  </a:lnTo>
                  <a:lnTo>
                    <a:pt x="1034" y="45"/>
                  </a:lnTo>
                  <a:lnTo>
                    <a:pt x="1018" y="34"/>
                  </a:lnTo>
                  <a:lnTo>
                    <a:pt x="1028" y="24"/>
                  </a:lnTo>
                  <a:lnTo>
                    <a:pt x="1030" y="4"/>
                  </a:lnTo>
                  <a:lnTo>
                    <a:pt x="1028" y="0"/>
                  </a:lnTo>
                  <a:lnTo>
                    <a:pt x="1005" y="0"/>
                  </a:lnTo>
                  <a:lnTo>
                    <a:pt x="1000" y="9"/>
                  </a:lnTo>
                  <a:lnTo>
                    <a:pt x="998" y="22"/>
                  </a:lnTo>
                  <a:lnTo>
                    <a:pt x="1000" y="34"/>
                  </a:lnTo>
                  <a:lnTo>
                    <a:pt x="984" y="49"/>
                  </a:lnTo>
                  <a:lnTo>
                    <a:pt x="971" y="24"/>
                  </a:lnTo>
                  <a:lnTo>
                    <a:pt x="959" y="29"/>
                  </a:lnTo>
                  <a:lnTo>
                    <a:pt x="957" y="49"/>
                  </a:lnTo>
                  <a:lnTo>
                    <a:pt x="948" y="79"/>
                  </a:lnTo>
                  <a:lnTo>
                    <a:pt x="928" y="99"/>
                  </a:lnTo>
                  <a:lnTo>
                    <a:pt x="914" y="74"/>
                  </a:lnTo>
                  <a:lnTo>
                    <a:pt x="934" y="59"/>
                  </a:lnTo>
                  <a:lnTo>
                    <a:pt x="939" y="34"/>
                  </a:lnTo>
                  <a:lnTo>
                    <a:pt x="928" y="34"/>
                  </a:lnTo>
                  <a:lnTo>
                    <a:pt x="905" y="34"/>
                  </a:lnTo>
                  <a:lnTo>
                    <a:pt x="889" y="59"/>
                  </a:lnTo>
                  <a:lnTo>
                    <a:pt x="868" y="93"/>
                  </a:lnTo>
                  <a:lnTo>
                    <a:pt x="877" y="108"/>
                  </a:lnTo>
                  <a:lnTo>
                    <a:pt x="864" y="115"/>
                  </a:lnTo>
                  <a:lnTo>
                    <a:pt x="848" y="104"/>
                  </a:lnTo>
                  <a:lnTo>
                    <a:pt x="830" y="111"/>
                  </a:lnTo>
                  <a:lnTo>
                    <a:pt x="834" y="129"/>
                  </a:lnTo>
                  <a:lnTo>
                    <a:pt x="814" y="129"/>
                  </a:lnTo>
                  <a:lnTo>
                    <a:pt x="800" y="133"/>
                  </a:lnTo>
                  <a:lnTo>
                    <a:pt x="786" y="154"/>
                  </a:lnTo>
                  <a:lnTo>
                    <a:pt x="764" y="149"/>
                  </a:lnTo>
                  <a:lnTo>
                    <a:pt x="764" y="163"/>
                  </a:lnTo>
                  <a:lnTo>
                    <a:pt x="748" y="149"/>
                  </a:lnTo>
                  <a:lnTo>
                    <a:pt x="727" y="158"/>
                  </a:lnTo>
                  <a:lnTo>
                    <a:pt x="723" y="174"/>
                  </a:lnTo>
                  <a:lnTo>
                    <a:pt x="707" y="179"/>
                  </a:lnTo>
                  <a:lnTo>
                    <a:pt x="693" y="163"/>
                  </a:lnTo>
                  <a:lnTo>
                    <a:pt x="668" y="165"/>
                  </a:lnTo>
                  <a:lnTo>
                    <a:pt x="643" y="174"/>
                  </a:lnTo>
                  <a:lnTo>
                    <a:pt x="643" y="199"/>
                  </a:lnTo>
                  <a:lnTo>
                    <a:pt x="659" y="204"/>
                  </a:lnTo>
                  <a:lnTo>
                    <a:pt x="659" y="211"/>
                  </a:lnTo>
                  <a:lnTo>
                    <a:pt x="659" y="229"/>
                  </a:lnTo>
                  <a:lnTo>
                    <a:pt x="648" y="224"/>
                  </a:lnTo>
                  <a:lnTo>
                    <a:pt x="632" y="233"/>
                  </a:lnTo>
                  <a:lnTo>
                    <a:pt x="636" y="249"/>
                  </a:lnTo>
                  <a:lnTo>
                    <a:pt x="652" y="263"/>
                  </a:lnTo>
                  <a:lnTo>
                    <a:pt x="652" y="281"/>
                  </a:lnTo>
                  <a:lnTo>
                    <a:pt x="636" y="274"/>
                  </a:lnTo>
                  <a:lnTo>
                    <a:pt x="623" y="276"/>
                  </a:lnTo>
                  <a:lnTo>
                    <a:pt x="623" y="295"/>
                  </a:lnTo>
                  <a:lnTo>
                    <a:pt x="602" y="295"/>
                  </a:lnTo>
                  <a:lnTo>
                    <a:pt x="586" y="295"/>
                  </a:lnTo>
                  <a:lnTo>
                    <a:pt x="582" y="306"/>
                  </a:lnTo>
                  <a:lnTo>
                    <a:pt x="577" y="315"/>
                  </a:lnTo>
                  <a:lnTo>
                    <a:pt x="564" y="320"/>
                  </a:lnTo>
                  <a:lnTo>
                    <a:pt x="559" y="329"/>
                  </a:lnTo>
                  <a:lnTo>
                    <a:pt x="564" y="340"/>
                  </a:lnTo>
                  <a:lnTo>
                    <a:pt x="541" y="347"/>
                  </a:lnTo>
                  <a:lnTo>
                    <a:pt x="557" y="365"/>
                  </a:lnTo>
                  <a:lnTo>
                    <a:pt x="559" y="374"/>
                  </a:lnTo>
                  <a:lnTo>
                    <a:pt x="545" y="385"/>
                  </a:lnTo>
                  <a:lnTo>
                    <a:pt x="516" y="406"/>
                  </a:lnTo>
                  <a:lnTo>
                    <a:pt x="493" y="422"/>
                  </a:lnTo>
                  <a:lnTo>
                    <a:pt x="482" y="447"/>
                  </a:lnTo>
                  <a:lnTo>
                    <a:pt x="461" y="465"/>
                  </a:lnTo>
                  <a:lnTo>
                    <a:pt x="461" y="476"/>
                  </a:lnTo>
                  <a:lnTo>
                    <a:pt x="466" y="490"/>
                  </a:lnTo>
                  <a:lnTo>
                    <a:pt x="448" y="501"/>
                  </a:lnTo>
                  <a:lnTo>
                    <a:pt x="452" y="517"/>
                  </a:lnTo>
                  <a:lnTo>
                    <a:pt x="436" y="547"/>
                  </a:lnTo>
                  <a:lnTo>
                    <a:pt x="423" y="551"/>
                  </a:lnTo>
                  <a:lnTo>
                    <a:pt x="423" y="572"/>
                  </a:lnTo>
                  <a:lnTo>
                    <a:pt x="432" y="585"/>
                  </a:lnTo>
                  <a:lnTo>
                    <a:pt x="418" y="597"/>
                  </a:lnTo>
                  <a:lnTo>
                    <a:pt x="411" y="587"/>
                  </a:lnTo>
                  <a:lnTo>
                    <a:pt x="393" y="597"/>
                  </a:lnTo>
                  <a:lnTo>
                    <a:pt x="398" y="622"/>
                  </a:lnTo>
                  <a:lnTo>
                    <a:pt x="382" y="631"/>
                  </a:lnTo>
                  <a:lnTo>
                    <a:pt x="357" y="635"/>
                  </a:lnTo>
                  <a:lnTo>
                    <a:pt x="341" y="656"/>
                  </a:lnTo>
                  <a:lnTo>
                    <a:pt x="336" y="676"/>
                  </a:lnTo>
                  <a:lnTo>
                    <a:pt x="318" y="692"/>
                  </a:lnTo>
                  <a:lnTo>
                    <a:pt x="318" y="705"/>
                  </a:lnTo>
                  <a:lnTo>
                    <a:pt x="341" y="687"/>
                  </a:lnTo>
                  <a:lnTo>
                    <a:pt x="366" y="671"/>
                  </a:lnTo>
                  <a:lnTo>
                    <a:pt x="375" y="676"/>
                  </a:lnTo>
                  <a:lnTo>
                    <a:pt x="366" y="701"/>
                  </a:lnTo>
                  <a:lnTo>
                    <a:pt x="345" y="715"/>
                  </a:lnTo>
                  <a:lnTo>
                    <a:pt x="322" y="710"/>
                  </a:lnTo>
                  <a:lnTo>
                    <a:pt x="327" y="726"/>
                  </a:lnTo>
                  <a:lnTo>
                    <a:pt x="300" y="737"/>
                  </a:lnTo>
                  <a:lnTo>
                    <a:pt x="295" y="715"/>
                  </a:lnTo>
                  <a:lnTo>
                    <a:pt x="282" y="705"/>
                  </a:lnTo>
                  <a:lnTo>
                    <a:pt x="266" y="728"/>
                  </a:lnTo>
                  <a:lnTo>
                    <a:pt x="247" y="728"/>
                  </a:lnTo>
                  <a:lnTo>
                    <a:pt x="232" y="733"/>
                  </a:lnTo>
                  <a:lnTo>
                    <a:pt x="229" y="755"/>
                  </a:lnTo>
                  <a:lnTo>
                    <a:pt x="220" y="758"/>
                  </a:lnTo>
                  <a:lnTo>
                    <a:pt x="220" y="769"/>
                  </a:lnTo>
                  <a:lnTo>
                    <a:pt x="209" y="765"/>
                  </a:lnTo>
                  <a:lnTo>
                    <a:pt x="195" y="755"/>
                  </a:lnTo>
                  <a:lnTo>
                    <a:pt x="172" y="758"/>
                  </a:lnTo>
                  <a:lnTo>
                    <a:pt x="172" y="771"/>
                  </a:lnTo>
                  <a:lnTo>
                    <a:pt x="175" y="783"/>
                  </a:lnTo>
                  <a:lnTo>
                    <a:pt x="166" y="785"/>
                  </a:lnTo>
                  <a:lnTo>
                    <a:pt x="145" y="776"/>
                  </a:lnTo>
                  <a:lnTo>
                    <a:pt x="127" y="789"/>
                  </a:lnTo>
                  <a:lnTo>
                    <a:pt x="131" y="801"/>
                  </a:lnTo>
                  <a:lnTo>
                    <a:pt x="129" y="810"/>
                  </a:lnTo>
                  <a:lnTo>
                    <a:pt x="109" y="801"/>
                  </a:lnTo>
                  <a:lnTo>
                    <a:pt x="104" y="812"/>
                  </a:lnTo>
                  <a:lnTo>
                    <a:pt x="97" y="821"/>
                  </a:lnTo>
                  <a:lnTo>
                    <a:pt x="75" y="817"/>
                  </a:lnTo>
                  <a:lnTo>
                    <a:pt x="63" y="819"/>
                  </a:lnTo>
                  <a:lnTo>
                    <a:pt x="61" y="835"/>
                  </a:lnTo>
                  <a:lnTo>
                    <a:pt x="52" y="839"/>
                  </a:lnTo>
                  <a:lnTo>
                    <a:pt x="38" y="860"/>
                  </a:lnTo>
                  <a:lnTo>
                    <a:pt x="40" y="883"/>
                  </a:lnTo>
                  <a:lnTo>
                    <a:pt x="36" y="917"/>
                  </a:lnTo>
                  <a:lnTo>
                    <a:pt x="31" y="951"/>
                  </a:lnTo>
                  <a:lnTo>
                    <a:pt x="27" y="980"/>
                  </a:lnTo>
                  <a:lnTo>
                    <a:pt x="22" y="996"/>
                  </a:lnTo>
                  <a:lnTo>
                    <a:pt x="34" y="1012"/>
                  </a:lnTo>
                  <a:lnTo>
                    <a:pt x="52" y="998"/>
                  </a:lnTo>
                  <a:lnTo>
                    <a:pt x="63" y="1005"/>
                  </a:lnTo>
                  <a:lnTo>
                    <a:pt x="63" y="1019"/>
                  </a:lnTo>
                  <a:lnTo>
                    <a:pt x="45" y="1028"/>
                  </a:lnTo>
                  <a:lnTo>
                    <a:pt x="43" y="1048"/>
                  </a:lnTo>
                  <a:lnTo>
                    <a:pt x="38" y="1060"/>
                  </a:lnTo>
                  <a:lnTo>
                    <a:pt x="20" y="1057"/>
                  </a:lnTo>
                  <a:lnTo>
                    <a:pt x="13" y="1082"/>
                  </a:lnTo>
                  <a:lnTo>
                    <a:pt x="22" y="1089"/>
                  </a:lnTo>
                  <a:lnTo>
                    <a:pt x="38" y="1085"/>
                  </a:lnTo>
                  <a:lnTo>
                    <a:pt x="47" y="1096"/>
                  </a:lnTo>
                  <a:lnTo>
                    <a:pt x="50" y="1100"/>
                  </a:lnTo>
                  <a:lnTo>
                    <a:pt x="36" y="1110"/>
                  </a:lnTo>
                  <a:lnTo>
                    <a:pt x="36" y="1123"/>
                  </a:lnTo>
                  <a:lnTo>
                    <a:pt x="20" y="1128"/>
                  </a:lnTo>
                  <a:lnTo>
                    <a:pt x="9" y="1119"/>
                  </a:lnTo>
                  <a:lnTo>
                    <a:pt x="11" y="1139"/>
                  </a:lnTo>
                  <a:lnTo>
                    <a:pt x="9" y="1155"/>
                  </a:lnTo>
                  <a:lnTo>
                    <a:pt x="0" y="1155"/>
                  </a:lnTo>
                  <a:lnTo>
                    <a:pt x="25" y="1180"/>
                  </a:lnTo>
                  <a:lnTo>
                    <a:pt x="36" y="1194"/>
                  </a:lnTo>
                  <a:lnTo>
                    <a:pt x="43" y="1214"/>
                  </a:lnTo>
                  <a:lnTo>
                    <a:pt x="68" y="1230"/>
                  </a:lnTo>
                  <a:lnTo>
                    <a:pt x="95" y="1244"/>
                  </a:lnTo>
                  <a:lnTo>
                    <a:pt x="120" y="1244"/>
                  </a:lnTo>
                  <a:lnTo>
                    <a:pt x="156" y="1219"/>
                  </a:lnTo>
                  <a:lnTo>
                    <a:pt x="195" y="1191"/>
                  </a:lnTo>
                  <a:lnTo>
                    <a:pt x="229" y="1146"/>
                  </a:lnTo>
                  <a:lnTo>
                    <a:pt x="234" y="1141"/>
                  </a:lnTo>
                  <a:lnTo>
                    <a:pt x="243" y="1157"/>
                  </a:lnTo>
                  <a:lnTo>
                    <a:pt x="259" y="1146"/>
                  </a:lnTo>
                  <a:lnTo>
                    <a:pt x="266" y="1130"/>
                  </a:lnTo>
                  <a:lnTo>
                    <a:pt x="268" y="1110"/>
                  </a:lnTo>
                  <a:lnTo>
                    <a:pt x="284" y="1085"/>
                  </a:lnTo>
                  <a:lnTo>
                    <a:pt x="277" y="1112"/>
                  </a:lnTo>
                  <a:lnTo>
                    <a:pt x="286" y="1116"/>
                  </a:lnTo>
                  <a:lnTo>
                    <a:pt x="282" y="1130"/>
                  </a:lnTo>
                  <a:lnTo>
                    <a:pt x="286" y="1153"/>
                  </a:lnTo>
                  <a:lnTo>
                    <a:pt x="295" y="1171"/>
                  </a:lnTo>
                  <a:lnTo>
                    <a:pt x="304" y="1166"/>
                  </a:lnTo>
                  <a:lnTo>
                    <a:pt x="304" y="1171"/>
                  </a:lnTo>
                </a:path>
              </a:pathLst>
            </a:custGeom>
            <a:grpFill/>
            <a:ln w="9525" cap="rnd">
              <a:solidFill>
                <a:schemeClr val="bg1"/>
              </a:solidFill>
              <a:round/>
              <a:headEnd/>
              <a:tailEnd/>
            </a:ln>
          </p:spPr>
          <p:txBody>
            <a:bodyPr/>
            <a:lstStyle/>
            <a:p>
              <a:pPr>
                <a:defRPr/>
              </a:pPr>
              <a:endParaRPr lang="en-GB" dirty="0"/>
            </a:p>
          </p:txBody>
        </p:sp>
        <p:sp>
          <p:nvSpPr>
            <p:cNvPr id="227" name="Freeform 67"/>
            <p:cNvSpPr>
              <a:spLocks/>
            </p:cNvSpPr>
            <p:nvPr/>
          </p:nvSpPr>
          <p:spPr bwMode="auto">
            <a:xfrm>
              <a:off x="4669008" y="208592"/>
              <a:ext cx="3094403" cy="2069881"/>
            </a:xfrm>
            <a:custGeom>
              <a:avLst/>
              <a:gdLst>
                <a:gd name="T0" fmla="*/ 273 w 1136"/>
                <a:gd name="T1" fmla="*/ 675 h 1245"/>
                <a:gd name="T2" fmla="*/ 311 w 1136"/>
                <a:gd name="T3" fmla="*/ 634 h 1245"/>
                <a:gd name="T4" fmla="*/ 301 w 1136"/>
                <a:gd name="T5" fmla="*/ 576 h 1245"/>
                <a:gd name="T6" fmla="*/ 309 w 1136"/>
                <a:gd name="T7" fmla="*/ 527 h 1245"/>
                <a:gd name="T8" fmla="*/ 323 w 1136"/>
                <a:gd name="T9" fmla="*/ 457 h 1245"/>
                <a:gd name="T10" fmla="*/ 372 w 1136"/>
                <a:gd name="T11" fmla="*/ 412 h 1245"/>
                <a:gd name="T12" fmla="*/ 396 w 1136"/>
                <a:gd name="T13" fmla="*/ 375 h 1245"/>
                <a:gd name="T14" fmla="*/ 412 w 1136"/>
                <a:gd name="T15" fmla="*/ 338 h 1245"/>
                <a:gd name="T16" fmla="*/ 464 w 1136"/>
                <a:gd name="T17" fmla="*/ 276 h 1245"/>
                <a:gd name="T18" fmla="*/ 492 w 1136"/>
                <a:gd name="T19" fmla="*/ 226 h 1245"/>
                <a:gd name="T20" fmla="*/ 557 w 1136"/>
                <a:gd name="T21" fmla="*/ 177 h 1245"/>
                <a:gd name="T22" fmla="*/ 609 w 1136"/>
                <a:gd name="T23" fmla="*/ 161 h 1245"/>
                <a:gd name="T24" fmla="*/ 644 w 1136"/>
                <a:gd name="T25" fmla="*/ 116 h 1245"/>
                <a:gd name="T26" fmla="*/ 724 w 1136"/>
                <a:gd name="T27" fmla="*/ 140 h 1245"/>
                <a:gd name="T28" fmla="*/ 770 w 1136"/>
                <a:gd name="T29" fmla="*/ 148 h 1245"/>
                <a:gd name="T30" fmla="*/ 792 w 1136"/>
                <a:gd name="T31" fmla="*/ 89 h 1245"/>
                <a:gd name="T32" fmla="*/ 861 w 1136"/>
                <a:gd name="T33" fmla="*/ 83 h 1245"/>
                <a:gd name="T34" fmla="*/ 885 w 1136"/>
                <a:gd name="T35" fmla="*/ 106 h 1245"/>
                <a:gd name="T36" fmla="*/ 906 w 1136"/>
                <a:gd name="T37" fmla="*/ 76 h 1245"/>
                <a:gd name="T38" fmla="*/ 930 w 1136"/>
                <a:gd name="T39" fmla="*/ 41 h 1245"/>
                <a:gd name="T40" fmla="*/ 885 w 1136"/>
                <a:gd name="T41" fmla="*/ 13 h 1245"/>
                <a:gd name="T42" fmla="*/ 846 w 1136"/>
                <a:gd name="T43" fmla="*/ 14 h 1245"/>
                <a:gd name="T44" fmla="*/ 822 w 1136"/>
                <a:gd name="T45" fmla="*/ 13 h 1245"/>
                <a:gd name="T46" fmla="*/ 789 w 1136"/>
                <a:gd name="T47" fmla="*/ 29 h 1245"/>
                <a:gd name="T48" fmla="*/ 772 w 1136"/>
                <a:gd name="T49" fmla="*/ 20 h 1245"/>
                <a:gd name="T50" fmla="*/ 721 w 1136"/>
                <a:gd name="T51" fmla="*/ 64 h 1245"/>
                <a:gd name="T52" fmla="*/ 670 w 1136"/>
                <a:gd name="T53" fmla="*/ 76 h 1245"/>
                <a:gd name="T54" fmla="*/ 615 w 1136"/>
                <a:gd name="T55" fmla="*/ 89 h 1245"/>
                <a:gd name="T56" fmla="*/ 550 w 1136"/>
                <a:gd name="T57" fmla="*/ 97 h 1245"/>
                <a:gd name="T58" fmla="*/ 543 w 1136"/>
                <a:gd name="T59" fmla="*/ 136 h 1245"/>
                <a:gd name="T60" fmla="*/ 536 w 1136"/>
                <a:gd name="T61" fmla="*/ 168 h 1245"/>
                <a:gd name="T62" fmla="*/ 482 w 1136"/>
                <a:gd name="T63" fmla="*/ 175 h 1245"/>
                <a:gd name="T64" fmla="*/ 464 w 1136"/>
                <a:gd name="T65" fmla="*/ 202 h 1245"/>
                <a:gd name="T66" fmla="*/ 425 w 1136"/>
                <a:gd name="T67" fmla="*/ 241 h 1245"/>
                <a:gd name="T68" fmla="*/ 384 w 1136"/>
                <a:gd name="T69" fmla="*/ 291 h 1245"/>
                <a:gd name="T70" fmla="*/ 349 w 1136"/>
                <a:gd name="T71" fmla="*/ 340 h 1245"/>
                <a:gd name="T72" fmla="*/ 328 w 1136"/>
                <a:gd name="T73" fmla="*/ 370 h 1245"/>
                <a:gd name="T74" fmla="*/ 262 w 1136"/>
                <a:gd name="T75" fmla="*/ 412 h 1245"/>
                <a:gd name="T76" fmla="*/ 301 w 1136"/>
                <a:gd name="T77" fmla="*/ 416 h 1245"/>
                <a:gd name="T78" fmla="*/ 243 w 1136"/>
                <a:gd name="T79" fmla="*/ 425 h 1245"/>
                <a:gd name="T80" fmla="*/ 189 w 1136"/>
                <a:gd name="T81" fmla="*/ 449 h 1245"/>
                <a:gd name="T82" fmla="*/ 142 w 1136"/>
                <a:gd name="T83" fmla="*/ 450 h 1245"/>
                <a:gd name="T84" fmla="*/ 105 w 1136"/>
                <a:gd name="T85" fmla="*/ 469 h 1245"/>
                <a:gd name="T86" fmla="*/ 80 w 1136"/>
                <a:gd name="T87" fmla="*/ 488 h 1245"/>
                <a:gd name="T88" fmla="*/ 30 w 1136"/>
                <a:gd name="T89" fmla="*/ 511 h 1245"/>
                <a:gd name="T90" fmla="*/ 18 w 1136"/>
                <a:gd name="T91" fmla="*/ 591 h 1245"/>
                <a:gd name="T92" fmla="*/ 37 w 1136"/>
                <a:gd name="T93" fmla="*/ 610 h 1245"/>
                <a:gd name="T94" fmla="*/ 18 w 1136"/>
                <a:gd name="T95" fmla="*/ 647 h 1245"/>
                <a:gd name="T96" fmla="*/ 29 w 1136"/>
                <a:gd name="T97" fmla="*/ 667 h 1245"/>
                <a:gd name="T98" fmla="*/ 0 w 1136"/>
                <a:gd name="T99" fmla="*/ 686 h 1245"/>
                <a:gd name="T100" fmla="*/ 78 w 1136"/>
                <a:gd name="T101" fmla="*/ 739 h 1245"/>
                <a:gd name="T102" fmla="*/ 192 w 1136"/>
                <a:gd name="T103" fmla="*/ 679 h 1245"/>
                <a:gd name="T104" fmla="*/ 234 w 1136"/>
                <a:gd name="T105" fmla="*/ 645 h 1245"/>
                <a:gd name="T106" fmla="*/ 243 w 1136"/>
                <a:gd name="T107" fmla="*/ 695 h 124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136"/>
                <a:gd name="T163" fmla="*/ 0 h 1245"/>
                <a:gd name="T164" fmla="*/ 1136 w 1136"/>
                <a:gd name="T165" fmla="*/ 1245 h 124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136" h="1245">
                  <a:moveTo>
                    <a:pt x="304" y="1171"/>
                  </a:moveTo>
                  <a:lnTo>
                    <a:pt x="307" y="1169"/>
                  </a:lnTo>
                  <a:lnTo>
                    <a:pt x="318" y="1166"/>
                  </a:lnTo>
                  <a:lnTo>
                    <a:pt x="327" y="1153"/>
                  </a:lnTo>
                  <a:lnTo>
                    <a:pt x="332" y="1137"/>
                  </a:lnTo>
                  <a:lnTo>
                    <a:pt x="336" y="1128"/>
                  </a:lnTo>
                  <a:lnTo>
                    <a:pt x="332" y="1103"/>
                  </a:lnTo>
                  <a:lnTo>
                    <a:pt x="336" y="1087"/>
                  </a:lnTo>
                  <a:lnTo>
                    <a:pt x="348" y="1078"/>
                  </a:lnTo>
                  <a:lnTo>
                    <a:pt x="377" y="1066"/>
                  </a:lnTo>
                  <a:lnTo>
                    <a:pt x="382" y="1053"/>
                  </a:lnTo>
                  <a:lnTo>
                    <a:pt x="377" y="1012"/>
                  </a:lnTo>
                  <a:lnTo>
                    <a:pt x="375" y="1003"/>
                  </a:lnTo>
                  <a:lnTo>
                    <a:pt x="375" y="978"/>
                  </a:lnTo>
                  <a:lnTo>
                    <a:pt x="366" y="969"/>
                  </a:lnTo>
                  <a:lnTo>
                    <a:pt x="370" y="951"/>
                  </a:lnTo>
                  <a:lnTo>
                    <a:pt x="377" y="951"/>
                  </a:lnTo>
                  <a:lnTo>
                    <a:pt x="398" y="937"/>
                  </a:lnTo>
                  <a:lnTo>
                    <a:pt x="382" y="898"/>
                  </a:lnTo>
                  <a:lnTo>
                    <a:pt x="375" y="887"/>
                  </a:lnTo>
                  <a:lnTo>
                    <a:pt x="375" y="883"/>
                  </a:lnTo>
                  <a:lnTo>
                    <a:pt x="375" y="851"/>
                  </a:lnTo>
                  <a:lnTo>
                    <a:pt x="386" y="826"/>
                  </a:lnTo>
                  <a:lnTo>
                    <a:pt x="391" y="799"/>
                  </a:lnTo>
                  <a:lnTo>
                    <a:pt x="393" y="771"/>
                  </a:lnTo>
                  <a:lnTo>
                    <a:pt x="391" y="746"/>
                  </a:lnTo>
                  <a:lnTo>
                    <a:pt x="398" y="728"/>
                  </a:lnTo>
                  <a:lnTo>
                    <a:pt x="402" y="717"/>
                  </a:lnTo>
                  <a:lnTo>
                    <a:pt x="427" y="701"/>
                  </a:lnTo>
                  <a:lnTo>
                    <a:pt x="452" y="692"/>
                  </a:lnTo>
                  <a:lnTo>
                    <a:pt x="475" y="701"/>
                  </a:lnTo>
                  <a:lnTo>
                    <a:pt x="482" y="705"/>
                  </a:lnTo>
                  <a:lnTo>
                    <a:pt x="493" y="687"/>
                  </a:lnTo>
                  <a:lnTo>
                    <a:pt x="493" y="667"/>
                  </a:lnTo>
                  <a:lnTo>
                    <a:pt x="482" y="631"/>
                  </a:lnTo>
                  <a:lnTo>
                    <a:pt x="477" y="615"/>
                  </a:lnTo>
                  <a:lnTo>
                    <a:pt x="482" y="606"/>
                  </a:lnTo>
                  <a:lnTo>
                    <a:pt x="489" y="606"/>
                  </a:lnTo>
                  <a:lnTo>
                    <a:pt x="498" y="592"/>
                  </a:lnTo>
                  <a:lnTo>
                    <a:pt x="502" y="569"/>
                  </a:lnTo>
                  <a:lnTo>
                    <a:pt x="507" y="535"/>
                  </a:lnTo>
                  <a:lnTo>
                    <a:pt x="511" y="501"/>
                  </a:lnTo>
                  <a:lnTo>
                    <a:pt x="523" y="490"/>
                  </a:lnTo>
                  <a:lnTo>
                    <a:pt x="548" y="474"/>
                  </a:lnTo>
                  <a:lnTo>
                    <a:pt x="564" y="465"/>
                  </a:lnTo>
                  <a:lnTo>
                    <a:pt x="568" y="440"/>
                  </a:lnTo>
                  <a:lnTo>
                    <a:pt x="577" y="422"/>
                  </a:lnTo>
                  <a:lnTo>
                    <a:pt x="598" y="406"/>
                  </a:lnTo>
                  <a:lnTo>
                    <a:pt x="602" y="394"/>
                  </a:lnTo>
                  <a:lnTo>
                    <a:pt x="598" y="381"/>
                  </a:lnTo>
                  <a:lnTo>
                    <a:pt x="598" y="365"/>
                  </a:lnTo>
                  <a:lnTo>
                    <a:pt x="616" y="351"/>
                  </a:lnTo>
                  <a:lnTo>
                    <a:pt x="636" y="315"/>
                  </a:lnTo>
                  <a:lnTo>
                    <a:pt x="652" y="320"/>
                  </a:lnTo>
                  <a:lnTo>
                    <a:pt x="677" y="299"/>
                  </a:lnTo>
                  <a:lnTo>
                    <a:pt x="673" y="281"/>
                  </a:lnTo>
                  <a:lnTo>
                    <a:pt x="689" y="265"/>
                  </a:lnTo>
                  <a:lnTo>
                    <a:pt x="698" y="270"/>
                  </a:lnTo>
                  <a:lnTo>
                    <a:pt x="716" y="265"/>
                  </a:lnTo>
                  <a:lnTo>
                    <a:pt x="739" y="270"/>
                  </a:lnTo>
                  <a:lnTo>
                    <a:pt x="773" y="240"/>
                  </a:lnTo>
                  <a:lnTo>
                    <a:pt x="768" y="224"/>
                  </a:lnTo>
                  <a:lnTo>
                    <a:pt x="773" y="215"/>
                  </a:lnTo>
                  <a:lnTo>
                    <a:pt x="764" y="211"/>
                  </a:lnTo>
                  <a:lnTo>
                    <a:pt x="782" y="195"/>
                  </a:lnTo>
                  <a:lnTo>
                    <a:pt x="805" y="190"/>
                  </a:lnTo>
                  <a:lnTo>
                    <a:pt x="823" y="215"/>
                  </a:lnTo>
                  <a:lnTo>
                    <a:pt x="852" y="249"/>
                  </a:lnTo>
                  <a:lnTo>
                    <a:pt x="864" y="249"/>
                  </a:lnTo>
                  <a:lnTo>
                    <a:pt x="880" y="236"/>
                  </a:lnTo>
                  <a:lnTo>
                    <a:pt x="893" y="233"/>
                  </a:lnTo>
                  <a:lnTo>
                    <a:pt x="900" y="236"/>
                  </a:lnTo>
                  <a:lnTo>
                    <a:pt x="914" y="249"/>
                  </a:lnTo>
                  <a:lnTo>
                    <a:pt x="930" y="254"/>
                  </a:lnTo>
                  <a:lnTo>
                    <a:pt x="934" y="249"/>
                  </a:lnTo>
                  <a:lnTo>
                    <a:pt x="943" y="233"/>
                  </a:lnTo>
                  <a:lnTo>
                    <a:pt x="948" y="224"/>
                  </a:lnTo>
                  <a:lnTo>
                    <a:pt x="964" y="195"/>
                  </a:lnTo>
                  <a:lnTo>
                    <a:pt x="968" y="190"/>
                  </a:lnTo>
                  <a:lnTo>
                    <a:pt x="964" y="149"/>
                  </a:lnTo>
                  <a:lnTo>
                    <a:pt x="984" y="129"/>
                  </a:lnTo>
                  <a:lnTo>
                    <a:pt x="993" y="133"/>
                  </a:lnTo>
                  <a:lnTo>
                    <a:pt x="1018" y="108"/>
                  </a:lnTo>
                  <a:lnTo>
                    <a:pt x="1039" y="133"/>
                  </a:lnTo>
                  <a:lnTo>
                    <a:pt x="1046" y="140"/>
                  </a:lnTo>
                  <a:lnTo>
                    <a:pt x="1059" y="136"/>
                  </a:lnTo>
                  <a:lnTo>
                    <a:pt x="1069" y="149"/>
                  </a:lnTo>
                  <a:lnTo>
                    <a:pt x="1069" y="158"/>
                  </a:lnTo>
                  <a:lnTo>
                    <a:pt x="1075" y="165"/>
                  </a:lnTo>
                  <a:lnTo>
                    <a:pt x="1075" y="179"/>
                  </a:lnTo>
                  <a:lnTo>
                    <a:pt x="1089" y="163"/>
                  </a:lnTo>
                  <a:lnTo>
                    <a:pt x="1109" y="145"/>
                  </a:lnTo>
                  <a:lnTo>
                    <a:pt x="1121" y="120"/>
                  </a:lnTo>
                  <a:lnTo>
                    <a:pt x="1114" y="115"/>
                  </a:lnTo>
                  <a:lnTo>
                    <a:pt x="1100" y="129"/>
                  </a:lnTo>
                  <a:lnTo>
                    <a:pt x="1098" y="108"/>
                  </a:lnTo>
                  <a:lnTo>
                    <a:pt x="1089" y="104"/>
                  </a:lnTo>
                  <a:lnTo>
                    <a:pt x="1084" y="93"/>
                  </a:lnTo>
                  <a:lnTo>
                    <a:pt x="1119" y="65"/>
                  </a:lnTo>
                  <a:lnTo>
                    <a:pt x="1130" y="70"/>
                  </a:lnTo>
                  <a:lnTo>
                    <a:pt x="1135" y="54"/>
                  </a:lnTo>
                  <a:lnTo>
                    <a:pt x="1125" y="49"/>
                  </a:lnTo>
                  <a:lnTo>
                    <a:pt x="1105" y="40"/>
                  </a:lnTo>
                  <a:lnTo>
                    <a:pt x="1094" y="36"/>
                  </a:lnTo>
                  <a:lnTo>
                    <a:pt x="1075" y="22"/>
                  </a:lnTo>
                  <a:lnTo>
                    <a:pt x="1059" y="18"/>
                  </a:lnTo>
                  <a:lnTo>
                    <a:pt x="1041" y="34"/>
                  </a:lnTo>
                  <a:lnTo>
                    <a:pt x="1034" y="45"/>
                  </a:lnTo>
                  <a:lnTo>
                    <a:pt x="1018" y="34"/>
                  </a:lnTo>
                  <a:lnTo>
                    <a:pt x="1028" y="24"/>
                  </a:lnTo>
                  <a:lnTo>
                    <a:pt x="1030" y="4"/>
                  </a:lnTo>
                  <a:lnTo>
                    <a:pt x="1028" y="0"/>
                  </a:lnTo>
                  <a:lnTo>
                    <a:pt x="1005" y="0"/>
                  </a:lnTo>
                  <a:lnTo>
                    <a:pt x="1000" y="9"/>
                  </a:lnTo>
                  <a:lnTo>
                    <a:pt x="998" y="22"/>
                  </a:lnTo>
                  <a:lnTo>
                    <a:pt x="1000" y="34"/>
                  </a:lnTo>
                  <a:lnTo>
                    <a:pt x="984" y="49"/>
                  </a:lnTo>
                  <a:lnTo>
                    <a:pt x="971" y="24"/>
                  </a:lnTo>
                  <a:lnTo>
                    <a:pt x="959" y="29"/>
                  </a:lnTo>
                  <a:lnTo>
                    <a:pt x="957" y="49"/>
                  </a:lnTo>
                  <a:lnTo>
                    <a:pt x="948" y="79"/>
                  </a:lnTo>
                  <a:lnTo>
                    <a:pt x="928" y="99"/>
                  </a:lnTo>
                  <a:lnTo>
                    <a:pt x="914" y="74"/>
                  </a:lnTo>
                  <a:lnTo>
                    <a:pt x="934" y="59"/>
                  </a:lnTo>
                  <a:lnTo>
                    <a:pt x="939" y="34"/>
                  </a:lnTo>
                  <a:lnTo>
                    <a:pt x="928" y="34"/>
                  </a:lnTo>
                  <a:lnTo>
                    <a:pt x="905" y="34"/>
                  </a:lnTo>
                  <a:lnTo>
                    <a:pt x="889" y="59"/>
                  </a:lnTo>
                  <a:lnTo>
                    <a:pt x="868" y="93"/>
                  </a:lnTo>
                  <a:lnTo>
                    <a:pt x="877" y="108"/>
                  </a:lnTo>
                  <a:lnTo>
                    <a:pt x="864" y="115"/>
                  </a:lnTo>
                  <a:lnTo>
                    <a:pt x="848" y="104"/>
                  </a:lnTo>
                  <a:lnTo>
                    <a:pt x="830" y="111"/>
                  </a:lnTo>
                  <a:lnTo>
                    <a:pt x="834" y="129"/>
                  </a:lnTo>
                  <a:lnTo>
                    <a:pt x="814" y="129"/>
                  </a:lnTo>
                  <a:lnTo>
                    <a:pt x="800" y="133"/>
                  </a:lnTo>
                  <a:lnTo>
                    <a:pt x="786" y="154"/>
                  </a:lnTo>
                  <a:lnTo>
                    <a:pt x="764" y="149"/>
                  </a:lnTo>
                  <a:lnTo>
                    <a:pt x="764" y="163"/>
                  </a:lnTo>
                  <a:lnTo>
                    <a:pt x="748" y="149"/>
                  </a:lnTo>
                  <a:lnTo>
                    <a:pt x="727" y="158"/>
                  </a:lnTo>
                  <a:lnTo>
                    <a:pt x="723" y="174"/>
                  </a:lnTo>
                  <a:lnTo>
                    <a:pt x="707" y="179"/>
                  </a:lnTo>
                  <a:lnTo>
                    <a:pt x="693" y="163"/>
                  </a:lnTo>
                  <a:lnTo>
                    <a:pt x="668" y="165"/>
                  </a:lnTo>
                  <a:lnTo>
                    <a:pt x="643" y="174"/>
                  </a:lnTo>
                  <a:lnTo>
                    <a:pt x="643" y="199"/>
                  </a:lnTo>
                  <a:lnTo>
                    <a:pt x="659" y="204"/>
                  </a:lnTo>
                  <a:lnTo>
                    <a:pt x="659" y="211"/>
                  </a:lnTo>
                  <a:lnTo>
                    <a:pt x="659" y="229"/>
                  </a:lnTo>
                  <a:lnTo>
                    <a:pt x="648" y="224"/>
                  </a:lnTo>
                  <a:lnTo>
                    <a:pt x="632" y="233"/>
                  </a:lnTo>
                  <a:lnTo>
                    <a:pt x="636" y="249"/>
                  </a:lnTo>
                  <a:lnTo>
                    <a:pt x="652" y="263"/>
                  </a:lnTo>
                  <a:lnTo>
                    <a:pt x="652" y="281"/>
                  </a:lnTo>
                  <a:lnTo>
                    <a:pt x="636" y="274"/>
                  </a:lnTo>
                  <a:lnTo>
                    <a:pt x="623" y="276"/>
                  </a:lnTo>
                  <a:lnTo>
                    <a:pt x="623" y="295"/>
                  </a:lnTo>
                  <a:lnTo>
                    <a:pt x="602" y="295"/>
                  </a:lnTo>
                  <a:lnTo>
                    <a:pt x="586" y="295"/>
                  </a:lnTo>
                  <a:lnTo>
                    <a:pt x="582" y="306"/>
                  </a:lnTo>
                  <a:lnTo>
                    <a:pt x="577" y="315"/>
                  </a:lnTo>
                  <a:lnTo>
                    <a:pt x="564" y="320"/>
                  </a:lnTo>
                  <a:lnTo>
                    <a:pt x="559" y="329"/>
                  </a:lnTo>
                  <a:lnTo>
                    <a:pt x="564" y="340"/>
                  </a:lnTo>
                  <a:lnTo>
                    <a:pt x="541" y="347"/>
                  </a:lnTo>
                  <a:lnTo>
                    <a:pt x="557" y="365"/>
                  </a:lnTo>
                  <a:lnTo>
                    <a:pt x="559" y="374"/>
                  </a:lnTo>
                  <a:lnTo>
                    <a:pt x="545" y="385"/>
                  </a:lnTo>
                  <a:lnTo>
                    <a:pt x="516" y="406"/>
                  </a:lnTo>
                  <a:lnTo>
                    <a:pt x="493" y="422"/>
                  </a:lnTo>
                  <a:lnTo>
                    <a:pt x="482" y="447"/>
                  </a:lnTo>
                  <a:lnTo>
                    <a:pt x="461" y="465"/>
                  </a:lnTo>
                  <a:lnTo>
                    <a:pt x="461" y="476"/>
                  </a:lnTo>
                  <a:lnTo>
                    <a:pt x="466" y="490"/>
                  </a:lnTo>
                  <a:lnTo>
                    <a:pt x="448" y="501"/>
                  </a:lnTo>
                  <a:lnTo>
                    <a:pt x="452" y="517"/>
                  </a:lnTo>
                  <a:lnTo>
                    <a:pt x="436" y="547"/>
                  </a:lnTo>
                  <a:lnTo>
                    <a:pt x="423" y="551"/>
                  </a:lnTo>
                  <a:lnTo>
                    <a:pt x="423" y="572"/>
                  </a:lnTo>
                  <a:lnTo>
                    <a:pt x="432" y="585"/>
                  </a:lnTo>
                  <a:lnTo>
                    <a:pt x="418" y="597"/>
                  </a:lnTo>
                  <a:lnTo>
                    <a:pt x="411" y="587"/>
                  </a:lnTo>
                  <a:lnTo>
                    <a:pt x="393" y="597"/>
                  </a:lnTo>
                  <a:lnTo>
                    <a:pt x="398" y="622"/>
                  </a:lnTo>
                  <a:lnTo>
                    <a:pt x="382" y="631"/>
                  </a:lnTo>
                  <a:lnTo>
                    <a:pt x="357" y="635"/>
                  </a:lnTo>
                  <a:lnTo>
                    <a:pt x="341" y="656"/>
                  </a:lnTo>
                  <a:lnTo>
                    <a:pt x="336" y="676"/>
                  </a:lnTo>
                  <a:lnTo>
                    <a:pt x="318" y="692"/>
                  </a:lnTo>
                  <a:lnTo>
                    <a:pt x="318" y="705"/>
                  </a:lnTo>
                  <a:lnTo>
                    <a:pt x="341" y="687"/>
                  </a:lnTo>
                  <a:lnTo>
                    <a:pt x="366" y="671"/>
                  </a:lnTo>
                  <a:lnTo>
                    <a:pt x="375" y="676"/>
                  </a:lnTo>
                  <a:lnTo>
                    <a:pt x="366" y="701"/>
                  </a:lnTo>
                  <a:lnTo>
                    <a:pt x="345" y="715"/>
                  </a:lnTo>
                  <a:lnTo>
                    <a:pt x="322" y="710"/>
                  </a:lnTo>
                  <a:lnTo>
                    <a:pt x="327" y="726"/>
                  </a:lnTo>
                  <a:lnTo>
                    <a:pt x="300" y="737"/>
                  </a:lnTo>
                  <a:lnTo>
                    <a:pt x="295" y="715"/>
                  </a:lnTo>
                  <a:lnTo>
                    <a:pt x="282" y="705"/>
                  </a:lnTo>
                  <a:lnTo>
                    <a:pt x="266" y="728"/>
                  </a:lnTo>
                  <a:lnTo>
                    <a:pt x="247" y="728"/>
                  </a:lnTo>
                  <a:lnTo>
                    <a:pt x="232" y="733"/>
                  </a:lnTo>
                  <a:lnTo>
                    <a:pt x="229" y="755"/>
                  </a:lnTo>
                  <a:lnTo>
                    <a:pt x="220" y="758"/>
                  </a:lnTo>
                  <a:lnTo>
                    <a:pt x="220" y="769"/>
                  </a:lnTo>
                  <a:lnTo>
                    <a:pt x="209" y="765"/>
                  </a:lnTo>
                  <a:lnTo>
                    <a:pt x="195" y="755"/>
                  </a:lnTo>
                  <a:lnTo>
                    <a:pt x="172" y="758"/>
                  </a:lnTo>
                  <a:lnTo>
                    <a:pt x="172" y="771"/>
                  </a:lnTo>
                  <a:lnTo>
                    <a:pt x="175" y="783"/>
                  </a:lnTo>
                  <a:lnTo>
                    <a:pt x="166" y="785"/>
                  </a:lnTo>
                  <a:lnTo>
                    <a:pt x="145" y="776"/>
                  </a:lnTo>
                  <a:lnTo>
                    <a:pt x="127" y="789"/>
                  </a:lnTo>
                  <a:lnTo>
                    <a:pt x="131" y="801"/>
                  </a:lnTo>
                  <a:lnTo>
                    <a:pt x="129" y="810"/>
                  </a:lnTo>
                  <a:lnTo>
                    <a:pt x="109" y="801"/>
                  </a:lnTo>
                  <a:lnTo>
                    <a:pt x="104" y="812"/>
                  </a:lnTo>
                  <a:lnTo>
                    <a:pt x="97" y="821"/>
                  </a:lnTo>
                  <a:lnTo>
                    <a:pt x="75" y="817"/>
                  </a:lnTo>
                  <a:lnTo>
                    <a:pt x="63" y="819"/>
                  </a:lnTo>
                  <a:lnTo>
                    <a:pt x="61" y="835"/>
                  </a:lnTo>
                  <a:lnTo>
                    <a:pt x="52" y="839"/>
                  </a:lnTo>
                  <a:lnTo>
                    <a:pt x="38" y="860"/>
                  </a:lnTo>
                  <a:lnTo>
                    <a:pt x="40" y="883"/>
                  </a:lnTo>
                  <a:lnTo>
                    <a:pt x="36" y="917"/>
                  </a:lnTo>
                  <a:lnTo>
                    <a:pt x="31" y="951"/>
                  </a:lnTo>
                  <a:lnTo>
                    <a:pt x="27" y="980"/>
                  </a:lnTo>
                  <a:lnTo>
                    <a:pt x="22" y="996"/>
                  </a:lnTo>
                  <a:lnTo>
                    <a:pt x="34" y="1012"/>
                  </a:lnTo>
                  <a:lnTo>
                    <a:pt x="52" y="998"/>
                  </a:lnTo>
                  <a:lnTo>
                    <a:pt x="63" y="1005"/>
                  </a:lnTo>
                  <a:lnTo>
                    <a:pt x="63" y="1019"/>
                  </a:lnTo>
                  <a:lnTo>
                    <a:pt x="45" y="1028"/>
                  </a:lnTo>
                  <a:lnTo>
                    <a:pt x="43" y="1048"/>
                  </a:lnTo>
                  <a:lnTo>
                    <a:pt x="38" y="1060"/>
                  </a:lnTo>
                  <a:lnTo>
                    <a:pt x="20" y="1057"/>
                  </a:lnTo>
                  <a:lnTo>
                    <a:pt x="13" y="1082"/>
                  </a:lnTo>
                  <a:lnTo>
                    <a:pt x="22" y="1089"/>
                  </a:lnTo>
                  <a:lnTo>
                    <a:pt x="38" y="1085"/>
                  </a:lnTo>
                  <a:lnTo>
                    <a:pt x="47" y="1096"/>
                  </a:lnTo>
                  <a:lnTo>
                    <a:pt x="50" y="1100"/>
                  </a:lnTo>
                  <a:lnTo>
                    <a:pt x="36" y="1110"/>
                  </a:lnTo>
                  <a:lnTo>
                    <a:pt x="36" y="1123"/>
                  </a:lnTo>
                  <a:lnTo>
                    <a:pt x="20" y="1128"/>
                  </a:lnTo>
                  <a:lnTo>
                    <a:pt x="9" y="1119"/>
                  </a:lnTo>
                  <a:lnTo>
                    <a:pt x="11" y="1139"/>
                  </a:lnTo>
                  <a:lnTo>
                    <a:pt x="9" y="1155"/>
                  </a:lnTo>
                  <a:lnTo>
                    <a:pt x="0" y="1155"/>
                  </a:lnTo>
                  <a:lnTo>
                    <a:pt x="25" y="1180"/>
                  </a:lnTo>
                  <a:lnTo>
                    <a:pt x="36" y="1194"/>
                  </a:lnTo>
                  <a:lnTo>
                    <a:pt x="43" y="1214"/>
                  </a:lnTo>
                  <a:lnTo>
                    <a:pt x="68" y="1230"/>
                  </a:lnTo>
                  <a:lnTo>
                    <a:pt x="95" y="1244"/>
                  </a:lnTo>
                  <a:lnTo>
                    <a:pt x="120" y="1244"/>
                  </a:lnTo>
                  <a:lnTo>
                    <a:pt x="156" y="1219"/>
                  </a:lnTo>
                  <a:lnTo>
                    <a:pt x="195" y="1191"/>
                  </a:lnTo>
                  <a:lnTo>
                    <a:pt x="229" y="1146"/>
                  </a:lnTo>
                  <a:lnTo>
                    <a:pt x="234" y="1141"/>
                  </a:lnTo>
                  <a:lnTo>
                    <a:pt x="243" y="1157"/>
                  </a:lnTo>
                  <a:lnTo>
                    <a:pt x="259" y="1146"/>
                  </a:lnTo>
                  <a:lnTo>
                    <a:pt x="266" y="1130"/>
                  </a:lnTo>
                  <a:lnTo>
                    <a:pt x="268" y="1110"/>
                  </a:lnTo>
                  <a:lnTo>
                    <a:pt x="284" y="1085"/>
                  </a:lnTo>
                  <a:lnTo>
                    <a:pt x="277" y="1112"/>
                  </a:lnTo>
                  <a:lnTo>
                    <a:pt x="286" y="1116"/>
                  </a:lnTo>
                  <a:lnTo>
                    <a:pt x="282" y="1130"/>
                  </a:lnTo>
                  <a:lnTo>
                    <a:pt x="286" y="1153"/>
                  </a:lnTo>
                  <a:lnTo>
                    <a:pt x="295" y="1171"/>
                  </a:lnTo>
                  <a:lnTo>
                    <a:pt x="304" y="1166"/>
                  </a:lnTo>
                </a:path>
              </a:pathLst>
            </a:custGeom>
            <a:grpFill/>
            <a:ln w="12700" cap="rnd">
              <a:solidFill>
                <a:schemeClr val="bg1"/>
              </a:solidFill>
              <a:round/>
              <a:headEnd type="none" w="sm" len="sm"/>
              <a:tailEnd type="none" w="sm" len="sm"/>
            </a:ln>
          </p:spPr>
          <p:txBody>
            <a:bodyPr/>
            <a:lstStyle/>
            <a:p>
              <a:pPr>
                <a:defRPr/>
              </a:pPr>
              <a:endParaRPr lang="en-GB" dirty="0"/>
            </a:p>
          </p:txBody>
        </p:sp>
        <p:sp>
          <p:nvSpPr>
            <p:cNvPr id="228" name="Freeform 68"/>
            <p:cNvSpPr>
              <a:spLocks/>
            </p:cNvSpPr>
            <p:nvPr/>
          </p:nvSpPr>
          <p:spPr bwMode="auto">
            <a:xfrm>
              <a:off x="6221929" y="570300"/>
              <a:ext cx="97236" cy="77644"/>
            </a:xfrm>
            <a:custGeom>
              <a:avLst/>
              <a:gdLst>
                <a:gd name="T0" fmla="*/ 27 w 36"/>
                <a:gd name="T1" fmla="*/ 3 h 47"/>
                <a:gd name="T2" fmla="*/ 24 w 36"/>
                <a:gd name="T3" fmla="*/ 10 h 47"/>
                <a:gd name="T4" fmla="*/ 27 w 36"/>
                <a:gd name="T5" fmla="*/ 23 h 47"/>
                <a:gd name="T6" fmla="*/ 9 w 36"/>
                <a:gd name="T7" fmla="*/ 27 h 47"/>
                <a:gd name="T8" fmla="*/ 0 w 36"/>
                <a:gd name="T9" fmla="*/ 20 h 47"/>
                <a:gd name="T10" fmla="*/ 0 w 36"/>
                <a:gd name="T11" fmla="*/ 10 h 47"/>
                <a:gd name="T12" fmla="*/ 7 w 36"/>
                <a:gd name="T13" fmla="*/ 0 h 47"/>
                <a:gd name="T14" fmla="*/ 27 w 36"/>
                <a:gd name="T15" fmla="*/ 3 h 47"/>
                <a:gd name="T16" fmla="*/ 0 60000 65536"/>
                <a:gd name="T17" fmla="*/ 0 60000 65536"/>
                <a:gd name="T18" fmla="*/ 0 60000 65536"/>
                <a:gd name="T19" fmla="*/ 0 60000 65536"/>
                <a:gd name="T20" fmla="*/ 0 60000 65536"/>
                <a:gd name="T21" fmla="*/ 0 60000 65536"/>
                <a:gd name="T22" fmla="*/ 0 60000 65536"/>
                <a:gd name="T23" fmla="*/ 0 60000 65536"/>
                <a:gd name="T24" fmla="*/ 0 w 36"/>
                <a:gd name="T25" fmla="*/ 0 h 47"/>
                <a:gd name="T26" fmla="*/ 36 w 36"/>
                <a:gd name="T27" fmla="*/ 47 h 4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6" h="47">
                  <a:moveTo>
                    <a:pt x="35" y="6"/>
                  </a:moveTo>
                  <a:lnTo>
                    <a:pt x="30" y="18"/>
                  </a:lnTo>
                  <a:lnTo>
                    <a:pt x="35" y="39"/>
                  </a:lnTo>
                  <a:lnTo>
                    <a:pt x="9" y="46"/>
                  </a:lnTo>
                  <a:lnTo>
                    <a:pt x="0" y="34"/>
                  </a:lnTo>
                  <a:lnTo>
                    <a:pt x="0" y="18"/>
                  </a:lnTo>
                  <a:lnTo>
                    <a:pt x="7" y="0"/>
                  </a:lnTo>
                  <a:lnTo>
                    <a:pt x="35" y="6"/>
                  </a:lnTo>
                </a:path>
              </a:pathLst>
            </a:custGeom>
            <a:grpFill/>
            <a:ln w="12700" cap="rnd">
              <a:solidFill>
                <a:schemeClr val="bg1"/>
              </a:solidFill>
              <a:round/>
              <a:headEnd/>
              <a:tailEnd/>
            </a:ln>
          </p:spPr>
          <p:txBody>
            <a:bodyPr/>
            <a:lstStyle/>
            <a:p>
              <a:pPr>
                <a:defRPr/>
              </a:pPr>
              <a:endParaRPr lang="en-GB" dirty="0"/>
            </a:p>
          </p:txBody>
        </p:sp>
        <p:sp>
          <p:nvSpPr>
            <p:cNvPr id="229" name="Freeform 69"/>
            <p:cNvSpPr>
              <a:spLocks/>
            </p:cNvSpPr>
            <p:nvPr/>
          </p:nvSpPr>
          <p:spPr bwMode="auto">
            <a:xfrm>
              <a:off x="6070355" y="621432"/>
              <a:ext cx="102956" cy="64388"/>
            </a:xfrm>
            <a:custGeom>
              <a:avLst/>
              <a:gdLst>
                <a:gd name="T0" fmla="*/ 25 w 38"/>
                <a:gd name="T1" fmla="*/ 0 h 38"/>
                <a:gd name="T2" fmla="*/ 29 w 38"/>
                <a:gd name="T3" fmla="*/ 16 h 38"/>
                <a:gd name="T4" fmla="*/ 7 w 38"/>
                <a:gd name="T5" fmla="*/ 24 h 38"/>
                <a:gd name="T6" fmla="*/ 0 w 38"/>
                <a:gd name="T7" fmla="*/ 7 h 38"/>
                <a:gd name="T8" fmla="*/ 25 w 38"/>
                <a:gd name="T9" fmla="*/ 0 h 38"/>
                <a:gd name="T10" fmla="*/ 0 60000 65536"/>
                <a:gd name="T11" fmla="*/ 0 60000 65536"/>
                <a:gd name="T12" fmla="*/ 0 60000 65536"/>
                <a:gd name="T13" fmla="*/ 0 60000 65536"/>
                <a:gd name="T14" fmla="*/ 0 60000 65536"/>
                <a:gd name="T15" fmla="*/ 0 w 38"/>
                <a:gd name="T16" fmla="*/ 0 h 38"/>
                <a:gd name="T17" fmla="*/ 38 w 38"/>
                <a:gd name="T18" fmla="*/ 38 h 38"/>
              </a:gdLst>
              <a:ahLst/>
              <a:cxnLst>
                <a:cxn ang="T10">
                  <a:pos x="T0" y="T1"/>
                </a:cxn>
                <a:cxn ang="T11">
                  <a:pos x="T2" y="T3"/>
                </a:cxn>
                <a:cxn ang="T12">
                  <a:pos x="T4" y="T5"/>
                </a:cxn>
                <a:cxn ang="T13">
                  <a:pos x="T6" y="T7"/>
                </a:cxn>
                <a:cxn ang="T14">
                  <a:pos x="T8" y="T9"/>
                </a:cxn>
              </a:cxnLst>
              <a:rect l="T15" t="T16" r="T17" b="T18"/>
              <a:pathLst>
                <a:path w="38" h="38">
                  <a:moveTo>
                    <a:pt x="31" y="0"/>
                  </a:moveTo>
                  <a:lnTo>
                    <a:pt x="37" y="25"/>
                  </a:lnTo>
                  <a:lnTo>
                    <a:pt x="7" y="37"/>
                  </a:lnTo>
                  <a:lnTo>
                    <a:pt x="0" y="11"/>
                  </a:lnTo>
                  <a:lnTo>
                    <a:pt x="31" y="0"/>
                  </a:lnTo>
                </a:path>
              </a:pathLst>
            </a:custGeom>
            <a:grpFill/>
            <a:ln w="12700" cap="rnd">
              <a:solidFill>
                <a:schemeClr val="bg1"/>
              </a:solidFill>
              <a:round/>
              <a:headEnd/>
              <a:tailEnd/>
            </a:ln>
          </p:spPr>
          <p:txBody>
            <a:bodyPr/>
            <a:lstStyle/>
            <a:p>
              <a:pPr>
                <a:defRPr/>
              </a:pPr>
              <a:endParaRPr lang="en-GB" dirty="0"/>
            </a:p>
          </p:txBody>
        </p:sp>
        <p:sp>
          <p:nvSpPr>
            <p:cNvPr id="230" name="Freeform 70"/>
            <p:cNvSpPr>
              <a:spLocks/>
            </p:cNvSpPr>
            <p:nvPr/>
          </p:nvSpPr>
          <p:spPr bwMode="auto">
            <a:xfrm>
              <a:off x="6101814" y="536213"/>
              <a:ext cx="102956" cy="58707"/>
            </a:xfrm>
            <a:custGeom>
              <a:avLst/>
              <a:gdLst>
                <a:gd name="T0" fmla="*/ 0 w 39"/>
                <a:gd name="T1" fmla="*/ 12 h 36"/>
                <a:gd name="T2" fmla="*/ 20 w 39"/>
                <a:gd name="T3" fmla="*/ 19 h 36"/>
                <a:gd name="T4" fmla="*/ 28 w 39"/>
                <a:gd name="T5" fmla="*/ 3 h 36"/>
                <a:gd name="T6" fmla="*/ 16 w 39"/>
                <a:gd name="T7" fmla="*/ 0 h 36"/>
                <a:gd name="T8" fmla="*/ 6 w 39"/>
                <a:gd name="T9" fmla="*/ 3 h 36"/>
                <a:gd name="T10" fmla="*/ 0 w 39"/>
                <a:gd name="T11" fmla="*/ 8 h 36"/>
                <a:gd name="T12" fmla="*/ 0 w 39"/>
                <a:gd name="T13" fmla="*/ 12 h 36"/>
                <a:gd name="T14" fmla="*/ 0 60000 65536"/>
                <a:gd name="T15" fmla="*/ 0 60000 65536"/>
                <a:gd name="T16" fmla="*/ 0 60000 65536"/>
                <a:gd name="T17" fmla="*/ 0 60000 65536"/>
                <a:gd name="T18" fmla="*/ 0 60000 65536"/>
                <a:gd name="T19" fmla="*/ 0 60000 65536"/>
                <a:gd name="T20" fmla="*/ 0 60000 65536"/>
                <a:gd name="T21" fmla="*/ 0 w 39"/>
                <a:gd name="T22" fmla="*/ 0 h 36"/>
                <a:gd name="T23" fmla="*/ 39 w 39"/>
                <a:gd name="T24" fmla="*/ 36 h 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9" h="36">
                  <a:moveTo>
                    <a:pt x="0" y="22"/>
                  </a:moveTo>
                  <a:lnTo>
                    <a:pt x="28" y="35"/>
                  </a:lnTo>
                  <a:lnTo>
                    <a:pt x="38" y="7"/>
                  </a:lnTo>
                  <a:lnTo>
                    <a:pt x="21" y="0"/>
                  </a:lnTo>
                  <a:lnTo>
                    <a:pt x="9" y="7"/>
                  </a:lnTo>
                  <a:lnTo>
                    <a:pt x="0" y="15"/>
                  </a:lnTo>
                  <a:lnTo>
                    <a:pt x="0" y="22"/>
                  </a:lnTo>
                </a:path>
              </a:pathLst>
            </a:custGeom>
            <a:grpFill/>
            <a:ln w="12700" cap="rnd">
              <a:solidFill>
                <a:schemeClr val="bg1"/>
              </a:solidFill>
              <a:round/>
              <a:headEnd/>
              <a:tailEnd/>
            </a:ln>
          </p:spPr>
          <p:txBody>
            <a:bodyPr/>
            <a:lstStyle/>
            <a:p>
              <a:pPr>
                <a:defRPr/>
              </a:pPr>
              <a:endParaRPr lang="en-GB" dirty="0"/>
            </a:p>
          </p:txBody>
        </p:sp>
        <p:sp>
          <p:nvSpPr>
            <p:cNvPr id="231" name="Freeform 71"/>
            <p:cNvSpPr>
              <a:spLocks/>
            </p:cNvSpPr>
            <p:nvPr/>
          </p:nvSpPr>
          <p:spPr bwMode="auto">
            <a:xfrm>
              <a:off x="6221929" y="492656"/>
              <a:ext cx="97236" cy="62494"/>
            </a:xfrm>
            <a:custGeom>
              <a:avLst/>
              <a:gdLst>
                <a:gd name="T0" fmla="*/ 0 w 36"/>
                <a:gd name="T1" fmla="*/ 21 h 38"/>
                <a:gd name="T2" fmla="*/ 22 w 36"/>
                <a:gd name="T3" fmla="*/ 0 h 38"/>
                <a:gd name="T4" fmla="*/ 27 w 36"/>
                <a:gd name="T5" fmla="*/ 9 h 38"/>
                <a:gd name="T6" fmla="*/ 0 w 36"/>
                <a:gd name="T7" fmla="*/ 21 h 38"/>
                <a:gd name="T8" fmla="*/ 0 60000 65536"/>
                <a:gd name="T9" fmla="*/ 0 60000 65536"/>
                <a:gd name="T10" fmla="*/ 0 60000 65536"/>
                <a:gd name="T11" fmla="*/ 0 60000 65536"/>
                <a:gd name="T12" fmla="*/ 0 w 36"/>
                <a:gd name="T13" fmla="*/ 0 h 38"/>
                <a:gd name="T14" fmla="*/ 36 w 36"/>
                <a:gd name="T15" fmla="*/ 38 h 38"/>
              </a:gdLst>
              <a:ahLst/>
              <a:cxnLst>
                <a:cxn ang="T8">
                  <a:pos x="T0" y="T1"/>
                </a:cxn>
                <a:cxn ang="T9">
                  <a:pos x="T2" y="T3"/>
                </a:cxn>
                <a:cxn ang="T10">
                  <a:pos x="T4" y="T5"/>
                </a:cxn>
                <a:cxn ang="T11">
                  <a:pos x="T6" y="T7"/>
                </a:cxn>
              </a:cxnLst>
              <a:rect l="T12" t="T13" r="T14" b="T15"/>
              <a:pathLst>
                <a:path w="36" h="38">
                  <a:moveTo>
                    <a:pt x="0" y="37"/>
                  </a:moveTo>
                  <a:lnTo>
                    <a:pt x="26" y="0"/>
                  </a:lnTo>
                  <a:lnTo>
                    <a:pt x="35" y="15"/>
                  </a:lnTo>
                  <a:lnTo>
                    <a:pt x="0" y="37"/>
                  </a:lnTo>
                </a:path>
              </a:pathLst>
            </a:custGeom>
            <a:grpFill/>
            <a:ln w="12700" cap="rnd">
              <a:solidFill>
                <a:schemeClr val="bg1"/>
              </a:solidFill>
              <a:round/>
              <a:headEnd/>
              <a:tailEnd/>
            </a:ln>
          </p:spPr>
          <p:txBody>
            <a:bodyPr/>
            <a:lstStyle/>
            <a:p>
              <a:pPr>
                <a:defRPr/>
              </a:pPr>
              <a:endParaRPr lang="en-GB" dirty="0"/>
            </a:p>
          </p:txBody>
        </p:sp>
        <p:sp>
          <p:nvSpPr>
            <p:cNvPr id="232" name="Freeform 72"/>
            <p:cNvSpPr>
              <a:spLocks/>
            </p:cNvSpPr>
            <p:nvPr/>
          </p:nvSpPr>
          <p:spPr bwMode="auto">
            <a:xfrm>
              <a:off x="5950239" y="636582"/>
              <a:ext cx="108676" cy="62494"/>
            </a:xfrm>
            <a:custGeom>
              <a:avLst/>
              <a:gdLst>
                <a:gd name="T0" fmla="*/ 28 w 38"/>
                <a:gd name="T1" fmla="*/ 0 h 37"/>
                <a:gd name="T2" fmla="*/ 37 w 38"/>
                <a:gd name="T3" fmla="*/ 18 h 37"/>
                <a:gd name="T4" fmla="*/ 0 w 38"/>
                <a:gd name="T5" fmla="*/ 23 h 37"/>
                <a:gd name="T6" fmla="*/ 28 w 38"/>
                <a:gd name="T7" fmla="*/ 0 h 37"/>
                <a:gd name="T8" fmla="*/ 0 60000 65536"/>
                <a:gd name="T9" fmla="*/ 0 60000 65536"/>
                <a:gd name="T10" fmla="*/ 0 60000 65536"/>
                <a:gd name="T11" fmla="*/ 0 60000 65536"/>
                <a:gd name="T12" fmla="*/ 0 w 38"/>
                <a:gd name="T13" fmla="*/ 0 h 37"/>
                <a:gd name="T14" fmla="*/ 38 w 38"/>
                <a:gd name="T15" fmla="*/ 37 h 37"/>
              </a:gdLst>
              <a:ahLst/>
              <a:cxnLst>
                <a:cxn ang="T8">
                  <a:pos x="T0" y="T1"/>
                </a:cxn>
                <a:cxn ang="T9">
                  <a:pos x="T2" y="T3"/>
                </a:cxn>
                <a:cxn ang="T10">
                  <a:pos x="T4" y="T5"/>
                </a:cxn>
                <a:cxn ang="T11">
                  <a:pos x="T6" y="T7"/>
                </a:cxn>
              </a:cxnLst>
              <a:rect l="T12" t="T13" r="T14" b="T15"/>
              <a:pathLst>
                <a:path w="38" h="37">
                  <a:moveTo>
                    <a:pt x="28" y="0"/>
                  </a:moveTo>
                  <a:lnTo>
                    <a:pt x="37" y="28"/>
                  </a:lnTo>
                  <a:lnTo>
                    <a:pt x="0" y="36"/>
                  </a:lnTo>
                  <a:lnTo>
                    <a:pt x="28" y="0"/>
                  </a:lnTo>
                </a:path>
              </a:pathLst>
            </a:custGeom>
            <a:grpFill/>
            <a:ln w="12700" cap="rnd">
              <a:solidFill>
                <a:schemeClr val="bg1"/>
              </a:solidFill>
              <a:round/>
              <a:headEnd/>
              <a:tailEnd/>
            </a:ln>
          </p:spPr>
          <p:txBody>
            <a:bodyPr/>
            <a:lstStyle/>
            <a:p>
              <a:pPr>
                <a:defRPr/>
              </a:pPr>
              <a:endParaRPr lang="en-GB" dirty="0"/>
            </a:p>
          </p:txBody>
        </p:sp>
        <p:sp>
          <p:nvSpPr>
            <p:cNvPr id="233" name="Freeform 73"/>
            <p:cNvSpPr>
              <a:spLocks/>
            </p:cNvSpPr>
            <p:nvPr/>
          </p:nvSpPr>
          <p:spPr bwMode="auto">
            <a:xfrm>
              <a:off x="6539377" y="403649"/>
              <a:ext cx="105816" cy="60600"/>
            </a:xfrm>
            <a:custGeom>
              <a:avLst/>
              <a:gdLst>
                <a:gd name="T0" fmla="*/ 16 w 38"/>
                <a:gd name="T1" fmla="*/ 0 h 36"/>
                <a:gd name="T2" fmla="*/ 0 w 38"/>
                <a:gd name="T3" fmla="*/ 10 h 36"/>
                <a:gd name="T4" fmla="*/ 19 w 38"/>
                <a:gd name="T5" fmla="*/ 22 h 36"/>
                <a:gd name="T6" fmla="*/ 33 w 38"/>
                <a:gd name="T7" fmla="*/ 10 h 36"/>
                <a:gd name="T8" fmla="*/ 16 w 38"/>
                <a:gd name="T9" fmla="*/ 0 h 36"/>
                <a:gd name="T10" fmla="*/ 0 60000 65536"/>
                <a:gd name="T11" fmla="*/ 0 60000 65536"/>
                <a:gd name="T12" fmla="*/ 0 60000 65536"/>
                <a:gd name="T13" fmla="*/ 0 60000 65536"/>
                <a:gd name="T14" fmla="*/ 0 60000 65536"/>
                <a:gd name="T15" fmla="*/ 0 w 38"/>
                <a:gd name="T16" fmla="*/ 0 h 36"/>
                <a:gd name="T17" fmla="*/ 38 w 38"/>
                <a:gd name="T18" fmla="*/ 36 h 36"/>
              </a:gdLst>
              <a:ahLst/>
              <a:cxnLst>
                <a:cxn ang="T10">
                  <a:pos x="T0" y="T1"/>
                </a:cxn>
                <a:cxn ang="T11">
                  <a:pos x="T2" y="T3"/>
                </a:cxn>
                <a:cxn ang="T12">
                  <a:pos x="T4" y="T5"/>
                </a:cxn>
                <a:cxn ang="T13">
                  <a:pos x="T6" y="T7"/>
                </a:cxn>
                <a:cxn ang="T14">
                  <a:pos x="T8" y="T9"/>
                </a:cxn>
              </a:cxnLst>
              <a:rect l="T15" t="T16" r="T17" b="T18"/>
              <a:pathLst>
                <a:path w="38" h="36">
                  <a:moveTo>
                    <a:pt x="16" y="0"/>
                  </a:moveTo>
                  <a:lnTo>
                    <a:pt x="0" y="16"/>
                  </a:lnTo>
                  <a:lnTo>
                    <a:pt x="23" y="35"/>
                  </a:lnTo>
                  <a:lnTo>
                    <a:pt x="37" y="16"/>
                  </a:lnTo>
                  <a:lnTo>
                    <a:pt x="16" y="0"/>
                  </a:lnTo>
                </a:path>
              </a:pathLst>
            </a:custGeom>
            <a:grpFill/>
            <a:ln w="12700" cap="rnd">
              <a:solidFill>
                <a:schemeClr val="bg1"/>
              </a:solidFill>
              <a:round/>
              <a:headEnd/>
              <a:tailEnd/>
            </a:ln>
          </p:spPr>
          <p:txBody>
            <a:bodyPr/>
            <a:lstStyle/>
            <a:p>
              <a:pPr>
                <a:defRPr/>
              </a:pPr>
              <a:endParaRPr lang="en-GB" dirty="0"/>
            </a:p>
          </p:txBody>
        </p:sp>
        <p:sp>
          <p:nvSpPr>
            <p:cNvPr id="234" name="Freeform 74"/>
            <p:cNvSpPr>
              <a:spLocks/>
            </p:cNvSpPr>
            <p:nvPr/>
          </p:nvSpPr>
          <p:spPr bwMode="auto">
            <a:xfrm>
              <a:off x="6628034" y="360093"/>
              <a:ext cx="108676" cy="58707"/>
            </a:xfrm>
            <a:custGeom>
              <a:avLst/>
              <a:gdLst>
                <a:gd name="T0" fmla="*/ 0 w 39"/>
                <a:gd name="T1" fmla="*/ 7 h 36"/>
                <a:gd name="T2" fmla="*/ 17 w 39"/>
                <a:gd name="T3" fmla="*/ 19 h 36"/>
                <a:gd name="T4" fmla="*/ 34 w 39"/>
                <a:gd name="T5" fmla="*/ 12 h 36"/>
                <a:gd name="T6" fmla="*/ 19 w 39"/>
                <a:gd name="T7" fmla="*/ 0 h 36"/>
                <a:gd name="T8" fmla="*/ 0 w 39"/>
                <a:gd name="T9" fmla="*/ 7 h 36"/>
                <a:gd name="T10" fmla="*/ 0 60000 65536"/>
                <a:gd name="T11" fmla="*/ 0 60000 65536"/>
                <a:gd name="T12" fmla="*/ 0 60000 65536"/>
                <a:gd name="T13" fmla="*/ 0 60000 65536"/>
                <a:gd name="T14" fmla="*/ 0 60000 65536"/>
                <a:gd name="T15" fmla="*/ 0 w 39"/>
                <a:gd name="T16" fmla="*/ 0 h 36"/>
                <a:gd name="T17" fmla="*/ 39 w 39"/>
                <a:gd name="T18" fmla="*/ 36 h 36"/>
              </a:gdLst>
              <a:ahLst/>
              <a:cxnLst>
                <a:cxn ang="T10">
                  <a:pos x="T0" y="T1"/>
                </a:cxn>
                <a:cxn ang="T11">
                  <a:pos x="T2" y="T3"/>
                </a:cxn>
                <a:cxn ang="T12">
                  <a:pos x="T4" y="T5"/>
                </a:cxn>
                <a:cxn ang="T13">
                  <a:pos x="T6" y="T7"/>
                </a:cxn>
                <a:cxn ang="T14">
                  <a:pos x="T8" y="T9"/>
                </a:cxn>
              </a:cxnLst>
              <a:rect l="T15" t="T16" r="T17" b="T18"/>
              <a:pathLst>
                <a:path w="39" h="36">
                  <a:moveTo>
                    <a:pt x="0" y="13"/>
                  </a:moveTo>
                  <a:lnTo>
                    <a:pt x="17" y="35"/>
                  </a:lnTo>
                  <a:lnTo>
                    <a:pt x="38" y="21"/>
                  </a:lnTo>
                  <a:lnTo>
                    <a:pt x="20" y="0"/>
                  </a:lnTo>
                  <a:lnTo>
                    <a:pt x="0" y="13"/>
                  </a:lnTo>
                </a:path>
              </a:pathLst>
            </a:custGeom>
            <a:grpFill/>
            <a:ln w="12700" cap="rnd">
              <a:solidFill>
                <a:schemeClr val="bg1"/>
              </a:solidFill>
              <a:round/>
              <a:headEnd/>
              <a:tailEnd/>
            </a:ln>
          </p:spPr>
          <p:txBody>
            <a:bodyPr/>
            <a:lstStyle/>
            <a:p>
              <a:pPr>
                <a:defRPr/>
              </a:pPr>
              <a:endParaRPr lang="en-GB" dirty="0"/>
            </a:p>
          </p:txBody>
        </p:sp>
        <p:sp>
          <p:nvSpPr>
            <p:cNvPr id="235" name="Freeform 75"/>
            <p:cNvSpPr>
              <a:spLocks/>
            </p:cNvSpPr>
            <p:nvPr/>
          </p:nvSpPr>
          <p:spPr bwMode="auto">
            <a:xfrm>
              <a:off x="6891144" y="265405"/>
              <a:ext cx="157294" cy="58707"/>
            </a:xfrm>
            <a:custGeom>
              <a:avLst/>
              <a:gdLst>
                <a:gd name="T0" fmla="*/ 21 w 57"/>
                <a:gd name="T1" fmla="*/ 4 h 36"/>
                <a:gd name="T2" fmla="*/ 31 w 57"/>
                <a:gd name="T3" fmla="*/ 8 h 36"/>
                <a:gd name="T4" fmla="*/ 48 w 57"/>
                <a:gd name="T5" fmla="*/ 0 h 36"/>
                <a:gd name="T6" fmla="*/ 40 w 57"/>
                <a:gd name="T7" fmla="*/ 18 h 36"/>
                <a:gd name="T8" fmla="*/ 21 w 57"/>
                <a:gd name="T9" fmla="*/ 19 h 36"/>
                <a:gd name="T10" fmla="*/ 0 w 57"/>
                <a:gd name="T11" fmla="*/ 7 h 36"/>
                <a:gd name="T12" fmla="*/ 21 w 57"/>
                <a:gd name="T13" fmla="*/ 4 h 36"/>
                <a:gd name="T14" fmla="*/ 0 60000 65536"/>
                <a:gd name="T15" fmla="*/ 0 60000 65536"/>
                <a:gd name="T16" fmla="*/ 0 60000 65536"/>
                <a:gd name="T17" fmla="*/ 0 60000 65536"/>
                <a:gd name="T18" fmla="*/ 0 60000 65536"/>
                <a:gd name="T19" fmla="*/ 0 60000 65536"/>
                <a:gd name="T20" fmla="*/ 0 60000 65536"/>
                <a:gd name="T21" fmla="*/ 0 w 57"/>
                <a:gd name="T22" fmla="*/ 0 h 36"/>
                <a:gd name="T23" fmla="*/ 57 w 57"/>
                <a:gd name="T24" fmla="*/ 36 h 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7" h="36">
                  <a:moveTo>
                    <a:pt x="25" y="8"/>
                  </a:moveTo>
                  <a:lnTo>
                    <a:pt x="35" y="15"/>
                  </a:lnTo>
                  <a:lnTo>
                    <a:pt x="56" y="0"/>
                  </a:lnTo>
                  <a:lnTo>
                    <a:pt x="46" y="32"/>
                  </a:lnTo>
                  <a:lnTo>
                    <a:pt x="25" y="35"/>
                  </a:lnTo>
                  <a:lnTo>
                    <a:pt x="0" y="13"/>
                  </a:lnTo>
                  <a:lnTo>
                    <a:pt x="25" y="8"/>
                  </a:lnTo>
                </a:path>
              </a:pathLst>
            </a:custGeom>
            <a:grpFill/>
            <a:ln w="12700" cap="rnd">
              <a:solidFill>
                <a:schemeClr val="bg1"/>
              </a:solidFill>
              <a:round/>
              <a:headEnd/>
              <a:tailEnd/>
            </a:ln>
          </p:spPr>
          <p:txBody>
            <a:bodyPr/>
            <a:lstStyle/>
            <a:p>
              <a:pPr>
                <a:defRPr/>
              </a:pPr>
              <a:endParaRPr lang="en-GB" dirty="0"/>
            </a:p>
          </p:txBody>
        </p:sp>
        <p:sp>
          <p:nvSpPr>
            <p:cNvPr id="236" name="Freeform 76"/>
            <p:cNvSpPr>
              <a:spLocks/>
            </p:cNvSpPr>
            <p:nvPr/>
          </p:nvSpPr>
          <p:spPr bwMode="auto">
            <a:xfrm>
              <a:off x="7179993" y="208592"/>
              <a:ext cx="100096" cy="58707"/>
            </a:xfrm>
            <a:custGeom>
              <a:avLst/>
              <a:gdLst>
                <a:gd name="T0" fmla="*/ 14 w 38"/>
                <a:gd name="T1" fmla="*/ 0 h 36"/>
                <a:gd name="T2" fmla="*/ 24 w 38"/>
                <a:gd name="T3" fmla="*/ 6 h 36"/>
                <a:gd name="T4" fmla="*/ 27 w 38"/>
                <a:gd name="T5" fmla="*/ 19 h 36"/>
                <a:gd name="T6" fmla="*/ 0 w 38"/>
                <a:gd name="T7" fmla="*/ 19 h 36"/>
                <a:gd name="T8" fmla="*/ 14 w 38"/>
                <a:gd name="T9" fmla="*/ 0 h 36"/>
                <a:gd name="T10" fmla="*/ 0 60000 65536"/>
                <a:gd name="T11" fmla="*/ 0 60000 65536"/>
                <a:gd name="T12" fmla="*/ 0 60000 65536"/>
                <a:gd name="T13" fmla="*/ 0 60000 65536"/>
                <a:gd name="T14" fmla="*/ 0 60000 65536"/>
                <a:gd name="T15" fmla="*/ 0 w 38"/>
                <a:gd name="T16" fmla="*/ 0 h 36"/>
                <a:gd name="T17" fmla="*/ 38 w 38"/>
                <a:gd name="T18" fmla="*/ 36 h 36"/>
              </a:gdLst>
              <a:ahLst/>
              <a:cxnLst>
                <a:cxn ang="T10">
                  <a:pos x="T0" y="T1"/>
                </a:cxn>
                <a:cxn ang="T11">
                  <a:pos x="T2" y="T3"/>
                </a:cxn>
                <a:cxn ang="T12">
                  <a:pos x="T4" y="T5"/>
                </a:cxn>
                <a:cxn ang="T13">
                  <a:pos x="T6" y="T7"/>
                </a:cxn>
                <a:cxn ang="T14">
                  <a:pos x="T8" y="T9"/>
                </a:cxn>
              </a:cxnLst>
              <a:rect l="T15" t="T16" r="T17" b="T18"/>
              <a:pathLst>
                <a:path w="38" h="36">
                  <a:moveTo>
                    <a:pt x="18" y="0"/>
                  </a:moveTo>
                  <a:lnTo>
                    <a:pt x="33" y="11"/>
                  </a:lnTo>
                  <a:lnTo>
                    <a:pt x="37" y="35"/>
                  </a:lnTo>
                  <a:lnTo>
                    <a:pt x="0" y="35"/>
                  </a:lnTo>
                  <a:lnTo>
                    <a:pt x="18" y="0"/>
                  </a:lnTo>
                </a:path>
              </a:pathLst>
            </a:custGeom>
            <a:grpFill/>
            <a:ln w="12700" cap="rnd">
              <a:solidFill>
                <a:schemeClr val="bg1"/>
              </a:solidFill>
              <a:round/>
              <a:headEnd/>
              <a:tailEnd/>
            </a:ln>
          </p:spPr>
          <p:txBody>
            <a:bodyPr/>
            <a:lstStyle/>
            <a:p>
              <a:pPr>
                <a:defRPr/>
              </a:pPr>
              <a:endParaRPr lang="en-GB" dirty="0"/>
            </a:p>
          </p:txBody>
        </p:sp>
        <p:sp>
          <p:nvSpPr>
            <p:cNvPr id="237" name="Freeform 77"/>
            <p:cNvSpPr>
              <a:spLocks/>
            </p:cNvSpPr>
            <p:nvPr/>
          </p:nvSpPr>
          <p:spPr bwMode="auto">
            <a:xfrm>
              <a:off x="5295324" y="1352424"/>
              <a:ext cx="105816" cy="60600"/>
            </a:xfrm>
            <a:custGeom>
              <a:avLst/>
              <a:gdLst>
                <a:gd name="T0" fmla="*/ 30 w 39"/>
                <a:gd name="T1" fmla="*/ 10 h 37"/>
                <a:gd name="T2" fmla="*/ 8 w 39"/>
                <a:gd name="T3" fmla="*/ 0 h 37"/>
                <a:gd name="T4" fmla="*/ 0 w 39"/>
                <a:gd name="T5" fmla="*/ 9 h 37"/>
                <a:gd name="T6" fmla="*/ 2 w 39"/>
                <a:gd name="T7" fmla="*/ 20 h 37"/>
                <a:gd name="T8" fmla="*/ 30 w 39"/>
                <a:gd name="T9" fmla="*/ 10 h 37"/>
                <a:gd name="T10" fmla="*/ 0 60000 65536"/>
                <a:gd name="T11" fmla="*/ 0 60000 65536"/>
                <a:gd name="T12" fmla="*/ 0 60000 65536"/>
                <a:gd name="T13" fmla="*/ 0 60000 65536"/>
                <a:gd name="T14" fmla="*/ 0 60000 65536"/>
                <a:gd name="T15" fmla="*/ 0 w 39"/>
                <a:gd name="T16" fmla="*/ 0 h 37"/>
                <a:gd name="T17" fmla="*/ 39 w 39"/>
                <a:gd name="T18" fmla="*/ 37 h 37"/>
              </a:gdLst>
              <a:ahLst/>
              <a:cxnLst>
                <a:cxn ang="T10">
                  <a:pos x="T0" y="T1"/>
                </a:cxn>
                <a:cxn ang="T11">
                  <a:pos x="T2" y="T3"/>
                </a:cxn>
                <a:cxn ang="T12">
                  <a:pos x="T4" y="T5"/>
                </a:cxn>
                <a:cxn ang="T13">
                  <a:pos x="T6" y="T7"/>
                </a:cxn>
                <a:cxn ang="T14">
                  <a:pos x="T8" y="T9"/>
                </a:cxn>
              </a:cxnLst>
              <a:rect l="T15" t="T16" r="T17" b="T18"/>
              <a:pathLst>
                <a:path w="39" h="37">
                  <a:moveTo>
                    <a:pt x="38" y="19"/>
                  </a:moveTo>
                  <a:lnTo>
                    <a:pt x="8" y="0"/>
                  </a:lnTo>
                  <a:lnTo>
                    <a:pt x="0" y="16"/>
                  </a:lnTo>
                  <a:lnTo>
                    <a:pt x="2" y="36"/>
                  </a:lnTo>
                  <a:lnTo>
                    <a:pt x="38" y="19"/>
                  </a:lnTo>
                </a:path>
              </a:pathLst>
            </a:custGeom>
            <a:grpFill/>
            <a:ln w="12700" cap="rnd">
              <a:solidFill>
                <a:schemeClr val="bg1"/>
              </a:solidFill>
              <a:round/>
              <a:headEnd/>
              <a:tailEnd/>
            </a:ln>
          </p:spPr>
          <p:txBody>
            <a:bodyPr/>
            <a:lstStyle/>
            <a:p>
              <a:pPr>
                <a:defRPr/>
              </a:pPr>
              <a:endParaRPr lang="en-GB" dirty="0"/>
            </a:p>
          </p:txBody>
        </p:sp>
        <p:sp>
          <p:nvSpPr>
            <p:cNvPr id="238" name="Freeform 78"/>
            <p:cNvSpPr>
              <a:spLocks/>
            </p:cNvSpPr>
            <p:nvPr/>
          </p:nvSpPr>
          <p:spPr bwMode="auto">
            <a:xfrm>
              <a:off x="6121833" y="3706368"/>
              <a:ext cx="1092479" cy="335196"/>
            </a:xfrm>
            <a:custGeom>
              <a:avLst/>
              <a:gdLst>
                <a:gd name="T0" fmla="*/ 0 w 401"/>
                <a:gd name="T1" fmla="*/ 73 h 201"/>
                <a:gd name="T2" fmla="*/ 19 w 401"/>
                <a:gd name="T3" fmla="*/ 58 h 201"/>
                <a:gd name="T4" fmla="*/ 33 w 401"/>
                <a:gd name="T5" fmla="*/ 42 h 201"/>
                <a:gd name="T6" fmla="*/ 48 w 401"/>
                <a:gd name="T7" fmla="*/ 26 h 201"/>
                <a:gd name="T8" fmla="*/ 66 w 401"/>
                <a:gd name="T9" fmla="*/ 5 h 201"/>
                <a:gd name="T10" fmla="*/ 78 w 401"/>
                <a:gd name="T11" fmla="*/ 6 h 201"/>
                <a:gd name="T12" fmla="*/ 101 w 401"/>
                <a:gd name="T13" fmla="*/ 8 h 201"/>
                <a:gd name="T14" fmla="*/ 116 w 401"/>
                <a:gd name="T15" fmla="*/ 4 h 201"/>
                <a:gd name="T16" fmla="*/ 153 w 401"/>
                <a:gd name="T17" fmla="*/ 22 h 201"/>
                <a:gd name="T18" fmla="*/ 163 w 401"/>
                <a:gd name="T19" fmla="*/ 17 h 201"/>
                <a:gd name="T20" fmla="*/ 191 w 401"/>
                <a:gd name="T21" fmla="*/ 29 h 201"/>
                <a:gd name="T22" fmla="*/ 212 w 401"/>
                <a:gd name="T23" fmla="*/ 40 h 201"/>
                <a:gd name="T24" fmla="*/ 234 w 401"/>
                <a:gd name="T25" fmla="*/ 35 h 201"/>
                <a:gd name="T26" fmla="*/ 278 w 401"/>
                <a:gd name="T27" fmla="*/ 41 h 201"/>
                <a:gd name="T28" fmla="*/ 299 w 401"/>
                <a:gd name="T29" fmla="*/ 43 h 201"/>
                <a:gd name="T30" fmla="*/ 316 w 401"/>
                <a:gd name="T31" fmla="*/ 48 h 201"/>
                <a:gd name="T32" fmla="*/ 331 w 401"/>
                <a:gd name="T33" fmla="*/ 51 h 201"/>
                <a:gd name="T34" fmla="*/ 314 w 401"/>
                <a:gd name="T35" fmla="*/ 65 h 201"/>
                <a:gd name="T36" fmla="*/ 301 w 401"/>
                <a:gd name="T37" fmla="*/ 77 h 201"/>
                <a:gd name="T38" fmla="*/ 294 w 401"/>
                <a:gd name="T39" fmla="*/ 91 h 201"/>
                <a:gd name="T40" fmla="*/ 271 w 401"/>
                <a:gd name="T41" fmla="*/ 85 h 201"/>
                <a:gd name="T42" fmla="*/ 262 w 401"/>
                <a:gd name="T43" fmla="*/ 79 h 201"/>
                <a:gd name="T44" fmla="*/ 239 w 401"/>
                <a:gd name="T45" fmla="*/ 80 h 201"/>
                <a:gd name="T46" fmla="*/ 219 w 401"/>
                <a:gd name="T47" fmla="*/ 88 h 201"/>
                <a:gd name="T48" fmla="*/ 205 w 401"/>
                <a:gd name="T49" fmla="*/ 95 h 201"/>
                <a:gd name="T50" fmla="*/ 182 w 401"/>
                <a:gd name="T51" fmla="*/ 106 h 201"/>
                <a:gd name="T52" fmla="*/ 161 w 401"/>
                <a:gd name="T53" fmla="*/ 103 h 201"/>
                <a:gd name="T54" fmla="*/ 144 w 401"/>
                <a:gd name="T55" fmla="*/ 103 h 201"/>
                <a:gd name="T56" fmla="*/ 129 w 401"/>
                <a:gd name="T57" fmla="*/ 107 h 201"/>
                <a:gd name="T58" fmla="*/ 113 w 401"/>
                <a:gd name="T59" fmla="*/ 113 h 201"/>
                <a:gd name="T60" fmla="*/ 99 w 401"/>
                <a:gd name="T61" fmla="*/ 116 h 201"/>
                <a:gd name="T62" fmla="*/ 77 w 401"/>
                <a:gd name="T63" fmla="*/ 121 h 201"/>
                <a:gd name="T64" fmla="*/ 53 w 401"/>
                <a:gd name="T65" fmla="*/ 118 h 201"/>
                <a:gd name="T66" fmla="*/ 23 w 401"/>
                <a:gd name="T67" fmla="*/ 108 h 201"/>
                <a:gd name="T68" fmla="*/ 9 w 401"/>
                <a:gd name="T69" fmla="*/ 94 h 201"/>
                <a:gd name="T70" fmla="*/ 0 w 401"/>
                <a:gd name="T71" fmla="*/ 73 h 20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01"/>
                <a:gd name="T109" fmla="*/ 0 h 201"/>
                <a:gd name="T110" fmla="*/ 401 w 401"/>
                <a:gd name="T111" fmla="*/ 201 h 20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01" h="201">
                  <a:moveTo>
                    <a:pt x="0" y="121"/>
                  </a:moveTo>
                  <a:cubicBezTo>
                    <a:pt x="8" y="116"/>
                    <a:pt x="17" y="104"/>
                    <a:pt x="23" y="96"/>
                  </a:cubicBezTo>
                  <a:cubicBezTo>
                    <a:pt x="25" y="88"/>
                    <a:pt x="35" y="76"/>
                    <a:pt x="41" y="69"/>
                  </a:cubicBezTo>
                  <a:cubicBezTo>
                    <a:pt x="43" y="59"/>
                    <a:pt x="51" y="48"/>
                    <a:pt x="59" y="42"/>
                  </a:cubicBezTo>
                  <a:cubicBezTo>
                    <a:pt x="66" y="31"/>
                    <a:pt x="72" y="20"/>
                    <a:pt x="80" y="9"/>
                  </a:cubicBezTo>
                  <a:cubicBezTo>
                    <a:pt x="82" y="0"/>
                    <a:pt x="88" y="9"/>
                    <a:pt x="95" y="10"/>
                  </a:cubicBezTo>
                  <a:cubicBezTo>
                    <a:pt x="105" y="15"/>
                    <a:pt x="111" y="13"/>
                    <a:pt x="123" y="12"/>
                  </a:cubicBezTo>
                  <a:cubicBezTo>
                    <a:pt x="129" y="10"/>
                    <a:pt x="135" y="9"/>
                    <a:pt x="141" y="7"/>
                  </a:cubicBezTo>
                  <a:cubicBezTo>
                    <a:pt x="167" y="11"/>
                    <a:pt x="167" y="26"/>
                    <a:pt x="186" y="36"/>
                  </a:cubicBezTo>
                  <a:cubicBezTo>
                    <a:pt x="190" y="30"/>
                    <a:pt x="192" y="31"/>
                    <a:pt x="198" y="28"/>
                  </a:cubicBezTo>
                  <a:cubicBezTo>
                    <a:pt x="211" y="33"/>
                    <a:pt x="219" y="46"/>
                    <a:pt x="233" y="49"/>
                  </a:cubicBezTo>
                  <a:cubicBezTo>
                    <a:pt x="242" y="54"/>
                    <a:pt x="250" y="60"/>
                    <a:pt x="258" y="66"/>
                  </a:cubicBezTo>
                  <a:cubicBezTo>
                    <a:pt x="276" y="63"/>
                    <a:pt x="271" y="63"/>
                    <a:pt x="284" y="58"/>
                  </a:cubicBezTo>
                  <a:cubicBezTo>
                    <a:pt x="312" y="60"/>
                    <a:pt x="317" y="63"/>
                    <a:pt x="338" y="67"/>
                  </a:cubicBezTo>
                  <a:cubicBezTo>
                    <a:pt x="346" y="71"/>
                    <a:pt x="355" y="72"/>
                    <a:pt x="363" y="73"/>
                  </a:cubicBezTo>
                  <a:cubicBezTo>
                    <a:pt x="369" y="76"/>
                    <a:pt x="376" y="78"/>
                    <a:pt x="383" y="79"/>
                  </a:cubicBezTo>
                  <a:cubicBezTo>
                    <a:pt x="389" y="82"/>
                    <a:pt x="395" y="84"/>
                    <a:pt x="401" y="85"/>
                  </a:cubicBezTo>
                  <a:cubicBezTo>
                    <a:pt x="396" y="97"/>
                    <a:pt x="392" y="102"/>
                    <a:pt x="381" y="108"/>
                  </a:cubicBezTo>
                  <a:cubicBezTo>
                    <a:pt x="376" y="115"/>
                    <a:pt x="370" y="120"/>
                    <a:pt x="366" y="129"/>
                  </a:cubicBezTo>
                  <a:cubicBezTo>
                    <a:pt x="364" y="139"/>
                    <a:pt x="369" y="149"/>
                    <a:pt x="357" y="151"/>
                  </a:cubicBezTo>
                  <a:cubicBezTo>
                    <a:pt x="338" y="150"/>
                    <a:pt x="343" y="143"/>
                    <a:pt x="330" y="141"/>
                  </a:cubicBezTo>
                  <a:cubicBezTo>
                    <a:pt x="325" y="137"/>
                    <a:pt x="325" y="133"/>
                    <a:pt x="318" y="132"/>
                  </a:cubicBezTo>
                  <a:cubicBezTo>
                    <a:pt x="309" y="128"/>
                    <a:pt x="299" y="131"/>
                    <a:pt x="290" y="133"/>
                  </a:cubicBezTo>
                  <a:cubicBezTo>
                    <a:pt x="281" y="137"/>
                    <a:pt x="274" y="138"/>
                    <a:pt x="266" y="145"/>
                  </a:cubicBezTo>
                  <a:cubicBezTo>
                    <a:pt x="260" y="151"/>
                    <a:pt x="257" y="156"/>
                    <a:pt x="249" y="159"/>
                  </a:cubicBezTo>
                  <a:cubicBezTo>
                    <a:pt x="243" y="168"/>
                    <a:pt x="232" y="173"/>
                    <a:pt x="222" y="175"/>
                  </a:cubicBezTo>
                  <a:cubicBezTo>
                    <a:pt x="213" y="180"/>
                    <a:pt x="204" y="173"/>
                    <a:pt x="195" y="171"/>
                  </a:cubicBezTo>
                  <a:cubicBezTo>
                    <a:pt x="188" y="165"/>
                    <a:pt x="182" y="170"/>
                    <a:pt x="174" y="172"/>
                  </a:cubicBezTo>
                  <a:cubicBezTo>
                    <a:pt x="168" y="175"/>
                    <a:pt x="162" y="177"/>
                    <a:pt x="156" y="178"/>
                  </a:cubicBezTo>
                  <a:cubicBezTo>
                    <a:pt x="151" y="182"/>
                    <a:pt x="144" y="186"/>
                    <a:pt x="138" y="187"/>
                  </a:cubicBezTo>
                  <a:cubicBezTo>
                    <a:pt x="132" y="190"/>
                    <a:pt x="126" y="192"/>
                    <a:pt x="120" y="193"/>
                  </a:cubicBezTo>
                  <a:cubicBezTo>
                    <a:pt x="112" y="197"/>
                    <a:pt x="102" y="199"/>
                    <a:pt x="93" y="201"/>
                  </a:cubicBezTo>
                  <a:cubicBezTo>
                    <a:pt x="69" y="198"/>
                    <a:pt x="78" y="200"/>
                    <a:pt x="65" y="196"/>
                  </a:cubicBezTo>
                  <a:cubicBezTo>
                    <a:pt x="34" y="200"/>
                    <a:pt x="47" y="193"/>
                    <a:pt x="27" y="181"/>
                  </a:cubicBezTo>
                  <a:cubicBezTo>
                    <a:pt x="21" y="173"/>
                    <a:pt x="15" y="164"/>
                    <a:pt x="9" y="156"/>
                  </a:cubicBezTo>
                  <a:cubicBezTo>
                    <a:pt x="7" y="145"/>
                    <a:pt x="6" y="130"/>
                    <a:pt x="0" y="121"/>
                  </a:cubicBezTo>
                  <a:close/>
                </a:path>
              </a:pathLst>
            </a:custGeom>
            <a:solidFill>
              <a:schemeClr val="bg1">
                <a:lumMod val="50000"/>
              </a:schemeClr>
            </a:solidFill>
            <a:ln w="9525">
              <a:solidFill>
                <a:schemeClr val="bg1"/>
              </a:solidFill>
              <a:round/>
              <a:headEnd/>
              <a:tailEnd/>
            </a:ln>
          </p:spPr>
          <p:txBody>
            <a:bodyPr anchor="ctr"/>
            <a:lstStyle/>
            <a:p>
              <a:pPr>
                <a:defRPr/>
              </a:pPr>
              <a:endParaRPr lang="en-GB" dirty="0"/>
            </a:p>
          </p:txBody>
        </p:sp>
        <p:sp>
          <p:nvSpPr>
            <p:cNvPr id="239" name="Freeform 79"/>
            <p:cNvSpPr>
              <a:spLocks/>
            </p:cNvSpPr>
            <p:nvPr/>
          </p:nvSpPr>
          <p:spPr bwMode="auto">
            <a:xfrm>
              <a:off x="6891144" y="4956251"/>
              <a:ext cx="366066" cy="73857"/>
            </a:xfrm>
            <a:custGeom>
              <a:avLst/>
              <a:gdLst>
                <a:gd name="T0" fmla="*/ 0 w 135"/>
                <a:gd name="T1" fmla="*/ 25 h 45"/>
                <a:gd name="T2" fmla="*/ 7 w 135"/>
                <a:gd name="T3" fmla="*/ 16 h 45"/>
                <a:gd name="T4" fmla="*/ 37 w 135"/>
                <a:gd name="T5" fmla="*/ 7 h 45"/>
                <a:gd name="T6" fmla="*/ 56 w 135"/>
                <a:gd name="T7" fmla="*/ 3 h 45"/>
                <a:gd name="T8" fmla="*/ 102 w 135"/>
                <a:gd name="T9" fmla="*/ 3 h 45"/>
                <a:gd name="T10" fmla="*/ 109 w 135"/>
                <a:gd name="T11" fmla="*/ 8 h 45"/>
                <a:gd name="T12" fmla="*/ 0 60000 65536"/>
                <a:gd name="T13" fmla="*/ 0 60000 65536"/>
                <a:gd name="T14" fmla="*/ 0 60000 65536"/>
                <a:gd name="T15" fmla="*/ 0 60000 65536"/>
                <a:gd name="T16" fmla="*/ 0 60000 65536"/>
                <a:gd name="T17" fmla="*/ 0 60000 65536"/>
                <a:gd name="T18" fmla="*/ 0 w 135"/>
                <a:gd name="T19" fmla="*/ 0 h 45"/>
                <a:gd name="T20" fmla="*/ 135 w 135"/>
                <a:gd name="T21" fmla="*/ 45 h 45"/>
              </a:gdLst>
              <a:ahLst/>
              <a:cxnLst>
                <a:cxn ang="T12">
                  <a:pos x="T0" y="T1"/>
                </a:cxn>
                <a:cxn ang="T13">
                  <a:pos x="T2" y="T3"/>
                </a:cxn>
                <a:cxn ang="T14">
                  <a:pos x="T4" y="T5"/>
                </a:cxn>
                <a:cxn ang="T15">
                  <a:pos x="T6" y="T7"/>
                </a:cxn>
                <a:cxn ang="T16">
                  <a:pos x="T8" y="T9"/>
                </a:cxn>
                <a:cxn ang="T17">
                  <a:pos x="T10" y="T11"/>
                </a:cxn>
              </a:cxnLst>
              <a:rect l="T18" t="T19" r="T20" b="T21"/>
              <a:pathLst>
                <a:path w="135" h="45">
                  <a:moveTo>
                    <a:pt x="0" y="45"/>
                  </a:moveTo>
                  <a:cubicBezTo>
                    <a:pt x="4" y="39"/>
                    <a:pt x="5" y="34"/>
                    <a:pt x="7" y="28"/>
                  </a:cubicBezTo>
                  <a:cubicBezTo>
                    <a:pt x="12" y="16"/>
                    <a:pt x="34" y="14"/>
                    <a:pt x="45" y="12"/>
                  </a:cubicBezTo>
                  <a:cubicBezTo>
                    <a:pt x="52" y="9"/>
                    <a:pt x="61" y="7"/>
                    <a:pt x="69" y="6"/>
                  </a:cubicBezTo>
                  <a:cubicBezTo>
                    <a:pt x="88" y="0"/>
                    <a:pt x="108" y="4"/>
                    <a:pt x="127" y="7"/>
                  </a:cubicBezTo>
                  <a:cubicBezTo>
                    <a:pt x="133" y="13"/>
                    <a:pt x="130" y="11"/>
                    <a:pt x="135" y="13"/>
                  </a:cubicBezTo>
                </a:path>
              </a:pathLst>
            </a:custGeom>
            <a:grpFill/>
            <a:ln w="9525">
              <a:solidFill>
                <a:schemeClr val="bg1"/>
              </a:solidFill>
              <a:round/>
              <a:headEnd/>
              <a:tailEnd/>
            </a:ln>
          </p:spPr>
          <p:txBody>
            <a:bodyPr/>
            <a:lstStyle/>
            <a:p>
              <a:pPr>
                <a:defRPr/>
              </a:pPr>
              <a:endParaRPr lang="en-GB" dirty="0"/>
            </a:p>
          </p:txBody>
        </p:sp>
        <p:sp>
          <p:nvSpPr>
            <p:cNvPr id="240" name="Freeform 80"/>
            <p:cNvSpPr>
              <a:spLocks/>
            </p:cNvSpPr>
            <p:nvPr/>
          </p:nvSpPr>
          <p:spPr bwMode="auto">
            <a:xfrm>
              <a:off x="6384943" y="4505535"/>
              <a:ext cx="357487" cy="405265"/>
            </a:xfrm>
            <a:custGeom>
              <a:avLst/>
              <a:gdLst>
                <a:gd name="T0" fmla="*/ 0 w 132"/>
                <a:gd name="T1" fmla="*/ 145 h 244"/>
                <a:gd name="T2" fmla="*/ 8 w 132"/>
                <a:gd name="T3" fmla="*/ 118 h 244"/>
                <a:gd name="T4" fmla="*/ 99 w 132"/>
                <a:gd name="T5" fmla="*/ 85 h 244"/>
                <a:gd name="T6" fmla="*/ 90 w 132"/>
                <a:gd name="T7" fmla="*/ 66 h 244"/>
                <a:gd name="T8" fmla="*/ 87 w 132"/>
                <a:gd name="T9" fmla="*/ 60 h 244"/>
                <a:gd name="T10" fmla="*/ 87 w 132"/>
                <a:gd name="T11" fmla="*/ 50 h 244"/>
                <a:gd name="T12" fmla="*/ 71 w 132"/>
                <a:gd name="T13" fmla="*/ 31 h 244"/>
                <a:gd name="T14" fmla="*/ 71 w 132"/>
                <a:gd name="T15" fmla="*/ 0 h 244"/>
                <a:gd name="T16" fmla="*/ 58 w 132"/>
                <a:gd name="T17" fmla="*/ 4 h 244"/>
                <a:gd name="T18" fmla="*/ 48 w 132"/>
                <a:gd name="T19" fmla="*/ 8 h 2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2"/>
                <a:gd name="T31" fmla="*/ 0 h 244"/>
                <a:gd name="T32" fmla="*/ 132 w 132"/>
                <a:gd name="T33" fmla="*/ 244 h 24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2" h="244">
                  <a:moveTo>
                    <a:pt x="0" y="244"/>
                  </a:moveTo>
                  <a:cubicBezTo>
                    <a:pt x="4" y="230"/>
                    <a:pt x="3" y="214"/>
                    <a:pt x="8" y="200"/>
                  </a:cubicBezTo>
                  <a:cubicBezTo>
                    <a:pt x="26" y="153"/>
                    <a:pt x="81" y="149"/>
                    <a:pt x="124" y="144"/>
                  </a:cubicBezTo>
                  <a:cubicBezTo>
                    <a:pt x="130" y="126"/>
                    <a:pt x="127" y="122"/>
                    <a:pt x="112" y="112"/>
                  </a:cubicBezTo>
                  <a:cubicBezTo>
                    <a:pt x="111" y="108"/>
                    <a:pt x="107" y="104"/>
                    <a:pt x="108" y="100"/>
                  </a:cubicBezTo>
                  <a:cubicBezTo>
                    <a:pt x="114" y="82"/>
                    <a:pt x="132" y="92"/>
                    <a:pt x="108" y="84"/>
                  </a:cubicBezTo>
                  <a:cubicBezTo>
                    <a:pt x="98" y="55"/>
                    <a:pt x="107" y="65"/>
                    <a:pt x="88" y="52"/>
                  </a:cubicBezTo>
                  <a:cubicBezTo>
                    <a:pt x="93" y="27"/>
                    <a:pt x="98" y="24"/>
                    <a:pt x="88" y="0"/>
                  </a:cubicBezTo>
                  <a:cubicBezTo>
                    <a:pt x="83" y="1"/>
                    <a:pt x="77" y="2"/>
                    <a:pt x="72" y="4"/>
                  </a:cubicBezTo>
                  <a:cubicBezTo>
                    <a:pt x="68" y="6"/>
                    <a:pt x="60" y="12"/>
                    <a:pt x="60" y="12"/>
                  </a:cubicBezTo>
                </a:path>
              </a:pathLst>
            </a:custGeom>
            <a:grpFill/>
            <a:ln w="12700">
              <a:solidFill>
                <a:schemeClr val="bg1"/>
              </a:solidFill>
              <a:round/>
              <a:headEnd/>
              <a:tailEnd/>
            </a:ln>
          </p:spPr>
          <p:txBody>
            <a:bodyPr/>
            <a:lstStyle/>
            <a:p>
              <a:pPr>
                <a:defRPr/>
              </a:pPr>
              <a:endParaRPr lang="en-GB" dirty="0"/>
            </a:p>
          </p:txBody>
        </p:sp>
        <p:sp>
          <p:nvSpPr>
            <p:cNvPr id="241" name="Freeform 81"/>
            <p:cNvSpPr>
              <a:spLocks/>
            </p:cNvSpPr>
            <p:nvPr/>
          </p:nvSpPr>
          <p:spPr bwMode="auto">
            <a:xfrm>
              <a:off x="6696671" y="4744149"/>
              <a:ext cx="137275" cy="174226"/>
            </a:xfrm>
            <a:custGeom>
              <a:avLst/>
              <a:gdLst>
                <a:gd name="T0" fmla="*/ 20 w 50"/>
                <a:gd name="T1" fmla="*/ 64 h 104"/>
                <a:gd name="T2" fmla="*/ 12 w 50"/>
                <a:gd name="T3" fmla="*/ 17 h 104"/>
                <a:gd name="T4" fmla="*/ 0 w 50"/>
                <a:gd name="T5" fmla="*/ 0 h 104"/>
                <a:gd name="T6" fmla="*/ 0 60000 65536"/>
                <a:gd name="T7" fmla="*/ 0 60000 65536"/>
                <a:gd name="T8" fmla="*/ 0 60000 65536"/>
                <a:gd name="T9" fmla="*/ 0 w 50"/>
                <a:gd name="T10" fmla="*/ 0 h 104"/>
                <a:gd name="T11" fmla="*/ 50 w 50"/>
                <a:gd name="T12" fmla="*/ 104 h 104"/>
              </a:gdLst>
              <a:ahLst/>
              <a:cxnLst>
                <a:cxn ang="T6">
                  <a:pos x="T0" y="T1"/>
                </a:cxn>
                <a:cxn ang="T7">
                  <a:pos x="T2" y="T3"/>
                </a:cxn>
                <a:cxn ang="T8">
                  <a:pos x="T4" y="T5"/>
                </a:cxn>
              </a:cxnLst>
              <a:rect l="T9" t="T10" r="T11" b="T12"/>
              <a:pathLst>
                <a:path w="50" h="104">
                  <a:moveTo>
                    <a:pt x="24" y="104"/>
                  </a:moveTo>
                  <a:cubicBezTo>
                    <a:pt x="50" y="78"/>
                    <a:pt x="34" y="56"/>
                    <a:pt x="16" y="28"/>
                  </a:cubicBezTo>
                  <a:cubicBezTo>
                    <a:pt x="11" y="20"/>
                    <a:pt x="0" y="10"/>
                    <a:pt x="0" y="0"/>
                  </a:cubicBezTo>
                </a:path>
              </a:pathLst>
            </a:custGeom>
            <a:grpFill/>
            <a:ln w="12700">
              <a:solidFill>
                <a:schemeClr val="bg1"/>
              </a:solidFill>
              <a:round/>
              <a:headEnd/>
              <a:tailEnd/>
            </a:ln>
          </p:spPr>
          <p:txBody>
            <a:bodyPr/>
            <a:lstStyle/>
            <a:p>
              <a:pPr>
                <a:defRPr/>
              </a:pPr>
              <a:endParaRPr lang="en-GB" dirty="0"/>
            </a:p>
          </p:txBody>
        </p:sp>
        <p:sp>
          <p:nvSpPr>
            <p:cNvPr id="242" name="Freeform 82"/>
            <p:cNvSpPr>
              <a:spLocks/>
            </p:cNvSpPr>
            <p:nvPr/>
          </p:nvSpPr>
          <p:spPr bwMode="auto">
            <a:xfrm>
              <a:off x="6796767" y="4857775"/>
              <a:ext cx="228791" cy="119307"/>
            </a:xfrm>
            <a:custGeom>
              <a:avLst/>
              <a:gdLst>
                <a:gd name="T0" fmla="*/ 0 w 84"/>
                <a:gd name="T1" fmla="*/ 11 h 72"/>
                <a:gd name="T2" fmla="*/ 32 w 84"/>
                <a:gd name="T3" fmla="*/ 0 h 72"/>
                <a:gd name="T4" fmla="*/ 56 w 84"/>
                <a:gd name="T5" fmla="*/ 28 h 72"/>
                <a:gd name="T6" fmla="*/ 69 w 84"/>
                <a:gd name="T7" fmla="*/ 42 h 72"/>
                <a:gd name="T8" fmla="*/ 0 60000 65536"/>
                <a:gd name="T9" fmla="*/ 0 60000 65536"/>
                <a:gd name="T10" fmla="*/ 0 60000 65536"/>
                <a:gd name="T11" fmla="*/ 0 60000 65536"/>
                <a:gd name="T12" fmla="*/ 0 w 84"/>
                <a:gd name="T13" fmla="*/ 0 h 72"/>
                <a:gd name="T14" fmla="*/ 84 w 84"/>
                <a:gd name="T15" fmla="*/ 72 h 72"/>
              </a:gdLst>
              <a:ahLst/>
              <a:cxnLst>
                <a:cxn ang="T8">
                  <a:pos x="T0" y="T1"/>
                </a:cxn>
                <a:cxn ang="T9">
                  <a:pos x="T2" y="T3"/>
                </a:cxn>
                <a:cxn ang="T10">
                  <a:pos x="T4" y="T5"/>
                </a:cxn>
                <a:cxn ang="T11">
                  <a:pos x="T6" y="T7"/>
                </a:cxn>
              </a:cxnLst>
              <a:rect l="T12" t="T13" r="T14" b="T15"/>
              <a:pathLst>
                <a:path w="84" h="72">
                  <a:moveTo>
                    <a:pt x="0" y="20"/>
                  </a:moveTo>
                  <a:cubicBezTo>
                    <a:pt x="13" y="7"/>
                    <a:pt x="23" y="6"/>
                    <a:pt x="40" y="0"/>
                  </a:cubicBezTo>
                  <a:cubicBezTo>
                    <a:pt x="51" y="17"/>
                    <a:pt x="59" y="31"/>
                    <a:pt x="68" y="48"/>
                  </a:cubicBezTo>
                  <a:cubicBezTo>
                    <a:pt x="73" y="56"/>
                    <a:pt x="84" y="72"/>
                    <a:pt x="84" y="72"/>
                  </a:cubicBezTo>
                </a:path>
              </a:pathLst>
            </a:custGeom>
            <a:grpFill/>
            <a:ln w="12700">
              <a:solidFill>
                <a:schemeClr val="bg1"/>
              </a:solidFill>
              <a:round/>
              <a:headEnd/>
              <a:tailEnd/>
            </a:ln>
          </p:spPr>
          <p:txBody>
            <a:bodyPr/>
            <a:lstStyle/>
            <a:p>
              <a:pPr>
                <a:defRPr/>
              </a:pPr>
              <a:endParaRPr lang="en-GB" dirty="0"/>
            </a:p>
          </p:txBody>
        </p:sp>
        <p:sp>
          <p:nvSpPr>
            <p:cNvPr id="243" name="Freeform 242"/>
            <p:cNvSpPr>
              <a:spLocks/>
            </p:cNvSpPr>
            <p:nvPr/>
          </p:nvSpPr>
          <p:spPr bwMode="auto">
            <a:xfrm>
              <a:off x="5456908" y="5952279"/>
              <a:ext cx="105816" cy="60600"/>
            </a:xfrm>
            <a:custGeom>
              <a:avLst/>
              <a:gdLst>
                <a:gd name="T0" fmla="*/ 19 w 38"/>
                <a:gd name="T1" fmla="*/ 0 h 37"/>
                <a:gd name="T2" fmla="*/ 0 w 38"/>
                <a:gd name="T3" fmla="*/ 5 h 37"/>
                <a:gd name="T4" fmla="*/ 19 w 38"/>
                <a:gd name="T5" fmla="*/ 12 h 37"/>
                <a:gd name="T6" fmla="*/ 33 w 38"/>
                <a:gd name="T7" fmla="*/ 20 h 37"/>
                <a:gd name="T8" fmla="*/ 19 w 38"/>
                <a:gd name="T9" fmla="*/ 0 h 37"/>
                <a:gd name="T10" fmla="*/ 0 60000 65536"/>
                <a:gd name="T11" fmla="*/ 0 60000 65536"/>
                <a:gd name="T12" fmla="*/ 0 60000 65536"/>
                <a:gd name="T13" fmla="*/ 0 60000 65536"/>
                <a:gd name="T14" fmla="*/ 0 60000 65536"/>
                <a:gd name="T15" fmla="*/ 0 w 38"/>
                <a:gd name="T16" fmla="*/ 0 h 37"/>
                <a:gd name="T17" fmla="*/ 38 w 38"/>
                <a:gd name="T18" fmla="*/ 37 h 37"/>
              </a:gdLst>
              <a:ahLst/>
              <a:cxnLst>
                <a:cxn ang="T10">
                  <a:pos x="T0" y="T1"/>
                </a:cxn>
                <a:cxn ang="T11">
                  <a:pos x="T2" y="T3"/>
                </a:cxn>
                <a:cxn ang="T12">
                  <a:pos x="T4" y="T5"/>
                </a:cxn>
                <a:cxn ang="T13">
                  <a:pos x="T6" y="T7"/>
                </a:cxn>
                <a:cxn ang="T14">
                  <a:pos x="T8" y="T9"/>
                </a:cxn>
              </a:cxnLst>
              <a:rect l="T15" t="T16" r="T17" b="T18"/>
              <a:pathLst>
                <a:path w="38" h="37">
                  <a:moveTo>
                    <a:pt x="23" y="0"/>
                  </a:moveTo>
                  <a:lnTo>
                    <a:pt x="0" y="9"/>
                  </a:lnTo>
                  <a:lnTo>
                    <a:pt x="20" y="21"/>
                  </a:lnTo>
                  <a:lnTo>
                    <a:pt x="37" y="36"/>
                  </a:lnTo>
                  <a:lnTo>
                    <a:pt x="23" y="0"/>
                  </a:lnTo>
                </a:path>
              </a:pathLst>
            </a:custGeom>
            <a:grpFill/>
            <a:ln w="12700" cap="rnd">
              <a:solidFill>
                <a:schemeClr val="bg1"/>
              </a:solidFill>
              <a:round/>
              <a:headEnd/>
              <a:tailEnd/>
            </a:ln>
          </p:spPr>
          <p:txBody>
            <a:bodyPr/>
            <a:lstStyle/>
            <a:p>
              <a:pPr>
                <a:defRPr/>
              </a:pPr>
              <a:endParaRPr lang="en-GB" dirty="0"/>
            </a:p>
          </p:txBody>
        </p:sp>
      </p:grpSp>
      <p:sp>
        <p:nvSpPr>
          <p:cNvPr id="255" name="Text Box 137"/>
          <p:cNvSpPr txBox="1">
            <a:spLocks noChangeArrowheads="1"/>
          </p:cNvSpPr>
          <p:nvPr/>
        </p:nvSpPr>
        <p:spPr bwMode="auto">
          <a:xfrm>
            <a:off x="971600" y="1945301"/>
            <a:ext cx="3890609" cy="21544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sz="1200">
                <a:solidFill>
                  <a:srgbClr val="0F5494"/>
                </a:solidFill>
                <a:latin typeface="Verdana" pitchFamily="34" charset="0"/>
              </a:defRPr>
            </a:lvl1pPr>
            <a:lvl2pPr marL="742950" indent="-285750" eaLnBrk="0" hangingPunct="0">
              <a:defRPr sz="1200">
                <a:solidFill>
                  <a:srgbClr val="0F5494"/>
                </a:solidFill>
                <a:latin typeface="Verdana" pitchFamily="34" charset="0"/>
              </a:defRPr>
            </a:lvl2pPr>
            <a:lvl3pPr marL="1143000" indent="-228600" eaLnBrk="0" hangingPunct="0">
              <a:defRPr sz="1200">
                <a:solidFill>
                  <a:srgbClr val="0F5494"/>
                </a:solidFill>
                <a:latin typeface="Verdana" pitchFamily="34" charset="0"/>
              </a:defRPr>
            </a:lvl3pPr>
            <a:lvl4pPr marL="1600200" indent="-228600" eaLnBrk="0" hangingPunct="0">
              <a:defRPr sz="1200">
                <a:solidFill>
                  <a:srgbClr val="0F5494"/>
                </a:solidFill>
                <a:latin typeface="Verdana" pitchFamily="34" charset="0"/>
              </a:defRPr>
            </a:lvl4pPr>
            <a:lvl5pPr marL="2057400" indent="-228600" eaLnBrk="0" hangingPunct="0">
              <a:defRPr sz="1200">
                <a:solidFill>
                  <a:srgbClr val="0F5494"/>
                </a:solidFill>
                <a:latin typeface="Verdana" pitchFamily="34" charset="0"/>
              </a:defRPr>
            </a:lvl5pPr>
            <a:lvl6pPr marL="2514600" indent="-228600" eaLnBrk="0" fontAlgn="base" hangingPunct="0">
              <a:spcBef>
                <a:spcPct val="0"/>
              </a:spcBef>
              <a:spcAft>
                <a:spcPct val="0"/>
              </a:spcAft>
              <a:defRPr sz="1200">
                <a:solidFill>
                  <a:srgbClr val="0F5494"/>
                </a:solidFill>
                <a:latin typeface="Verdana" pitchFamily="34" charset="0"/>
              </a:defRPr>
            </a:lvl6pPr>
            <a:lvl7pPr marL="2971800" indent="-228600" eaLnBrk="0" fontAlgn="base" hangingPunct="0">
              <a:spcBef>
                <a:spcPct val="0"/>
              </a:spcBef>
              <a:spcAft>
                <a:spcPct val="0"/>
              </a:spcAft>
              <a:defRPr sz="1200">
                <a:solidFill>
                  <a:srgbClr val="0F5494"/>
                </a:solidFill>
                <a:latin typeface="Verdana" pitchFamily="34" charset="0"/>
              </a:defRPr>
            </a:lvl7pPr>
            <a:lvl8pPr marL="3429000" indent="-228600" eaLnBrk="0" fontAlgn="base" hangingPunct="0">
              <a:spcBef>
                <a:spcPct val="0"/>
              </a:spcBef>
              <a:spcAft>
                <a:spcPct val="0"/>
              </a:spcAft>
              <a:defRPr sz="1200">
                <a:solidFill>
                  <a:srgbClr val="0F5494"/>
                </a:solidFill>
                <a:latin typeface="Verdana" pitchFamily="34" charset="0"/>
              </a:defRPr>
            </a:lvl8pPr>
            <a:lvl9pPr marL="3886200" indent="-228600" eaLnBrk="0" fontAlgn="base" hangingPunct="0">
              <a:spcBef>
                <a:spcPct val="0"/>
              </a:spcBef>
              <a:spcAft>
                <a:spcPct val="0"/>
              </a:spcAft>
              <a:defRPr sz="1200">
                <a:solidFill>
                  <a:srgbClr val="0F5494"/>
                </a:solidFill>
                <a:latin typeface="Verdana" pitchFamily="34" charset="0"/>
              </a:defRPr>
            </a:lvl9pPr>
          </a:lstStyle>
          <a:p>
            <a:pPr eaLnBrk="1" hangingPunct="1">
              <a:defRPr/>
            </a:pPr>
            <a:r>
              <a:rPr lang="es-ES" altLang="en-US" sz="1400" dirty="0">
                <a:effectLst>
                  <a:outerShdw blurRad="38100" dist="38100" dir="2700000" algn="tl">
                    <a:srgbClr val="000000">
                      <a:alpha val="43137"/>
                    </a:srgbClr>
                  </a:outerShdw>
                </a:effectLst>
                <a:latin typeface="+mj-lt"/>
                <a:cs typeface="Arial" pitchFamily="34" charset="0"/>
              </a:rPr>
              <a:t>Desequilibrio: Requiere acción política (6)</a:t>
            </a:r>
          </a:p>
        </p:txBody>
      </p:sp>
      <p:sp>
        <p:nvSpPr>
          <p:cNvPr id="256" name="Text Box 137"/>
          <p:cNvSpPr txBox="1">
            <a:spLocks noChangeArrowheads="1"/>
          </p:cNvSpPr>
          <p:nvPr/>
        </p:nvSpPr>
        <p:spPr bwMode="auto">
          <a:xfrm>
            <a:off x="999657" y="2403724"/>
            <a:ext cx="3237611" cy="4308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sz="1200">
                <a:solidFill>
                  <a:srgbClr val="0F5494"/>
                </a:solidFill>
                <a:latin typeface="Verdana" pitchFamily="34" charset="0"/>
              </a:defRPr>
            </a:lvl1pPr>
            <a:lvl2pPr marL="742950" indent="-285750" eaLnBrk="0" hangingPunct="0">
              <a:defRPr sz="1200">
                <a:solidFill>
                  <a:srgbClr val="0F5494"/>
                </a:solidFill>
                <a:latin typeface="Verdana" pitchFamily="34" charset="0"/>
              </a:defRPr>
            </a:lvl2pPr>
            <a:lvl3pPr marL="1143000" indent="-228600" eaLnBrk="0" hangingPunct="0">
              <a:defRPr sz="1200">
                <a:solidFill>
                  <a:srgbClr val="0F5494"/>
                </a:solidFill>
                <a:latin typeface="Verdana" pitchFamily="34" charset="0"/>
              </a:defRPr>
            </a:lvl3pPr>
            <a:lvl4pPr marL="1600200" indent="-228600" eaLnBrk="0" hangingPunct="0">
              <a:defRPr sz="1200">
                <a:solidFill>
                  <a:srgbClr val="0F5494"/>
                </a:solidFill>
                <a:latin typeface="Verdana" pitchFamily="34" charset="0"/>
              </a:defRPr>
            </a:lvl4pPr>
            <a:lvl5pPr marL="2057400" indent="-228600" eaLnBrk="0" hangingPunct="0">
              <a:defRPr sz="1200">
                <a:solidFill>
                  <a:srgbClr val="0F5494"/>
                </a:solidFill>
                <a:latin typeface="Verdana" pitchFamily="34" charset="0"/>
              </a:defRPr>
            </a:lvl5pPr>
            <a:lvl6pPr marL="2514600" indent="-228600" eaLnBrk="0" fontAlgn="base" hangingPunct="0">
              <a:spcBef>
                <a:spcPct val="0"/>
              </a:spcBef>
              <a:spcAft>
                <a:spcPct val="0"/>
              </a:spcAft>
              <a:defRPr sz="1200">
                <a:solidFill>
                  <a:srgbClr val="0F5494"/>
                </a:solidFill>
                <a:latin typeface="Verdana" pitchFamily="34" charset="0"/>
              </a:defRPr>
            </a:lvl6pPr>
            <a:lvl7pPr marL="2971800" indent="-228600" eaLnBrk="0" fontAlgn="base" hangingPunct="0">
              <a:spcBef>
                <a:spcPct val="0"/>
              </a:spcBef>
              <a:spcAft>
                <a:spcPct val="0"/>
              </a:spcAft>
              <a:defRPr sz="1200">
                <a:solidFill>
                  <a:srgbClr val="0F5494"/>
                </a:solidFill>
                <a:latin typeface="Verdana" pitchFamily="34" charset="0"/>
              </a:defRPr>
            </a:lvl7pPr>
            <a:lvl8pPr marL="3429000" indent="-228600" eaLnBrk="0" fontAlgn="base" hangingPunct="0">
              <a:spcBef>
                <a:spcPct val="0"/>
              </a:spcBef>
              <a:spcAft>
                <a:spcPct val="0"/>
              </a:spcAft>
              <a:defRPr sz="1200">
                <a:solidFill>
                  <a:srgbClr val="0F5494"/>
                </a:solidFill>
                <a:latin typeface="Verdana" pitchFamily="34" charset="0"/>
              </a:defRPr>
            </a:lvl8pPr>
            <a:lvl9pPr marL="3886200" indent="-228600" eaLnBrk="0" fontAlgn="base" hangingPunct="0">
              <a:spcBef>
                <a:spcPct val="0"/>
              </a:spcBef>
              <a:spcAft>
                <a:spcPct val="0"/>
              </a:spcAft>
              <a:defRPr sz="1200">
                <a:solidFill>
                  <a:srgbClr val="0F5494"/>
                </a:solidFill>
                <a:latin typeface="Verdana" pitchFamily="34" charset="0"/>
              </a:defRPr>
            </a:lvl9pPr>
          </a:lstStyle>
          <a:p>
            <a:pPr eaLnBrk="1" hangingPunct="1">
              <a:defRPr/>
            </a:pPr>
            <a:r>
              <a:rPr lang="es-ES" altLang="en-US" sz="1400" dirty="0">
                <a:effectLst>
                  <a:outerShdw blurRad="38100" dist="38100" dir="2700000" algn="tl">
                    <a:srgbClr val="000000">
                      <a:alpha val="43137"/>
                    </a:srgbClr>
                  </a:outerShdw>
                </a:effectLst>
                <a:latin typeface="+mj-lt"/>
                <a:cs typeface="Arial" pitchFamily="34" charset="0"/>
              </a:rPr>
              <a:t>Desequilibrio: Requiere acción política </a:t>
            </a:r>
            <a:r>
              <a:rPr lang="es-ES" altLang="en-US" sz="1400" u="sng" dirty="0">
                <a:effectLst>
                  <a:outerShdw blurRad="38100" dist="38100" dir="2700000" algn="tl">
                    <a:srgbClr val="000000">
                      <a:alpha val="43137"/>
                    </a:srgbClr>
                  </a:outerShdw>
                </a:effectLst>
                <a:latin typeface="+mj-lt"/>
                <a:cs typeface="Arial" pitchFamily="34" charset="0"/>
              </a:rPr>
              <a:t>determinada</a:t>
            </a:r>
            <a:r>
              <a:rPr lang="es-ES" altLang="en-US" sz="1400" dirty="0">
                <a:effectLst>
                  <a:outerShdw blurRad="38100" dist="38100" dir="2700000" algn="tl">
                    <a:srgbClr val="000000">
                      <a:alpha val="43137"/>
                    </a:srgbClr>
                  </a:outerShdw>
                </a:effectLst>
                <a:latin typeface="+mj-lt"/>
                <a:cs typeface="Arial" pitchFamily="34" charset="0"/>
              </a:rPr>
              <a:t> y vigilancia (2)</a:t>
            </a:r>
          </a:p>
        </p:txBody>
      </p:sp>
      <p:sp>
        <p:nvSpPr>
          <p:cNvPr id="257" name="Rectangle 134"/>
          <p:cNvSpPr>
            <a:spLocks noChangeArrowheads="1"/>
          </p:cNvSpPr>
          <p:nvPr/>
        </p:nvSpPr>
        <p:spPr bwMode="auto">
          <a:xfrm>
            <a:off x="570268" y="2440929"/>
            <a:ext cx="363537" cy="323165"/>
          </a:xfrm>
          <a:prstGeom prst="rect">
            <a:avLst/>
          </a:prstGeom>
          <a:solidFill>
            <a:srgbClr val="4876F6"/>
          </a:solidFill>
          <a:ln>
            <a:noFill/>
          </a:ln>
        </p:spPr>
        <p:txBody>
          <a:bodyPr lIns="0" tIns="0" rIns="0" bIns="0" anchor="ctr">
            <a:spAutoFit/>
          </a:bodyPr>
          <a:lstStyle/>
          <a:p>
            <a:pPr algn="ctr"/>
            <a:endParaRPr lang="en-US" altLang="en-US" sz="2100">
              <a:solidFill>
                <a:srgbClr val="5F5F5F"/>
              </a:solidFill>
              <a:latin typeface="+mj-lt"/>
              <a:cs typeface="Arial" pitchFamily="34" charset="0"/>
            </a:endParaRPr>
          </a:p>
        </p:txBody>
      </p:sp>
      <p:sp>
        <p:nvSpPr>
          <p:cNvPr id="258" name="Rectangle 134"/>
          <p:cNvSpPr>
            <a:spLocks noChangeArrowheads="1"/>
          </p:cNvSpPr>
          <p:nvPr/>
        </p:nvSpPr>
        <p:spPr bwMode="auto">
          <a:xfrm>
            <a:off x="549771" y="1899136"/>
            <a:ext cx="363537" cy="276999"/>
          </a:xfrm>
          <a:prstGeom prst="rect">
            <a:avLst/>
          </a:prstGeom>
          <a:solidFill>
            <a:schemeClr val="bg2">
              <a:lumMod val="75000"/>
            </a:schemeClr>
          </a:solidFill>
          <a:ln w="12700" cap="rnd">
            <a:solidFill>
              <a:schemeClr val="bg1"/>
            </a:solidFill>
            <a:round/>
            <a:headEnd/>
            <a:tailEnd/>
          </a:ln>
        </p:spPr>
        <p:txBody>
          <a:bodyPr/>
          <a:lstStyle/>
          <a:p>
            <a:pPr>
              <a:defRPr/>
            </a:pPr>
            <a:endParaRPr lang="en-US" altLang="en-US">
              <a:latin typeface="+mj-lt"/>
            </a:endParaRPr>
          </a:p>
        </p:txBody>
      </p:sp>
      <p:sp>
        <p:nvSpPr>
          <p:cNvPr id="259" name="Rectangle 134"/>
          <p:cNvSpPr>
            <a:spLocks noChangeArrowheads="1"/>
          </p:cNvSpPr>
          <p:nvPr/>
        </p:nvSpPr>
        <p:spPr bwMode="auto">
          <a:xfrm>
            <a:off x="549772" y="3059361"/>
            <a:ext cx="363537" cy="323165"/>
          </a:xfrm>
          <a:prstGeom prst="rect">
            <a:avLst/>
          </a:prstGeom>
          <a:solidFill>
            <a:srgbClr val="FFC000"/>
          </a:solidFill>
          <a:ln>
            <a:noFill/>
          </a:ln>
        </p:spPr>
        <p:txBody>
          <a:bodyPr lIns="0" tIns="0" rIns="0" bIns="0" anchor="ctr">
            <a:spAutoFit/>
          </a:bodyPr>
          <a:lstStyle/>
          <a:p>
            <a:pPr algn="ctr"/>
            <a:endParaRPr lang="en-US" altLang="en-US" sz="2100">
              <a:solidFill>
                <a:srgbClr val="339933"/>
              </a:solidFill>
              <a:latin typeface="+mj-lt"/>
              <a:cs typeface="Arial" pitchFamily="34" charset="0"/>
            </a:endParaRPr>
          </a:p>
        </p:txBody>
      </p:sp>
      <p:sp>
        <p:nvSpPr>
          <p:cNvPr id="260" name="Text Box 137"/>
          <p:cNvSpPr txBox="1">
            <a:spLocks noChangeArrowheads="1"/>
          </p:cNvSpPr>
          <p:nvPr/>
        </p:nvSpPr>
        <p:spPr bwMode="auto">
          <a:xfrm>
            <a:off x="1044410" y="3111679"/>
            <a:ext cx="4531874" cy="4308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sz="1200">
                <a:solidFill>
                  <a:srgbClr val="0F5494"/>
                </a:solidFill>
                <a:latin typeface="Verdana" pitchFamily="34" charset="0"/>
              </a:defRPr>
            </a:lvl1pPr>
            <a:lvl2pPr marL="742950" indent="-285750" eaLnBrk="0" hangingPunct="0">
              <a:defRPr sz="1200">
                <a:solidFill>
                  <a:srgbClr val="0F5494"/>
                </a:solidFill>
                <a:latin typeface="Verdana" pitchFamily="34" charset="0"/>
              </a:defRPr>
            </a:lvl2pPr>
            <a:lvl3pPr marL="1143000" indent="-228600" eaLnBrk="0" hangingPunct="0">
              <a:defRPr sz="1200">
                <a:solidFill>
                  <a:srgbClr val="0F5494"/>
                </a:solidFill>
                <a:latin typeface="Verdana" pitchFamily="34" charset="0"/>
              </a:defRPr>
            </a:lvl3pPr>
            <a:lvl4pPr marL="1600200" indent="-228600" eaLnBrk="0" hangingPunct="0">
              <a:defRPr sz="1200">
                <a:solidFill>
                  <a:srgbClr val="0F5494"/>
                </a:solidFill>
                <a:latin typeface="Verdana" pitchFamily="34" charset="0"/>
              </a:defRPr>
            </a:lvl4pPr>
            <a:lvl5pPr marL="2057400" indent="-228600" eaLnBrk="0" hangingPunct="0">
              <a:defRPr sz="1200">
                <a:solidFill>
                  <a:srgbClr val="0F5494"/>
                </a:solidFill>
                <a:latin typeface="Verdana" pitchFamily="34" charset="0"/>
              </a:defRPr>
            </a:lvl5pPr>
            <a:lvl6pPr marL="2514600" indent="-228600" eaLnBrk="0" fontAlgn="base" hangingPunct="0">
              <a:spcBef>
                <a:spcPct val="0"/>
              </a:spcBef>
              <a:spcAft>
                <a:spcPct val="0"/>
              </a:spcAft>
              <a:defRPr sz="1200">
                <a:solidFill>
                  <a:srgbClr val="0F5494"/>
                </a:solidFill>
                <a:latin typeface="Verdana" pitchFamily="34" charset="0"/>
              </a:defRPr>
            </a:lvl6pPr>
            <a:lvl7pPr marL="2971800" indent="-228600" eaLnBrk="0" fontAlgn="base" hangingPunct="0">
              <a:spcBef>
                <a:spcPct val="0"/>
              </a:spcBef>
              <a:spcAft>
                <a:spcPct val="0"/>
              </a:spcAft>
              <a:defRPr sz="1200">
                <a:solidFill>
                  <a:srgbClr val="0F5494"/>
                </a:solidFill>
                <a:latin typeface="Verdana" pitchFamily="34" charset="0"/>
              </a:defRPr>
            </a:lvl7pPr>
            <a:lvl8pPr marL="3429000" indent="-228600" eaLnBrk="0" fontAlgn="base" hangingPunct="0">
              <a:spcBef>
                <a:spcPct val="0"/>
              </a:spcBef>
              <a:spcAft>
                <a:spcPct val="0"/>
              </a:spcAft>
              <a:defRPr sz="1200">
                <a:solidFill>
                  <a:srgbClr val="0F5494"/>
                </a:solidFill>
                <a:latin typeface="Verdana" pitchFamily="34" charset="0"/>
              </a:defRPr>
            </a:lvl8pPr>
            <a:lvl9pPr marL="3886200" indent="-228600" eaLnBrk="0" fontAlgn="base" hangingPunct="0">
              <a:spcBef>
                <a:spcPct val="0"/>
              </a:spcBef>
              <a:spcAft>
                <a:spcPct val="0"/>
              </a:spcAft>
              <a:defRPr sz="1200">
                <a:solidFill>
                  <a:srgbClr val="0F5494"/>
                </a:solidFill>
                <a:latin typeface="Verdana" pitchFamily="34" charset="0"/>
              </a:defRPr>
            </a:lvl9pPr>
          </a:lstStyle>
          <a:p>
            <a:pPr eaLnBrk="1" hangingPunct="1">
              <a:defRPr/>
            </a:pPr>
            <a:r>
              <a:rPr lang="es-ES" altLang="en-US" sz="1400" dirty="0">
                <a:effectLst>
                  <a:outerShdw blurRad="38100" dist="38100" dir="2700000" algn="tl">
                    <a:srgbClr val="000000">
                      <a:alpha val="43137"/>
                    </a:srgbClr>
                  </a:outerShdw>
                </a:effectLst>
                <a:latin typeface="+mj-lt"/>
                <a:cs typeface="Arial" pitchFamily="34" charset="0"/>
              </a:rPr>
              <a:t>Desequilibrio: Requiere acción política determinada y vigilancia específica (3)</a:t>
            </a:r>
          </a:p>
        </p:txBody>
      </p:sp>
      <p:sp>
        <p:nvSpPr>
          <p:cNvPr id="261" name="Rectangle 134"/>
          <p:cNvSpPr>
            <a:spLocks noChangeArrowheads="1"/>
          </p:cNvSpPr>
          <p:nvPr/>
        </p:nvSpPr>
        <p:spPr bwMode="auto">
          <a:xfrm>
            <a:off x="549769" y="3750312"/>
            <a:ext cx="363537" cy="323165"/>
          </a:xfrm>
          <a:prstGeom prst="rect">
            <a:avLst/>
          </a:prstGeom>
          <a:solidFill>
            <a:srgbClr val="C00000"/>
          </a:solidFill>
          <a:ln>
            <a:noFill/>
          </a:ln>
        </p:spPr>
        <p:txBody>
          <a:bodyPr lIns="0" tIns="0" rIns="0" bIns="0" anchor="ctr">
            <a:spAutoFit/>
          </a:bodyPr>
          <a:lstStyle/>
          <a:p>
            <a:pPr algn="ctr"/>
            <a:endParaRPr lang="en-US" altLang="en-US" sz="2100">
              <a:solidFill>
                <a:srgbClr val="5F5F5F"/>
              </a:solidFill>
              <a:latin typeface="+mj-lt"/>
              <a:cs typeface="Arial" pitchFamily="34" charset="0"/>
            </a:endParaRPr>
          </a:p>
        </p:txBody>
      </p:sp>
      <p:sp>
        <p:nvSpPr>
          <p:cNvPr id="262" name="Text Box 137"/>
          <p:cNvSpPr txBox="1">
            <a:spLocks noChangeArrowheads="1"/>
          </p:cNvSpPr>
          <p:nvPr/>
        </p:nvSpPr>
        <p:spPr bwMode="auto">
          <a:xfrm>
            <a:off x="999657" y="3743428"/>
            <a:ext cx="3716359" cy="6463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sz="1200">
                <a:solidFill>
                  <a:srgbClr val="0F5494"/>
                </a:solidFill>
                <a:latin typeface="Verdana" pitchFamily="34" charset="0"/>
              </a:defRPr>
            </a:lvl1pPr>
            <a:lvl2pPr marL="742950" indent="-285750" eaLnBrk="0" hangingPunct="0">
              <a:defRPr sz="1200">
                <a:solidFill>
                  <a:srgbClr val="0F5494"/>
                </a:solidFill>
                <a:latin typeface="Verdana" pitchFamily="34" charset="0"/>
              </a:defRPr>
            </a:lvl2pPr>
            <a:lvl3pPr marL="1143000" indent="-228600" eaLnBrk="0" hangingPunct="0">
              <a:defRPr sz="1200">
                <a:solidFill>
                  <a:srgbClr val="0F5494"/>
                </a:solidFill>
                <a:latin typeface="Verdana" pitchFamily="34" charset="0"/>
              </a:defRPr>
            </a:lvl3pPr>
            <a:lvl4pPr marL="1600200" indent="-228600" eaLnBrk="0" hangingPunct="0">
              <a:defRPr sz="1200">
                <a:solidFill>
                  <a:srgbClr val="0F5494"/>
                </a:solidFill>
                <a:latin typeface="Verdana" pitchFamily="34" charset="0"/>
              </a:defRPr>
            </a:lvl4pPr>
            <a:lvl5pPr marL="2057400" indent="-228600" eaLnBrk="0" hangingPunct="0">
              <a:defRPr sz="1200">
                <a:solidFill>
                  <a:srgbClr val="0F5494"/>
                </a:solidFill>
                <a:latin typeface="Verdana" pitchFamily="34" charset="0"/>
              </a:defRPr>
            </a:lvl5pPr>
            <a:lvl6pPr marL="2514600" indent="-228600" eaLnBrk="0" fontAlgn="base" hangingPunct="0">
              <a:spcBef>
                <a:spcPct val="0"/>
              </a:spcBef>
              <a:spcAft>
                <a:spcPct val="0"/>
              </a:spcAft>
              <a:defRPr sz="1200">
                <a:solidFill>
                  <a:srgbClr val="0F5494"/>
                </a:solidFill>
                <a:latin typeface="Verdana" pitchFamily="34" charset="0"/>
              </a:defRPr>
            </a:lvl6pPr>
            <a:lvl7pPr marL="2971800" indent="-228600" eaLnBrk="0" fontAlgn="base" hangingPunct="0">
              <a:spcBef>
                <a:spcPct val="0"/>
              </a:spcBef>
              <a:spcAft>
                <a:spcPct val="0"/>
              </a:spcAft>
              <a:defRPr sz="1200">
                <a:solidFill>
                  <a:srgbClr val="0F5494"/>
                </a:solidFill>
                <a:latin typeface="Verdana" pitchFamily="34" charset="0"/>
              </a:defRPr>
            </a:lvl7pPr>
            <a:lvl8pPr marL="3429000" indent="-228600" eaLnBrk="0" fontAlgn="base" hangingPunct="0">
              <a:spcBef>
                <a:spcPct val="0"/>
              </a:spcBef>
              <a:spcAft>
                <a:spcPct val="0"/>
              </a:spcAft>
              <a:defRPr sz="1200">
                <a:solidFill>
                  <a:srgbClr val="0F5494"/>
                </a:solidFill>
                <a:latin typeface="Verdana" pitchFamily="34" charset="0"/>
              </a:defRPr>
            </a:lvl8pPr>
            <a:lvl9pPr marL="3886200" indent="-228600" eaLnBrk="0" fontAlgn="base" hangingPunct="0">
              <a:spcBef>
                <a:spcPct val="0"/>
              </a:spcBef>
              <a:spcAft>
                <a:spcPct val="0"/>
              </a:spcAft>
              <a:defRPr sz="1200">
                <a:solidFill>
                  <a:srgbClr val="0F5494"/>
                </a:solidFill>
                <a:latin typeface="Verdana" pitchFamily="34" charset="0"/>
              </a:defRPr>
            </a:lvl9pPr>
          </a:lstStyle>
          <a:p>
            <a:pPr eaLnBrk="1" hangingPunct="1">
              <a:defRPr/>
            </a:pPr>
            <a:r>
              <a:rPr lang="es-ES" altLang="en-US" sz="1400" dirty="0">
                <a:effectLst>
                  <a:outerShdw blurRad="38100" dist="38100" dir="2700000" algn="tl">
                    <a:srgbClr val="000000">
                      <a:alpha val="43137"/>
                    </a:srgbClr>
                  </a:outerShdw>
                </a:effectLst>
                <a:latin typeface="+mj-lt"/>
                <a:cs typeface="Arial" pitchFamily="34" charset="0"/>
              </a:rPr>
              <a:t>Desequilibrio excesivo: requiere fuerte acción política </a:t>
            </a:r>
            <a:r>
              <a:rPr lang="es-ES" altLang="en-US" sz="1400" u="sng" dirty="0">
                <a:effectLst>
                  <a:outerShdw blurRad="38100" dist="38100" dir="2700000" algn="tl">
                    <a:srgbClr val="000000">
                      <a:alpha val="43137"/>
                    </a:srgbClr>
                  </a:outerShdw>
                </a:effectLst>
                <a:latin typeface="+mj-lt"/>
                <a:cs typeface="Arial" pitchFamily="34" charset="0"/>
              </a:rPr>
              <a:t>determinada</a:t>
            </a:r>
            <a:r>
              <a:rPr lang="es-ES" altLang="en-US" sz="1400" dirty="0">
                <a:effectLst>
                  <a:outerShdw blurRad="38100" dist="38100" dir="2700000" algn="tl">
                    <a:srgbClr val="000000">
                      <a:alpha val="43137"/>
                    </a:srgbClr>
                  </a:outerShdw>
                </a:effectLst>
                <a:latin typeface="+mj-lt"/>
                <a:cs typeface="Arial" pitchFamily="34" charset="0"/>
              </a:rPr>
              <a:t> y </a:t>
            </a:r>
            <a:r>
              <a:rPr lang="es-ES" altLang="en-US" sz="1400" u="sng" dirty="0">
                <a:effectLst>
                  <a:outerShdw blurRad="38100" dist="38100" dir="2700000" algn="tl">
                    <a:srgbClr val="000000">
                      <a:alpha val="43137"/>
                    </a:srgbClr>
                  </a:outerShdw>
                </a:effectLst>
                <a:latin typeface="+mj-lt"/>
                <a:cs typeface="Arial" pitchFamily="34" charset="0"/>
              </a:rPr>
              <a:t>vigilancia específica </a:t>
            </a:r>
            <a:r>
              <a:rPr lang="es-ES" altLang="en-US" sz="1400" dirty="0">
                <a:effectLst>
                  <a:outerShdw blurRad="38100" dist="38100" dir="2700000" algn="tl">
                    <a:srgbClr val="000000">
                      <a:alpha val="43137"/>
                    </a:srgbClr>
                  </a:outerShdw>
                </a:effectLst>
                <a:latin typeface="+mj-lt"/>
                <a:cs typeface="Arial" pitchFamily="34" charset="0"/>
              </a:rPr>
              <a:t>(5) </a:t>
            </a:r>
          </a:p>
        </p:txBody>
      </p:sp>
      <p:sp>
        <p:nvSpPr>
          <p:cNvPr id="264" name="Rounded Rectangle 263"/>
          <p:cNvSpPr/>
          <p:nvPr/>
        </p:nvSpPr>
        <p:spPr bwMode="auto">
          <a:xfrm>
            <a:off x="488909" y="1218309"/>
            <a:ext cx="6639933" cy="384981"/>
          </a:xfrm>
          <a:prstGeom prst="roundRect">
            <a:avLst/>
          </a:prstGeom>
          <a:solidFill>
            <a:srgbClr val="0F5494"/>
          </a:solidFill>
          <a:ln>
            <a:noFill/>
          </a:ln>
          <a:effectLst/>
        </p:spPr>
        <p:txBody>
          <a:bodyPr vert="horz" wrap="square" lIns="91424" tIns="45712" rIns="91424" bIns="45712" numCol="1" rtlCol="0" anchor="ctr" anchorCtr="0" compatLnSpc="1">
            <a:prstTxWarp prst="textNoShape">
              <a:avLst/>
            </a:prstTxWarp>
          </a:bodyPr>
          <a:lstStyle/>
          <a:p>
            <a:pPr marL="3175" algn="ctr"/>
            <a:r>
              <a:rPr lang="es-ES" sz="1800" b="1" dirty="0">
                <a:solidFill>
                  <a:schemeClr val="bg1"/>
                </a:solidFill>
              </a:rPr>
              <a:t>Procedimiento de desequilibrio macroeconómico</a:t>
            </a:r>
          </a:p>
        </p:txBody>
      </p:sp>
      <p:pic>
        <p:nvPicPr>
          <p:cNvPr id="540674" name="Picture 2"/>
          <p:cNvPicPr>
            <a:picLocks noChangeAspect="1" noChangeArrowheads="1"/>
          </p:cNvPicPr>
          <p:nvPr/>
        </p:nvPicPr>
        <p:blipFill>
          <a:blip r:embed="rId2" cstate="screen"/>
          <a:srcRect/>
          <a:stretch>
            <a:fillRect/>
          </a:stretch>
        </p:blipFill>
        <p:spPr bwMode="auto">
          <a:xfrm>
            <a:off x="683568" y="0"/>
            <a:ext cx="7200800" cy="1152128"/>
          </a:xfrm>
          <a:prstGeom prst="rect">
            <a:avLst/>
          </a:prstGeom>
          <a:noFill/>
          <a:ln w="9525">
            <a:noFill/>
            <a:miter lim="800000"/>
            <a:headEnd/>
            <a:tailEnd/>
          </a:ln>
        </p:spPr>
      </p:pic>
    </p:spTree>
    <p:extLst>
      <p:ext uri="{BB962C8B-B14F-4D97-AF65-F5344CB8AC3E}">
        <p14:creationId xmlns:p14="http://schemas.microsoft.com/office/powerpoint/2010/main" val="3153448978"/>
      </p:ext>
    </p:extLst>
  </p:cSld>
  <p:clrMapOvr>
    <a:masterClrMapping/>
  </p:clrMapOvr>
  <p:transition>
    <p:fade thruBlk="1"/>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3761" name="Picture 1"/>
          <p:cNvPicPr>
            <a:picLocks noChangeAspect="1" noChangeArrowheads="1"/>
          </p:cNvPicPr>
          <p:nvPr/>
        </p:nvPicPr>
        <p:blipFill>
          <a:blip r:embed="rId2" cstate="screen"/>
          <a:srcRect/>
          <a:stretch>
            <a:fillRect/>
          </a:stretch>
        </p:blipFill>
        <p:spPr bwMode="auto">
          <a:xfrm>
            <a:off x="611560" y="123478"/>
            <a:ext cx="7488832" cy="4104456"/>
          </a:xfrm>
          <a:prstGeom prst="rect">
            <a:avLst/>
          </a:prstGeom>
          <a:noFill/>
          <a:ln w="9525">
            <a:noFill/>
            <a:miter lim="800000"/>
            <a:headEnd/>
            <a:tailEnd/>
          </a:ln>
        </p:spPr>
      </p:pic>
      <p:pic>
        <p:nvPicPr>
          <p:cNvPr id="373762" name="Picture 2"/>
          <p:cNvPicPr>
            <a:picLocks noChangeAspect="1" noChangeArrowheads="1"/>
          </p:cNvPicPr>
          <p:nvPr/>
        </p:nvPicPr>
        <p:blipFill>
          <a:blip r:embed="rId3" cstate="screen"/>
          <a:srcRect/>
          <a:stretch>
            <a:fillRect/>
          </a:stretch>
        </p:blipFill>
        <p:spPr bwMode="auto">
          <a:xfrm>
            <a:off x="2592159" y="4371951"/>
            <a:ext cx="5544616" cy="538312"/>
          </a:xfrm>
          <a:prstGeom prst="rect">
            <a:avLst/>
          </a:prstGeom>
          <a:noFill/>
          <a:ln w="9525">
            <a:noFill/>
            <a:miter lim="800000"/>
            <a:headEnd/>
            <a:tailEnd/>
          </a:ln>
        </p:spPr>
      </p:pic>
    </p:spTree>
  </p:cSld>
  <p:clrMapOvr>
    <a:masterClrMapping/>
  </p:clrMapOvr>
  <p:transition>
    <p:fade thruBlk="1"/>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ES" dirty="0"/>
              <a:t>Evolución de exportaciones desde España</a:t>
            </a:r>
          </a:p>
        </p:txBody>
      </p:sp>
      <p:pic>
        <p:nvPicPr>
          <p:cNvPr id="367617" name="Picture 1"/>
          <p:cNvPicPr>
            <a:picLocks noChangeAspect="1" noChangeArrowheads="1"/>
          </p:cNvPicPr>
          <p:nvPr/>
        </p:nvPicPr>
        <p:blipFill>
          <a:blip r:embed="rId2" cstate="screen"/>
          <a:srcRect/>
          <a:stretch>
            <a:fillRect/>
          </a:stretch>
        </p:blipFill>
        <p:spPr bwMode="auto">
          <a:xfrm>
            <a:off x="6300192" y="1131590"/>
            <a:ext cx="2664296" cy="3240360"/>
          </a:xfrm>
          <a:prstGeom prst="rect">
            <a:avLst/>
          </a:prstGeom>
          <a:ln>
            <a:noFill/>
          </a:ln>
          <a:effectLst>
            <a:outerShdw blurRad="292100" dist="139700" dir="2700000" algn="tl" rotWithShape="0">
              <a:srgbClr val="333333">
                <a:alpha val="65000"/>
              </a:srgbClr>
            </a:outerShdw>
          </a:effectLst>
        </p:spPr>
      </p:pic>
      <p:graphicFrame>
        <p:nvGraphicFramePr>
          <p:cNvPr id="8" name="5 Gráfico"/>
          <p:cNvGraphicFramePr/>
          <p:nvPr/>
        </p:nvGraphicFramePr>
        <p:xfrm>
          <a:off x="395540" y="483518"/>
          <a:ext cx="6305551" cy="4276725"/>
        </p:xfrm>
        <a:graphic>
          <a:graphicData uri="http://schemas.openxmlformats.org/drawingml/2006/chart">
            <c:chart xmlns:c="http://schemas.openxmlformats.org/drawingml/2006/chart" xmlns:r="http://schemas.openxmlformats.org/officeDocument/2006/relationships" r:id="rId3"/>
          </a:graphicData>
        </a:graphic>
      </p:graphicFrame>
      <p:sp>
        <p:nvSpPr>
          <p:cNvPr id="5" name="4 CuadroTexto"/>
          <p:cNvSpPr txBox="1"/>
          <p:nvPr/>
        </p:nvSpPr>
        <p:spPr>
          <a:xfrm>
            <a:off x="6590336" y="4496802"/>
            <a:ext cx="2177198" cy="523220"/>
          </a:xfrm>
          <a:prstGeom prst="rect">
            <a:avLst/>
          </a:prstGeom>
          <a:noFill/>
        </p:spPr>
        <p:txBody>
          <a:bodyPr wrap="none" rtlCol="0">
            <a:spAutoFit/>
          </a:bodyPr>
          <a:lstStyle/>
          <a:p>
            <a:pPr algn="ctr"/>
            <a:r>
              <a:rPr lang="es-ES" sz="1400" dirty="0">
                <a:solidFill>
                  <a:srgbClr val="C00000"/>
                </a:solidFill>
                <a:effectLst>
                  <a:outerShdw blurRad="38100" dist="38100" dir="2700000" algn="tl">
                    <a:srgbClr val="000000">
                      <a:alpha val="43137"/>
                    </a:srgbClr>
                  </a:outerShdw>
                </a:effectLst>
              </a:rPr>
              <a:t>Principales destinos de</a:t>
            </a:r>
          </a:p>
          <a:p>
            <a:pPr algn="ctr"/>
            <a:r>
              <a:rPr lang="es-ES" sz="1400" dirty="0">
                <a:solidFill>
                  <a:srgbClr val="C00000"/>
                </a:solidFill>
                <a:effectLst>
                  <a:outerShdw blurRad="38100" dist="38100" dir="2700000" algn="tl">
                    <a:srgbClr val="000000">
                      <a:alpha val="43137"/>
                    </a:srgbClr>
                  </a:outerShdw>
                </a:effectLst>
              </a:rPr>
              <a:t>las exportaciones </a:t>
            </a:r>
          </a:p>
        </p:txBody>
      </p:sp>
    </p:spTree>
  </p:cSld>
  <p:clrMapOvr>
    <a:masterClrMapping/>
  </p:clrMapOvr>
  <p:transition>
    <p:fade thruBlk="1"/>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1473" name="Imagen 6" descr="image007"/>
          <p:cNvPicPr>
            <a:picLocks noChangeAspect="1" noChangeArrowheads="1"/>
          </p:cNvPicPr>
          <p:nvPr/>
        </p:nvPicPr>
        <p:blipFill>
          <a:blip r:embed="rId2" cstate="screen"/>
          <a:srcRect/>
          <a:stretch>
            <a:fillRect/>
          </a:stretch>
        </p:blipFill>
        <p:spPr bwMode="auto">
          <a:xfrm>
            <a:off x="323528" y="771550"/>
            <a:ext cx="6480720" cy="4371950"/>
          </a:xfrm>
          <a:prstGeom prst="rect">
            <a:avLst/>
          </a:prstGeom>
          <a:noFill/>
          <a:ln w="9525">
            <a:noFill/>
            <a:miter lim="800000"/>
            <a:headEnd/>
            <a:tailEnd/>
          </a:ln>
        </p:spPr>
      </p:pic>
      <p:sp>
        <p:nvSpPr>
          <p:cNvPr id="3" name="2 Título"/>
          <p:cNvSpPr>
            <a:spLocks noGrp="1"/>
          </p:cNvSpPr>
          <p:nvPr>
            <p:ph type="title"/>
          </p:nvPr>
        </p:nvSpPr>
        <p:spPr/>
        <p:txBody>
          <a:bodyPr/>
          <a:lstStyle/>
          <a:p>
            <a:r>
              <a:rPr lang="es-ES" dirty="0"/>
              <a:t>Actividad de transporte en España</a:t>
            </a:r>
          </a:p>
        </p:txBody>
      </p:sp>
      <p:sp>
        <p:nvSpPr>
          <p:cNvPr id="7" name="6 Llamada rectangular redondeada"/>
          <p:cNvSpPr/>
          <p:nvPr/>
        </p:nvSpPr>
        <p:spPr>
          <a:xfrm>
            <a:off x="6732240" y="555526"/>
            <a:ext cx="1656184" cy="648072"/>
          </a:xfrm>
          <a:prstGeom prst="wedgeRoundRectCallout">
            <a:avLst>
              <a:gd name="adj1" fmla="val -54378"/>
              <a:gd name="adj2" fmla="val 171762"/>
              <a:gd name="adj3" fmla="val 16667"/>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s-ES" sz="1200" dirty="0"/>
              <a:t>TRANSPORTE</a:t>
            </a:r>
          </a:p>
          <a:p>
            <a:pPr algn="ctr"/>
            <a:r>
              <a:rPr lang="es-ES" sz="1200" dirty="0"/>
              <a:t>INTERNACIONAL</a:t>
            </a:r>
          </a:p>
          <a:p>
            <a:pPr algn="ctr"/>
            <a:r>
              <a:rPr lang="es-ES" sz="1200" dirty="0"/>
              <a:t>SERVICIO PUBLICO</a:t>
            </a:r>
          </a:p>
        </p:txBody>
      </p:sp>
      <p:sp>
        <p:nvSpPr>
          <p:cNvPr id="8" name="7 Llamada rectangular redondeada"/>
          <p:cNvSpPr/>
          <p:nvPr/>
        </p:nvSpPr>
        <p:spPr>
          <a:xfrm>
            <a:off x="7164288" y="4227934"/>
            <a:ext cx="1656184" cy="648072"/>
          </a:xfrm>
          <a:prstGeom prst="wedgeRoundRectCallout">
            <a:avLst>
              <a:gd name="adj1" fmla="val -87924"/>
              <a:gd name="adj2" fmla="val -67565"/>
              <a:gd name="adj3" fmla="val 16667"/>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s-ES" sz="1200" dirty="0"/>
              <a:t>TRANSPORTE</a:t>
            </a:r>
          </a:p>
          <a:p>
            <a:pPr algn="ctr"/>
            <a:r>
              <a:rPr lang="es-ES" sz="1200" dirty="0"/>
              <a:t>SERVICIO</a:t>
            </a:r>
          </a:p>
          <a:p>
            <a:pPr algn="ctr"/>
            <a:r>
              <a:rPr lang="es-ES" sz="1200" dirty="0"/>
              <a:t>PROPIO</a:t>
            </a:r>
          </a:p>
        </p:txBody>
      </p:sp>
      <p:sp>
        <p:nvSpPr>
          <p:cNvPr id="9" name="8 Llamada rectangular redondeada"/>
          <p:cNvSpPr/>
          <p:nvPr/>
        </p:nvSpPr>
        <p:spPr>
          <a:xfrm>
            <a:off x="7308304" y="3003798"/>
            <a:ext cx="1656184" cy="648072"/>
          </a:xfrm>
          <a:prstGeom prst="wedgeRoundRectCallout">
            <a:avLst>
              <a:gd name="adj1" fmla="val -93424"/>
              <a:gd name="adj2" fmla="val -87350"/>
              <a:gd name="adj3" fmla="val 16667"/>
            </a:avLst>
          </a:prstGeom>
          <a:solidFill>
            <a:schemeClr val="tx1">
              <a:lumMod val="75000"/>
              <a:lumOff val="25000"/>
            </a:schemeClr>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es-ES" sz="1200" dirty="0"/>
              <a:t>TRANSPORTE</a:t>
            </a:r>
          </a:p>
          <a:p>
            <a:pPr algn="ctr"/>
            <a:r>
              <a:rPr lang="es-ES" sz="1200" dirty="0"/>
              <a:t>NACIONAL</a:t>
            </a:r>
          </a:p>
          <a:p>
            <a:pPr algn="ctr"/>
            <a:r>
              <a:rPr lang="es-ES" sz="1200" dirty="0"/>
              <a:t>SERVICIO PUBLICO</a:t>
            </a:r>
          </a:p>
        </p:txBody>
      </p:sp>
    </p:spTree>
  </p:cSld>
  <p:clrMapOvr>
    <a:masterClrMapping/>
  </p:clrMapOvr>
  <p:transition>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0258" name="Picture 2" descr="http://contenidos.ceoe.es/CEOE/var/pool/images/sliderImages-image-12-descubre-las-ventaja-de-ser-parte-de-la-red-de-empresarios-mas-grande-de-espana.jpg"/>
          <p:cNvPicPr>
            <a:picLocks noChangeAspect="1" noChangeArrowheads="1"/>
          </p:cNvPicPr>
          <p:nvPr/>
        </p:nvPicPr>
        <p:blipFill>
          <a:blip r:embed="rId3" cstate="screen"/>
          <a:srcRect/>
          <a:stretch>
            <a:fillRect/>
          </a:stretch>
        </p:blipFill>
        <p:spPr bwMode="auto">
          <a:xfrm>
            <a:off x="0" y="1851670"/>
            <a:ext cx="9144000" cy="3291830"/>
          </a:xfrm>
          <a:prstGeom prst="rect">
            <a:avLst/>
          </a:prstGeom>
          <a:noFill/>
        </p:spPr>
      </p:pic>
      <p:sp>
        <p:nvSpPr>
          <p:cNvPr id="4" name="3 Título"/>
          <p:cNvSpPr>
            <a:spLocks noGrp="1"/>
          </p:cNvSpPr>
          <p:nvPr>
            <p:ph type="ctrTitle"/>
          </p:nvPr>
        </p:nvSpPr>
        <p:spPr>
          <a:xfrm>
            <a:off x="683568" y="5"/>
            <a:ext cx="7772400" cy="1372321"/>
          </a:xfrm>
        </p:spPr>
        <p:txBody>
          <a:bodyPr/>
          <a:lstStyle/>
          <a:p>
            <a:pPr algn="l"/>
            <a:r>
              <a:rPr lang="es-ES" dirty="0"/>
              <a:t>Javier Calderón</a:t>
            </a:r>
          </a:p>
        </p:txBody>
      </p:sp>
      <p:sp>
        <p:nvSpPr>
          <p:cNvPr id="5" name="4 Subtítulo"/>
          <p:cNvSpPr>
            <a:spLocks noGrp="1"/>
          </p:cNvSpPr>
          <p:nvPr>
            <p:ph type="subTitle" idx="1"/>
          </p:nvPr>
        </p:nvSpPr>
        <p:spPr>
          <a:xfrm>
            <a:off x="611560" y="1347614"/>
            <a:ext cx="7772400" cy="899778"/>
          </a:xfrm>
        </p:spPr>
        <p:txBody>
          <a:bodyPr/>
          <a:lstStyle/>
          <a:p>
            <a:pPr algn="l"/>
            <a:r>
              <a:rPr lang="es-ES" dirty="0"/>
              <a:t>Director de Empresas y Organizaciones de CEOE </a:t>
            </a:r>
          </a:p>
        </p:txBody>
      </p:sp>
    </p:spTree>
  </p:cSld>
  <p:clrMapOvr>
    <a:masterClrMapping/>
  </p:clrMapOvr>
  <p:transition>
    <p:fade thruBlk="1"/>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3" cstate="screen"/>
          <a:srcRect/>
          <a:stretch>
            <a:fillRect/>
          </a:stretch>
        </p:blipFill>
        <p:spPr bwMode="auto">
          <a:xfrm>
            <a:off x="728907" y="627534"/>
            <a:ext cx="3267029" cy="2592293"/>
          </a:xfrm>
          <a:prstGeom prst="rect">
            <a:avLst/>
          </a:prstGeom>
          <a:ln>
            <a:noFill/>
          </a:ln>
          <a:effectLst>
            <a:softEdge rad="112500"/>
          </a:effectLst>
        </p:spPr>
      </p:pic>
      <p:sp>
        <p:nvSpPr>
          <p:cNvPr id="3" name="2 Título"/>
          <p:cNvSpPr>
            <a:spLocks noGrp="1"/>
          </p:cNvSpPr>
          <p:nvPr>
            <p:ph type="title"/>
          </p:nvPr>
        </p:nvSpPr>
        <p:spPr/>
        <p:txBody>
          <a:bodyPr/>
          <a:lstStyle/>
          <a:p>
            <a:r>
              <a:rPr lang="es-ES" dirty="0"/>
              <a:t>Tasas de crecimiento de </a:t>
            </a:r>
            <a:r>
              <a:rPr lang="es-ES" dirty="0" err="1"/>
              <a:t>export</a:t>
            </a:r>
            <a:r>
              <a:rPr lang="es-ES" dirty="0"/>
              <a:t>/</a:t>
            </a:r>
            <a:r>
              <a:rPr lang="es-ES" dirty="0" err="1"/>
              <a:t>import</a:t>
            </a:r>
            <a:r>
              <a:rPr lang="es-ES" dirty="0"/>
              <a:t> </a:t>
            </a:r>
          </a:p>
        </p:txBody>
      </p:sp>
      <p:pic>
        <p:nvPicPr>
          <p:cNvPr id="369667" name="Picture 3"/>
          <p:cNvPicPr>
            <a:picLocks noChangeAspect="1" noChangeArrowheads="1"/>
          </p:cNvPicPr>
          <p:nvPr/>
        </p:nvPicPr>
        <p:blipFill>
          <a:blip r:embed="rId4" cstate="screen">
            <a:clrChange>
              <a:clrFrom>
                <a:srgbClr val="FFFFFF"/>
              </a:clrFrom>
              <a:clrTo>
                <a:srgbClr val="FFFFFF">
                  <a:alpha val="0"/>
                </a:srgbClr>
              </a:clrTo>
            </a:clrChange>
          </a:blip>
          <a:srcRect/>
          <a:stretch>
            <a:fillRect/>
          </a:stretch>
        </p:blipFill>
        <p:spPr bwMode="auto">
          <a:xfrm>
            <a:off x="4067944" y="565635"/>
            <a:ext cx="4176464" cy="2726195"/>
          </a:xfrm>
          <a:prstGeom prst="rect">
            <a:avLst/>
          </a:prstGeom>
          <a:noFill/>
          <a:ln w="9525">
            <a:noFill/>
            <a:miter lim="800000"/>
            <a:headEnd/>
            <a:tailEnd/>
          </a:ln>
          <a:effectLst/>
        </p:spPr>
      </p:pic>
      <p:grpSp>
        <p:nvGrpSpPr>
          <p:cNvPr id="5" name="4 Grupo"/>
          <p:cNvGrpSpPr/>
          <p:nvPr/>
        </p:nvGrpSpPr>
        <p:grpSpPr>
          <a:xfrm>
            <a:off x="1547664" y="3219822"/>
            <a:ext cx="5904656" cy="1733153"/>
            <a:chOff x="2906291" y="3579862"/>
            <a:chExt cx="4257675" cy="1013073"/>
          </a:xfrm>
        </p:grpSpPr>
        <p:pic>
          <p:nvPicPr>
            <p:cNvPr id="6" name="Picture 3"/>
            <p:cNvPicPr>
              <a:picLocks noChangeAspect="1" noChangeArrowheads="1"/>
            </p:cNvPicPr>
            <p:nvPr/>
          </p:nvPicPr>
          <p:blipFill>
            <a:blip r:embed="rId5" cstate="screen"/>
            <a:srcRect/>
            <a:stretch>
              <a:fillRect/>
            </a:stretch>
          </p:blipFill>
          <p:spPr bwMode="auto">
            <a:xfrm>
              <a:off x="2915816" y="4011910"/>
              <a:ext cx="4248150" cy="581025"/>
            </a:xfrm>
            <a:prstGeom prst="rect">
              <a:avLst/>
            </a:prstGeom>
            <a:noFill/>
            <a:ln w="9525">
              <a:noFill/>
              <a:miter lim="800000"/>
              <a:headEnd/>
              <a:tailEnd/>
            </a:ln>
          </p:spPr>
        </p:pic>
        <p:pic>
          <p:nvPicPr>
            <p:cNvPr id="7" name="Picture 4"/>
            <p:cNvPicPr>
              <a:picLocks noChangeAspect="1" noChangeArrowheads="1"/>
            </p:cNvPicPr>
            <p:nvPr/>
          </p:nvPicPr>
          <p:blipFill>
            <a:blip r:embed="rId6" cstate="screen"/>
            <a:srcRect/>
            <a:stretch>
              <a:fillRect/>
            </a:stretch>
          </p:blipFill>
          <p:spPr bwMode="auto">
            <a:xfrm>
              <a:off x="2906291" y="3579862"/>
              <a:ext cx="4238625" cy="419100"/>
            </a:xfrm>
            <a:prstGeom prst="rect">
              <a:avLst/>
            </a:prstGeom>
            <a:noFill/>
            <a:ln w="9525">
              <a:noFill/>
              <a:miter lim="800000"/>
              <a:headEnd/>
              <a:tailEnd/>
            </a:ln>
          </p:spPr>
        </p:pic>
      </p:grpSp>
      <p:sp>
        <p:nvSpPr>
          <p:cNvPr id="8" name="7 CuadroTexto"/>
          <p:cNvSpPr txBox="1"/>
          <p:nvPr/>
        </p:nvSpPr>
        <p:spPr>
          <a:xfrm>
            <a:off x="1619672" y="3435846"/>
            <a:ext cx="3528392" cy="307777"/>
          </a:xfrm>
          <a:prstGeom prst="rect">
            <a:avLst/>
          </a:prstGeom>
          <a:noFill/>
        </p:spPr>
        <p:txBody>
          <a:bodyPr wrap="square" rtlCol="0">
            <a:spAutoFit/>
          </a:bodyPr>
          <a:lstStyle/>
          <a:p>
            <a:pPr algn="ctr"/>
            <a:r>
              <a:rPr lang="es-ES" sz="1400" dirty="0">
                <a:latin typeface="Arial" pitchFamily="34" charset="0"/>
                <a:cs typeface="Arial" pitchFamily="34" charset="0"/>
              </a:rPr>
              <a:t>Previsiones de variación anual en %</a:t>
            </a:r>
          </a:p>
        </p:txBody>
      </p:sp>
      <p:sp>
        <p:nvSpPr>
          <p:cNvPr id="10" name="9 Rectángulo"/>
          <p:cNvSpPr/>
          <p:nvPr/>
        </p:nvSpPr>
        <p:spPr>
          <a:xfrm>
            <a:off x="1547664" y="3219822"/>
            <a:ext cx="5885606" cy="1728192"/>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transition>
    <p:fade thruBlk="1"/>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ES" dirty="0"/>
              <a:t>¿Qué bienes exportamos y cuáles importamos?</a:t>
            </a:r>
          </a:p>
        </p:txBody>
      </p:sp>
      <p:pic>
        <p:nvPicPr>
          <p:cNvPr id="132097" name="Picture 1"/>
          <p:cNvPicPr>
            <a:picLocks noChangeAspect="1" noChangeArrowheads="1"/>
          </p:cNvPicPr>
          <p:nvPr/>
        </p:nvPicPr>
        <p:blipFill>
          <a:blip r:embed="rId3" cstate="screen"/>
          <a:srcRect/>
          <a:stretch>
            <a:fillRect/>
          </a:stretch>
        </p:blipFill>
        <p:spPr bwMode="auto">
          <a:xfrm>
            <a:off x="5110931" y="1527255"/>
            <a:ext cx="3565525" cy="3251974"/>
          </a:xfrm>
          <a:prstGeom prst="rect">
            <a:avLst/>
          </a:prstGeom>
          <a:ln>
            <a:noFill/>
          </a:ln>
          <a:effectLst>
            <a:outerShdw blurRad="190500" algn="tl" rotWithShape="0">
              <a:srgbClr val="000000">
                <a:alpha val="70000"/>
              </a:srgbClr>
            </a:outerShdw>
          </a:effectLst>
        </p:spPr>
      </p:pic>
      <p:pic>
        <p:nvPicPr>
          <p:cNvPr id="132098" name="Picture 2"/>
          <p:cNvPicPr>
            <a:picLocks noChangeAspect="1" noChangeArrowheads="1"/>
          </p:cNvPicPr>
          <p:nvPr/>
        </p:nvPicPr>
        <p:blipFill>
          <a:blip r:embed="rId4" cstate="screen"/>
          <a:srcRect/>
          <a:stretch>
            <a:fillRect/>
          </a:stretch>
        </p:blipFill>
        <p:spPr bwMode="auto">
          <a:xfrm>
            <a:off x="806888" y="1563638"/>
            <a:ext cx="3621096" cy="3240360"/>
          </a:xfrm>
          <a:prstGeom prst="rect">
            <a:avLst/>
          </a:prstGeom>
          <a:ln>
            <a:noFill/>
          </a:ln>
          <a:effectLst>
            <a:outerShdw blurRad="190500" algn="tl" rotWithShape="0">
              <a:srgbClr val="000000">
                <a:alpha val="70000"/>
              </a:srgbClr>
            </a:outerShdw>
          </a:effectLst>
        </p:spPr>
      </p:pic>
      <p:sp>
        <p:nvSpPr>
          <p:cNvPr id="6" name="5 Rectángulo"/>
          <p:cNvSpPr/>
          <p:nvPr/>
        </p:nvSpPr>
        <p:spPr>
          <a:xfrm>
            <a:off x="1609762" y="915566"/>
            <a:ext cx="6146234" cy="707886"/>
          </a:xfrm>
          <a:prstGeom prst="rect">
            <a:avLst/>
          </a:prstGeom>
          <a:noFill/>
        </p:spPr>
        <p:txBody>
          <a:bodyPr wrap="non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s-ES" sz="40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EXPORT             IMPORT</a:t>
            </a:r>
          </a:p>
        </p:txBody>
      </p:sp>
    </p:spTree>
  </p:cSld>
  <p:clrMapOvr>
    <a:masterClrMapping/>
  </p:clrMapOvr>
  <p:transition>
    <p:fade thruBlk="1"/>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lstStyle/>
          <a:p>
            <a:endParaRPr lang="es-ES"/>
          </a:p>
        </p:txBody>
      </p:sp>
      <p:sp>
        <p:nvSpPr>
          <p:cNvPr id="3" name="2 Título"/>
          <p:cNvSpPr>
            <a:spLocks noGrp="1"/>
          </p:cNvSpPr>
          <p:nvPr>
            <p:ph type="title"/>
          </p:nvPr>
        </p:nvSpPr>
        <p:spPr/>
        <p:txBody>
          <a:bodyPr/>
          <a:lstStyle/>
          <a:p>
            <a:r>
              <a:rPr lang="es-ES" dirty="0"/>
              <a:t>No crece más el número de nuestros clientes</a:t>
            </a:r>
          </a:p>
        </p:txBody>
      </p:sp>
      <p:pic>
        <p:nvPicPr>
          <p:cNvPr id="537602" name="Picture 2"/>
          <p:cNvPicPr>
            <a:picLocks noChangeAspect="1" noChangeArrowheads="1"/>
          </p:cNvPicPr>
          <p:nvPr/>
        </p:nvPicPr>
        <p:blipFill>
          <a:blip r:embed="rId2" cstate="screen"/>
          <a:srcRect/>
          <a:stretch>
            <a:fillRect/>
          </a:stretch>
        </p:blipFill>
        <p:spPr bwMode="auto">
          <a:xfrm>
            <a:off x="467544" y="987574"/>
            <a:ext cx="8280920" cy="3888432"/>
          </a:xfrm>
          <a:prstGeom prst="rect">
            <a:avLst/>
          </a:prstGeom>
          <a:ln>
            <a:noFill/>
          </a:ln>
          <a:effectLst>
            <a:softEdge rad="112500"/>
          </a:effectLst>
        </p:spPr>
      </p:pic>
    </p:spTree>
  </p:cSld>
  <p:clrMapOvr>
    <a:masterClrMapping/>
  </p:clrMapOvr>
  <p:transition>
    <p:fade thruBlk="1"/>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ES" dirty="0"/>
              <a:t>Los precios de lo exportado se recuperan…</a:t>
            </a:r>
          </a:p>
        </p:txBody>
      </p:sp>
      <p:pic>
        <p:nvPicPr>
          <p:cNvPr id="6" name="Picture 2"/>
          <p:cNvPicPr>
            <a:picLocks noChangeAspect="1" noChangeArrowheads="1"/>
          </p:cNvPicPr>
          <p:nvPr/>
        </p:nvPicPr>
        <p:blipFill>
          <a:blip r:embed="rId2" cstate="screen"/>
          <a:srcRect/>
          <a:stretch>
            <a:fillRect/>
          </a:stretch>
        </p:blipFill>
        <p:spPr bwMode="auto">
          <a:xfrm>
            <a:off x="312928" y="1059582"/>
            <a:ext cx="4403088" cy="2798082"/>
          </a:xfrm>
          <a:prstGeom prst="rect">
            <a:avLst/>
          </a:prstGeom>
          <a:ln>
            <a:noFill/>
          </a:ln>
          <a:effectLst>
            <a:softEdge rad="112500"/>
          </a:effectLst>
        </p:spPr>
      </p:pic>
      <p:pic>
        <p:nvPicPr>
          <p:cNvPr id="5" name="Picture 2"/>
          <p:cNvPicPr>
            <a:picLocks noChangeAspect="1" noChangeArrowheads="1"/>
          </p:cNvPicPr>
          <p:nvPr/>
        </p:nvPicPr>
        <p:blipFill>
          <a:blip r:embed="rId3" cstate="screen"/>
          <a:srcRect/>
          <a:stretch>
            <a:fillRect/>
          </a:stretch>
        </p:blipFill>
        <p:spPr bwMode="auto">
          <a:xfrm>
            <a:off x="4644008" y="1040532"/>
            <a:ext cx="4244621" cy="2808312"/>
          </a:xfrm>
          <a:prstGeom prst="rect">
            <a:avLst/>
          </a:prstGeom>
          <a:ln>
            <a:noFill/>
          </a:ln>
          <a:effectLst>
            <a:softEdge rad="112500"/>
          </a:effectLst>
        </p:spPr>
      </p:pic>
    </p:spTree>
  </p:cSld>
  <p:clrMapOvr>
    <a:masterClrMapping/>
  </p:clrMapOvr>
  <p:transition>
    <p:fade thruBlk="1"/>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ES" dirty="0"/>
              <a:t>Reparto modal en </a:t>
            </a:r>
            <a:r>
              <a:rPr lang="es-ES" dirty="0" err="1"/>
              <a:t>TonKm</a:t>
            </a:r>
            <a:r>
              <a:rPr lang="es-ES" dirty="0"/>
              <a:t> : la carretera en Europa</a:t>
            </a:r>
          </a:p>
        </p:txBody>
      </p:sp>
      <p:pic>
        <p:nvPicPr>
          <p:cNvPr id="632838" name="Picture 6"/>
          <p:cNvPicPr>
            <a:picLocks noChangeAspect="1" noChangeArrowheads="1"/>
          </p:cNvPicPr>
          <p:nvPr/>
        </p:nvPicPr>
        <p:blipFill>
          <a:blip r:embed="rId2" cstate="screen"/>
          <a:srcRect/>
          <a:stretch>
            <a:fillRect/>
          </a:stretch>
        </p:blipFill>
        <p:spPr bwMode="auto">
          <a:xfrm>
            <a:off x="1331640" y="843558"/>
            <a:ext cx="6353175" cy="405765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fade thruBlk="1"/>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ES" dirty="0"/>
              <a:t>Ranking de </a:t>
            </a:r>
            <a:r>
              <a:rPr lang="es-ES" dirty="0" err="1"/>
              <a:t>Ton.Km</a:t>
            </a:r>
            <a:r>
              <a:rPr lang="es-ES" dirty="0"/>
              <a:t> según país de matriculación</a:t>
            </a:r>
          </a:p>
        </p:txBody>
      </p:sp>
      <p:sp>
        <p:nvSpPr>
          <p:cNvPr id="5" name="4 CuadroTexto"/>
          <p:cNvSpPr txBox="1"/>
          <p:nvPr/>
        </p:nvSpPr>
        <p:spPr>
          <a:xfrm>
            <a:off x="6948264" y="4731990"/>
            <a:ext cx="1101584" cy="230832"/>
          </a:xfrm>
          <a:prstGeom prst="rect">
            <a:avLst/>
          </a:prstGeom>
          <a:noFill/>
        </p:spPr>
        <p:txBody>
          <a:bodyPr wrap="none" rtlCol="0">
            <a:spAutoFit/>
          </a:bodyPr>
          <a:lstStyle/>
          <a:p>
            <a:r>
              <a:rPr lang="es-ES" sz="900" dirty="0">
                <a:effectLst>
                  <a:outerShdw blurRad="38100" dist="38100" dir="2700000" algn="tl">
                    <a:srgbClr val="000000">
                      <a:alpha val="43137"/>
                    </a:srgbClr>
                  </a:outerShdw>
                </a:effectLst>
              </a:rPr>
              <a:t>Fuente: </a:t>
            </a:r>
            <a:r>
              <a:rPr lang="es-ES" sz="900" dirty="0" err="1">
                <a:effectLst>
                  <a:outerShdw blurRad="38100" dist="38100" dir="2700000" algn="tl">
                    <a:srgbClr val="000000">
                      <a:alpha val="43137"/>
                    </a:srgbClr>
                  </a:outerShdw>
                </a:effectLst>
              </a:rPr>
              <a:t>EuroStat</a:t>
            </a:r>
            <a:endParaRPr lang="es-ES" sz="900" dirty="0">
              <a:effectLst>
                <a:outerShdw blurRad="38100" dist="38100" dir="2700000" algn="tl">
                  <a:srgbClr val="000000">
                    <a:alpha val="43137"/>
                  </a:srgbClr>
                </a:outerShdw>
              </a:effectLst>
            </a:endParaRPr>
          </a:p>
        </p:txBody>
      </p:sp>
      <p:sp>
        <p:nvSpPr>
          <p:cNvPr id="7" name="6 Rectángulo"/>
          <p:cNvSpPr/>
          <p:nvPr/>
        </p:nvSpPr>
        <p:spPr>
          <a:xfrm rot="19491251">
            <a:off x="2560620" y="1893986"/>
            <a:ext cx="4442242"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ACTUALIZAR</a:t>
            </a:r>
          </a:p>
        </p:txBody>
      </p:sp>
      <p:pic>
        <p:nvPicPr>
          <p:cNvPr id="677889" name="Picture 1"/>
          <p:cNvPicPr>
            <a:picLocks noChangeAspect="1" noChangeArrowheads="1"/>
          </p:cNvPicPr>
          <p:nvPr/>
        </p:nvPicPr>
        <p:blipFill>
          <a:blip r:embed="rId3" cstate="screen"/>
          <a:srcRect/>
          <a:stretch>
            <a:fillRect/>
          </a:stretch>
        </p:blipFill>
        <p:spPr bwMode="auto">
          <a:xfrm>
            <a:off x="1115616" y="771550"/>
            <a:ext cx="6840760" cy="3758487"/>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fade thruBlk="1"/>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41" name="Picture 1"/>
          <p:cNvPicPr>
            <a:picLocks noChangeAspect="1" noChangeArrowheads="1"/>
          </p:cNvPicPr>
          <p:nvPr/>
        </p:nvPicPr>
        <p:blipFill>
          <a:blip r:embed="rId3" cstate="screen"/>
          <a:srcRect/>
          <a:stretch>
            <a:fillRect/>
          </a:stretch>
        </p:blipFill>
        <p:spPr bwMode="auto">
          <a:xfrm>
            <a:off x="971600" y="555526"/>
            <a:ext cx="7081415" cy="3985848"/>
          </a:xfrm>
          <a:prstGeom prst="rect">
            <a:avLst/>
          </a:prstGeom>
          <a:ln>
            <a:noFill/>
          </a:ln>
          <a:effectLst>
            <a:outerShdw blurRad="292100" dist="139700" dir="2700000" algn="tl" rotWithShape="0">
              <a:srgbClr val="333333">
                <a:alpha val="65000"/>
              </a:srgbClr>
            </a:outerShdw>
          </a:effectLst>
        </p:spPr>
      </p:pic>
      <p:sp>
        <p:nvSpPr>
          <p:cNvPr id="3" name="2 Título"/>
          <p:cNvSpPr>
            <a:spLocks noGrp="1"/>
          </p:cNvSpPr>
          <p:nvPr>
            <p:ph type="title"/>
          </p:nvPr>
        </p:nvSpPr>
        <p:spPr>
          <a:xfrm>
            <a:off x="467544" y="-164554"/>
            <a:ext cx="8229600" cy="857250"/>
          </a:xfrm>
        </p:spPr>
        <p:txBody>
          <a:bodyPr/>
          <a:lstStyle/>
          <a:p>
            <a:r>
              <a:rPr lang="es-ES" dirty="0"/>
              <a:t>Peso del Tte. Internacional por carretea según país</a:t>
            </a:r>
          </a:p>
        </p:txBody>
      </p:sp>
      <p:sp>
        <p:nvSpPr>
          <p:cNvPr id="5" name="4 Flecha abajo"/>
          <p:cNvSpPr/>
          <p:nvPr/>
        </p:nvSpPr>
        <p:spPr>
          <a:xfrm rot="10800000">
            <a:off x="2195736" y="987574"/>
            <a:ext cx="864096" cy="1008112"/>
          </a:xfrm>
          <a:prstGeom prst="downArrow">
            <a:avLst>
              <a:gd name="adj1" fmla="val 47796"/>
              <a:gd name="adj2" fmla="val 50000"/>
            </a:avLst>
          </a:prstGeom>
          <a:gradFill>
            <a:gsLst>
              <a:gs pos="0">
                <a:schemeClr val="accent2">
                  <a:tint val="62000"/>
                  <a:satMod val="180000"/>
                  <a:alpha val="41000"/>
                </a:schemeClr>
              </a:gs>
              <a:gs pos="65000">
                <a:schemeClr val="accent2">
                  <a:tint val="32000"/>
                  <a:satMod val="250000"/>
                </a:schemeClr>
              </a:gs>
              <a:gs pos="100000">
                <a:schemeClr val="accent2">
                  <a:tint val="23000"/>
                  <a:satMod val="300000"/>
                </a:schemeClr>
              </a:gs>
            </a:gsLst>
          </a:gradFill>
          <a:effectLst>
            <a:outerShdw blurRad="63500" dist="63500" dir="13500000" algn="br" rotWithShape="0">
              <a:prstClr val="black">
                <a:alpha val="40000"/>
              </a:prstClr>
            </a:outerShd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s-ES"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6" name="5 CuadroTexto"/>
          <p:cNvSpPr txBox="1"/>
          <p:nvPr/>
        </p:nvSpPr>
        <p:spPr>
          <a:xfrm>
            <a:off x="7326152" y="4861198"/>
            <a:ext cx="1101584" cy="230832"/>
          </a:xfrm>
          <a:prstGeom prst="rect">
            <a:avLst/>
          </a:prstGeom>
          <a:noFill/>
        </p:spPr>
        <p:txBody>
          <a:bodyPr wrap="none" rtlCol="0">
            <a:spAutoFit/>
          </a:bodyPr>
          <a:lstStyle/>
          <a:p>
            <a:r>
              <a:rPr lang="es-ES" sz="900" dirty="0">
                <a:solidFill>
                  <a:schemeClr val="tx1">
                    <a:lumMod val="50000"/>
                    <a:lumOff val="50000"/>
                  </a:schemeClr>
                </a:solidFill>
                <a:effectLst>
                  <a:outerShdw blurRad="38100" dist="38100" dir="2700000" algn="tl">
                    <a:srgbClr val="000000">
                      <a:alpha val="43137"/>
                    </a:srgbClr>
                  </a:outerShdw>
                </a:effectLst>
              </a:rPr>
              <a:t>Fuente: </a:t>
            </a:r>
            <a:r>
              <a:rPr lang="es-ES" sz="900" dirty="0" err="1">
                <a:solidFill>
                  <a:schemeClr val="tx1">
                    <a:lumMod val="50000"/>
                    <a:lumOff val="50000"/>
                  </a:schemeClr>
                </a:solidFill>
                <a:effectLst>
                  <a:outerShdw blurRad="38100" dist="38100" dir="2700000" algn="tl">
                    <a:srgbClr val="000000">
                      <a:alpha val="43137"/>
                    </a:srgbClr>
                  </a:outerShdw>
                </a:effectLst>
              </a:rPr>
              <a:t>EuroStat</a:t>
            </a:r>
            <a:endParaRPr lang="es-ES" sz="900" dirty="0">
              <a:solidFill>
                <a:schemeClr val="tx1">
                  <a:lumMod val="50000"/>
                  <a:lumOff val="50000"/>
                </a:schemeClr>
              </a:solidFill>
              <a:effectLst>
                <a:outerShdw blurRad="38100" dist="38100" dir="2700000" algn="tl">
                  <a:srgbClr val="000000">
                    <a:alpha val="43137"/>
                  </a:srgbClr>
                </a:outerShdw>
              </a:effectLst>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iterate type="lt">
                                    <p:tmPct val="5000"/>
                                  </p:iterate>
                                  <p:childTnLst>
                                    <p:set>
                                      <p:cBhvr>
                                        <p:cTn id="6" dur="1" fill="hold">
                                          <p:stCondLst>
                                            <p:cond delay="0"/>
                                          </p:stCondLst>
                                        </p:cTn>
                                        <p:tgtEl>
                                          <p:spTgt spid="5"/>
                                        </p:tgtEl>
                                        <p:attrNameLst>
                                          <p:attrName>style.visibility</p:attrName>
                                        </p:attrNameLst>
                                      </p:cBhvr>
                                      <p:to>
                                        <p:strVal val="visible"/>
                                      </p:to>
                                    </p:set>
                                    <p:anim calcmode="lin" valueType="num">
                                      <p:cBhvr>
                                        <p:cTn id="7" dur="2000" fill="hold"/>
                                        <p:tgtEl>
                                          <p:spTgt spid="5"/>
                                        </p:tgtEl>
                                        <p:attrNameLst>
                                          <p:attrName>ppt_w</p:attrName>
                                        </p:attrNameLst>
                                      </p:cBhvr>
                                      <p:tavLst>
                                        <p:tav tm="0">
                                          <p:val>
                                            <p:fltVal val="0"/>
                                          </p:val>
                                        </p:tav>
                                        <p:tav tm="100000">
                                          <p:val>
                                            <p:strVal val="#ppt_w"/>
                                          </p:val>
                                        </p:tav>
                                      </p:tavLst>
                                    </p:anim>
                                    <p:anim calcmode="lin" valueType="num">
                                      <p:cBhvr>
                                        <p:cTn id="8" dur="2000" fill="hold"/>
                                        <p:tgtEl>
                                          <p:spTgt spid="5"/>
                                        </p:tgtEl>
                                        <p:attrNameLst>
                                          <p:attrName>ppt_h</p:attrName>
                                        </p:attrNameLst>
                                      </p:cBhvr>
                                      <p:tavLst>
                                        <p:tav tm="0">
                                          <p:val>
                                            <p:fltVal val="0"/>
                                          </p:val>
                                        </p:tav>
                                        <p:tav tm="100000">
                                          <p:val>
                                            <p:strVal val="#ppt_h"/>
                                          </p:val>
                                        </p:tav>
                                      </p:tavLst>
                                    </p:anim>
                                    <p:anim calcmode="lin" valueType="num">
                                      <p:cBhvr>
                                        <p:cTn id="9" dur="2000" fill="hold"/>
                                        <p:tgtEl>
                                          <p:spTgt spid="5"/>
                                        </p:tgtEl>
                                        <p:attrNameLst>
                                          <p:attrName>style.rotation</p:attrName>
                                        </p:attrNameLst>
                                      </p:cBhvr>
                                      <p:tavLst>
                                        <p:tav tm="0">
                                          <p:val>
                                            <p:fltVal val="90"/>
                                          </p:val>
                                        </p:tav>
                                        <p:tav tm="100000">
                                          <p:val>
                                            <p:fltVal val="0"/>
                                          </p:val>
                                        </p:tav>
                                      </p:tavLst>
                                    </p:anim>
                                    <p:animEffect transition="in" filter="fade">
                                      <p:cBhvr>
                                        <p:cTn id="1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p:nvPr>
        </p:nvSpPr>
        <p:spPr/>
        <p:txBody>
          <a:bodyPr/>
          <a:lstStyle/>
          <a:p>
            <a:r>
              <a:rPr lang="es-ES" sz="3200" dirty="0"/>
              <a:t>Comunicación e imagen de marca</a:t>
            </a:r>
          </a:p>
        </p:txBody>
      </p:sp>
      <p:sp>
        <p:nvSpPr>
          <p:cNvPr id="5" name="4 Subtítulo"/>
          <p:cNvSpPr>
            <a:spLocks noGrp="1"/>
          </p:cNvSpPr>
          <p:nvPr>
            <p:ph type="subTitle" idx="1"/>
          </p:nvPr>
        </p:nvSpPr>
        <p:spPr/>
        <p:txBody>
          <a:bodyPr/>
          <a:lstStyle/>
          <a:p>
            <a:r>
              <a:rPr lang="es-ES" dirty="0"/>
              <a:t>R. Valdivia</a:t>
            </a:r>
          </a:p>
          <a:p>
            <a:r>
              <a:rPr lang="es-ES" dirty="0" err="1"/>
              <a:t>Dtor</a:t>
            </a:r>
            <a:r>
              <a:rPr lang="es-ES" dirty="0"/>
              <a:t>. General</a:t>
            </a:r>
          </a:p>
        </p:txBody>
      </p:sp>
    </p:spTree>
  </p:cSld>
  <p:clrMapOvr>
    <a:masterClrMapping/>
  </p:clrMapOvr>
  <p:transition>
    <p:fade thruBlk="1"/>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www.yomeamomas.com/wp-content/uploads/2013/10/6848390_xl.jpg"/>
          <p:cNvPicPr>
            <a:picLocks noChangeAspect="1" noChangeArrowheads="1"/>
          </p:cNvPicPr>
          <p:nvPr/>
        </p:nvPicPr>
        <p:blipFill>
          <a:blip r:embed="rId2" cstate="screen"/>
          <a:srcRect/>
          <a:stretch>
            <a:fillRect/>
          </a:stretch>
        </p:blipFill>
        <p:spPr bwMode="auto">
          <a:xfrm>
            <a:off x="3" y="0"/>
            <a:ext cx="9200215" cy="5143500"/>
          </a:xfrm>
          <a:prstGeom prst="rect">
            <a:avLst/>
          </a:prstGeom>
          <a:noFill/>
        </p:spPr>
      </p:pic>
      <p:pic>
        <p:nvPicPr>
          <p:cNvPr id="6" name="16 Imagen" descr="CABECERA genérica.jpg"/>
          <p:cNvPicPr/>
          <p:nvPr/>
        </p:nvPicPr>
        <p:blipFill>
          <a:blip r:embed="rId3" cstate="screen">
            <a:clrChange>
              <a:clrFrom>
                <a:srgbClr val="FFFFFF"/>
              </a:clrFrom>
              <a:clrTo>
                <a:srgbClr val="FFFFFF">
                  <a:alpha val="0"/>
                </a:srgbClr>
              </a:clrTo>
            </a:clrChange>
          </a:blip>
          <a:srcRect/>
          <a:stretch>
            <a:fillRect/>
          </a:stretch>
        </p:blipFill>
        <p:spPr>
          <a:xfrm>
            <a:off x="251520" y="2211710"/>
            <a:ext cx="1872208" cy="949404"/>
          </a:xfrm>
          <a:prstGeom prst="rect">
            <a:avLst/>
          </a:prstGeom>
        </p:spPr>
      </p:pic>
      <p:sp>
        <p:nvSpPr>
          <p:cNvPr id="7" name="6 CuadroTexto"/>
          <p:cNvSpPr txBox="1"/>
          <p:nvPr/>
        </p:nvSpPr>
        <p:spPr>
          <a:xfrm>
            <a:off x="0" y="3867899"/>
            <a:ext cx="9144000" cy="384721"/>
          </a:xfrm>
          <a:prstGeom prst="rect">
            <a:avLst/>
          </a:prstGeom>
          <a:noFill/>
          <a:ln>
            <a:noFill/>
          </a:ln>
        </p:spPr>
        <p:txBody>
          <a:bodyPr wrap="square" rtlCol="0">
            <a:spAutoFit/>
          </a:bodyPr>
          <a:lstStyle/>
          <a:p>
            <a:pPr algn="ctr"/>
            <a:r>
              <a:rPr lang="es-ES" sz="1900" b="1" dirty="0">
                <a:solidFill>
                  <a:schemeClr val="bg1"/>
                </a:solidFill>
              </a:rPr>
              <a:t>Comunicación ASTIC </a:t>
            </a:r>
          </a:p>
        </p:txBody>
      </p:sp>
      <p:sp>
        <p:nvSpPr>
          <p:cNvPr id="8" name="7 CuadroTexto"/>
          <p:cNvSpPr txBox="1"/>
          <p:nvPr/>
        </p:nvSpPr>
        <p:spPr>
          <a:xfrm>
            <a:off x="0" y="4507260"/>
            <a:ext cx="9144000" cy="584775"/>
          </a:xfrm>
          <a:prstGeom prst="rect">
            <a:avLst/>
          </a:prstGeom>
          <a:noFill/>
        </p:spPr>
        <p:txBody>
          <a:bodyPr wrap="square" rtlCol="0">
            <a:spAutoFit/>
          </a:bodyPr>
          <a:lstStyle/>
          <a:p>
            <a:pPr algn="ctr"/>
            <a:r>
              <a:rPr lang="es-ES" sz="3200" b="1" dirty="0">
                <a:solidFill>
                  <a:schemeClr val="bg1"/>
                </a:solidFill>
              </a:rPr>
              <a:t>Decisiones de Futuro</a:t>
            </a:r>
          </a:p>
        </p:txBody>
      </p:sp>
    </p:spTree>
  </p:cSld>
  <p:clrMapOvr>
    <a:masterClrMapping/>
  </p:clrMapOvr>
  <p:transition>
    <p:fade thruBlk="1"/>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t>Punto de partida</a:t>
            </a:r>
          </a:p>
        </p:txBody>
      </p:sp>
      <p:pic>
        <p:nvPicPr>
          <p:cNvPr id="5" name="Picture 2" descr="http://k42.kn3.net/567EF4A17.jpg"/>
          <p:cNvPicPr>
            <a:picLocks noChangeAspect="1" noChangeArrowheads="1"/>
          </p:cNvPicPr>
          <p:nvPr/>
        </p:nvPicPr>
        <p:blipFill>
          <a:blip r:embed="rId2" cstate="screen"/>
          <a:srcRect/>
          <a:stretch>
            <a:fillRect/>
          </a:stretch>
        </p:blipFill>
        <p:spPr bwMode="auto">
          <a:xfrm>
            <a:off x="4357686" y="0"/>
            <a:ext cx="4786314" cy="5143500"/>
          </a:xfrm>
          <a:prstGeom prst="rect">
            <a:avLst/>
          </a:prstGeom>
          <a:noFill/>
          <a:ln>
            <a:noFill/>
          </a:ln>
        </p:spPr>
      </p:pic>
      <p:pic>
        <p:nvPicPr>
          <p:cNvPr id="6" name="5 Imagen" descr="TYC LOGOTIPO blanco.png"/>
          <p:cNvPicPr>
            <a:picLocks noChangeAspect="1"/>
          </p:cNvPicPr>
          <p:nvPr/>
        </p:nvPicPr>
        <p:blipFill>
          <a:blip r:embed="rId3" cstate="screen"/>
          <a:srcRect/>
          <a:stretch>
            <a:fillRect/>
          </a:stretch>
        </p:blipFill>
        <p:spPr bwMode="auto">
          <a:xfrm>
            <a:off x="7524328" y="4754708"/>
            <a:ext cx="1619672" cy="191595"/>
          </a:xfrm>
          <a:prstGeom prst="rect">
            <a:avLst/>
          </a:prstGeom>
          <a:noFill/>
          <a:ln w="9525">
            <a:noFill/>
            <a:miter lim="800000"/>
            <a:headEnd/>
            <a:tailEnd/>
          </a:ln>
        </p:spPr>
      </p:pic>
      <p:sp>
        <p:nvSpPr>
          <p:cNvPr id="7" name="6 CuadroTexto"/>
          <p:cNvSpPr txBox="1"/>
          <p:nvPr/>
        </p:nvSpPr>
        <p:spPr>
          <a:xfrm>
            <a:off x="4644008" y="195491"/>
            <a:ext cx="4143404" cy="246221"/>
          </a:xfrm>
          <a:prstGeom prst="rect">
            <a:avLst/>
          </a:prstGeom>
          <a:noFill/>
          <a:ln>
            <a:noFill/>
          </a:ln>
        </p:spPr>
        <p:txBody>
          <a:bodyPr wrap="square" rtlCol="0">
            <a:spAutoFit/>
          </a:bodyPr>
          <a:lstStyle/>
          <a:p>
            <a:pPr algn="ctr"/>
            <a:r>
              <a:rPr lang="es-ES" sz="1000" b="1" dirty="0">
                <a:solidFill>
                  <a:schemeClr val="bg1"/>
                </a:solidFill>
              </a:rPr>
              <a:t>Propuesta de Trabajo </a:t>
            </a:r>
          </a:p>
        </p:txBody>
      </p:sp>
      <p:sp>
        <p:nvSpPr>
          <p:cNvPr id="8" name="7 CuadroTexto"/>
          <p:cNvSpPr txBox="1"/>
          <p:nvPr/>
        </p:nvSpPr>
        <p:spPr>
          <a:xfrm>
            <a:off x="4749076" y="483523"/>
            <a:ext cx="4143404" cy="461665"/>
          </a:xfrm>
          <a:prstGeom prst="rect">
            <a:avLst/>
          </a:prstGeom>
          <a:noFill/>
        </p:spPr>
        <p:txBody>
          <a:bodyPr wrap="square" rtlCol="0">
            <a:spAutoFit/>
          </a:bodyPr>
          <a:lstStyle/>
          <a:p>
            <a:pPr algn="ctr"/>
            <a:r>
              <a:rPr lang="es-ES" sz="2400" b="1" dirty="0">
                <a:solidFill>
                  <a:schemeClr val="bg1"/>
                </a:solidFill>
              </a:rPr>
              <a:t>CANTIDAD vs CALIDAD</a:t>
            </a:r>
          </a:p>
        </p:txBody>
      </p:sp>
      <p:pic>
        <p:nvPicPr>
          <p:cNvPr id="2050" name="Picture 2" descr="http://www.elartedepresentar.com/wp-content/uploads/2010/09/innosfera1.png"/>
          <p:cNvPicPr>
            <a:picLocks noChangeAspect="1" noChangeArrowheads="1"/>
          </p:cNvPicPr>
          <p:nvPr/>
        </p:nvPicPr>
        <p:blipFill>
          <a:blip r:embed="rId4" cstate="screen"/>
          <a:srcRect/>
          <a:stretch>
            <a:fillRect/>
          </a:stretch>
        </p:blipFill>
        <p:spPr bwMode="auto">
          <a:xfrm>
            <a:off x="323528" y="1203600"/>
            <a:ext cx="3219280" cy="2088232"/>
          </a:xfrm>
          <a:prstGeom prst="rect">
            <a:avLst/>
          </a:prstGeom>
          <a:noFill/>
        </p:spPr>
      </p:pic>
      <p:sp>
        <p:nvSpPr>
          <p:cNvPr id="12" name="2 Marcador de contenido"/>
          <p:cNvSpPr txBox="1">
            <a:spLocks/>
          </p:cNvSpPr>
          <p:nvPr/>
        </p:nvSpPr>
        <p:spPr>
          <a:xfrm>
            <a:off x="3635896" y="1275607"/>
            <a:ext cx="4680520" cy="2016224"/>
          </a:xfrm>
          <a:prstGeom prst="rect">
            <a:avLst/>
          </a:prstGeom>
          <a:solidFill>
            <a:srgbClr val="F2F2F2">
              <a:alpha val="78000"/>
            </a:srgbClr>
          </a:solidFill>
        </p:spPr>
        <p:txBody>
          <a:bodyPr vert="horz" lIns="91440" tIns="45720" rIns="91440" bIns="45720" rtlCol="0">
            <a:noAutofit/>
          </a:bodyPr>
          <a:lstStyle/>
          <a:p>
            <a:pPr marL="177800" marR="0" lvl="0" indent="-177800" algn="l" defTabSz="914400" rtl="0" eaLnBrk="1" fontAlgn="auto" latinLnBrk="0" hangingPunct="1">
              <a:lnSpc>
                <a:spcPct val="100000"/>
              </a:lnSpc>
              <a:spcBef>
                <a:spcPct val="20000"/>
              </a:spcBef>
              <a:spcAft>
                <a:spcPts val="0"/>
              </a:spcAft>
              <a:buClrTx/>
              <a:buSzTx/>
              <a:buFont typeface="Arial" pitchFamily="34" charset="0"/>
              <a:buNone/>
              <a:tabLst/>
              <a:defRPr/>
            </a:pPr>
            <a:r>
              <a:rPr lang="es-ES" sz="1100" dirty="0">
                <a:effectLst>
                  <a:outerShdw blurRad="38100" dist="38100" dir="2700000" algn="tl">
                    <a:srgbClr val="000000">
                      <a:alpha val="43137"/>
                    </a:srgbClr>
                  </a:outerShdw>
                </a:effectLst>
              </a:rPr>
              <a:t>R</a:t>
            </a:r>
            <a:r>
              <a:rPr kumimoji="0" lang="es-ES" sz="1100" b="0" i="0" u="none" strike="noStrike" kern="1200" cap="none" spc="0" normalizeH="0" baseline="0" noProof="0" dirty="0" err="1">
                <a:ln>
                  <a:noFill/>
                </a:ln>
                <a:solidFill>
                  <a:schemeClr val="tx1"/>
                </a:solidFill>
                <a:effectLst>
                  <a:outerShdw blurRad="38100" dist="38100" dir="2700000" algn="tl">
                    <a:srgbClr val="000000">
                      <a:alpha val="43137"/>
                    </a:srgbClr>
                  </a:outerShdw>
                </a:effectLst>
                <a:uLnTx/>
                <a:uFillTx/>
                <a:latin typeface="+mn-lt"/>
                <a:ea typeface="+mn-ea"/>
                <a:cs typeface="+mn-cs"/>
              </a:rPr>
              <a:t>etos</a:t>
            </a:r>
            <a:r>
              <a:rPr kumimoji="0" lang="es-ES" sz="1100" b="0"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mn-lt"/>
                <a:ea typeface="+mn-ea"/>
                <a:cs typeface="+mn-cs"/>
              </a:rPr>
              <a:t>:</a:t>
            </a:r>
          </a:p>
          <a:p>
            <a:pPr marL="177800" marR="0" lvl="0" indent="-1778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ES" sz="1100" b="0"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mn-lt"/>
              <a:ea typeface="+mn-ea"/>
              <a:cs typeface="+mn-cs"/>
            </a:endParaRPr>
          </a:p>
          <a:p>
            <a:pPr marL="177800" marR="0" lvl="0" indent="-1778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s-ES" sz="1100" b="0"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mn-lt"/>
                <a:ea typeface="+mn-ea"/>
                <a:cs typeface="+mn-cs"/>
              </a:rPr>
              <a:t>Objetivos de negocio</a:t>
            </a:r>
          </a:p>
          <a:p>
            <a:pPr marL="177800" marR="0" lvl="0" indent="-1778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ES" sz="500" b="0"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mn-lt"/>
              <a:ea typeface="+mn-ea"/>
              <a:cs typeface="+mn-cs"/>
            </a:endParaRPr>
          </a:p>
          <a:p>
            <a:pPr marL="177800" marR="0" lvl="0" indent="-1778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s-ES" sz="1100" b="0"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mn-lt"/>
                <a:ea typeface="+mn-ea"/>
                <a:cs typeface="+mn-cs"/>
              </a:rPr>
              <a:t>Mantener una base de socios de alto nivel sectorial</a:t>
            </a:r>
          </a:p>
          <a:p>
            <a:pPr marL="177800" marR="0" lvl="0" indent="-1778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s-ES" sz="1100" b="0"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mn-lt"/>
                <a:ea typeface="+mn-ea"/>
                <a:cs typeface="+mn-cs"/>
              </a:rPr>
              <a:t>Ser la voz más respetada del sector</a:t>
            </a:r>
          </a:p>
          <a:p>
            <a:pPr marL="177800" marR="0" lvl="0" indent="-1778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sz="1100" b="0"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mn-lt"/>
              <a:ea typeface="+mn-ea"/>
              <a:cs typeface="+mn-cs"/>
            </a:endParaRPr>
          </a:p>
          <a:p>
            <a:pPr marL="177800" marR="0" lvl="0" indent="-1778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s-ES" sz="1100" b="0"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mn-lt"/>
                <a:ea typeface="+mn-ea"/>
                <a:cs typeface="+mn-cs"/>
              </a:rPr>
              <a:t>Objetivos de comunicación</a:t>
            </a:r>
          </a:p>
          <a:p>
            <a:pPr marL="177800" marR="0" lvl="0" indent="-1778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sz="500" b="0"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mn-lt"/>
              <a:ea typeface="+mn-ea"/>
              <a:cs typeface="+mn-cs"/>
            </a:endParaRPr>
          </a:p>
          <a:p>
            <a:pPr marL="177800" marR="0" lvl="0" indent="-1778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s-ES" sz="1100" b="0"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mn-lt"/>
                <a:ea typeface="+mn-ea"/>
                <a:cs typeface="+mn-cs"/>
              </a:rPr>
              <a:t>Obtener más presencia en medios generalistas</a:t>
            </a:r>
          </a:p>
          <a:p>
            <a:pPr marL="177800" marR="0" lvl="0" indent="-1778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s-ES" sz="1100" b="0"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mn-lt"/>
                <a:ea typeface="+mn-ea"/>
                <a:cs typeface="+mn-cs"/>
              </a:rPr>
              <a:t>Fomentar el orgullo de pertenencia de los asociados</a:t>
            </a:r>
          </a:p>
        </p:txBody>
      </p:sp>
      <p:sp>
        <p:nvSpPr>
          <p:cNvPr id="13" name="12 CuadroTexto"/>
          <p:cNvSpPr txBox="1"/>
          <p:nvPr/>
        </p:nvSpPr>
        <p:spPr>
          <a:xfrm>
            <a:off x="467544" y="3579867"/>
            <a:ext cx="3357586" cy="830997"/>
          </a:xfrm>
          <a:prstGeom prst="rect">
            <a:avLst/>
          </a:prstGeom>
          <a:noFill/>
        </p:spPr>
        <p:txBody>
          <a:bodyPr wrap="square" rtlCol="0">
            <a:spAutoFit/>
          </a:bodyPr>
          <a:lstStyle/>
          <a:p>
            <a:pPr algn="ctr"/>
            <a:r>
              <a:rPr lang="es-ES" sz="1200" b="1" dirty="0">
                <a:solidFill>
                  <a:schemeClr val="tx1">
                    <a:lumMod val="50000"/>
                    <a:lumOff val="50000"/>
                  </a:schemeClr>
                </a:solidFill>
              </a:rPr>
              <a:t>La estrategia se basó en optimizar notoriedad y posicionamiento: menos emisión de Notas de Prensa pero más impacto en términos de credibilidad</a:t>
            </a:r>
          </a:p>
        </p:txBody>
      </p:sp>
    </p:spTree>
  </p:cSld>
  <p:clrMapOvr>
    <a:masterClrMapping/>
  </p:clrMapOvr>
  <p:transition>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p:nvPr>
        </p:nvSpPr>
        <p:spPr/>
        <p:txBody>
          <a:bodyPr/>
          <a:lstStyle/>
          <a:p>
            <a:r>
              <a:rPr lang="es-ES" dirty="0"/>
              <a:t>Marcos Basante</a:t>
            </a:r>
          </a:p>
        </p:txBody>
      </p:sp>
      <p:sp>
        <p:nvSpPr>
          <p:cNvPr id="5" name="4 Subtítulo"/>
          <p:cNvSpPr>
            <a:spLocks noGrp="1"/>
          </p:cNvSpPr>
          <p:nvPr>
            <p:ph type="subTitle" idx="1"/>
          </p:nvPr>
        </p:nvSpPr>
        <p:spPr/>
        <p:txBody>
          <a:bodyPr/>
          <a:lstStyle/>
          <a:p>
            <a:r>
              <a:rPr lang="es-ES" dirty="0"/>
              <a:t>Presidente </a:t>
            </a:r>
          </a:p>
        </p:txBody>
      </p:sp>
    </p:spTree>
  </p:cSld>
  <p:clrMapOvr>
    <a:masterClrMapping/>
  </p:clrMapOvr>
  <p:transition>
    <p:fade thruBlk="1"/>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24 Rectángulo"/>
          <p:cNvSpPr/>
          <p:nvPr/>
        </p:nvSpPr>
        <p:spPr>
          <a:xfrm>
            <a:off x="2285984" y="2411015"/>
            <a:ext cx="1000132" cy="964413"/>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17 Flecha derecha"/>
          <p:cNvSpPr/>
          <p:nvPr/>
        </p:nvSpPr>
        <p:spPr>
          <a:xfrm>
            <a:off x="500034" y="2464594"/>
            <a:ext cx="1285884" cy="803678"/>
          </a:xfrm>
          <a:prstGeom prst="rightArrow">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10 Título"/>
          <p:cNvSpPr>
            <a:spLocks noGrp="1"/>
          </p:cNvSpPr>
          <p:nvPr>
            <p:ph type="title"/>
          </p:nvPr>
        </p:nvSpPr>
        <p:spPr/>
        <p:txBody>
          <a:bodyPr/>
          <a:lstStyle/>
          <a:p>
            <a:r>
              <a:rPr lang="es-ES" dirty="0"/>
              <a:t>A quién nos dirigimos</a:t>
            </a:r>
          </a:p>
        </p:txBody>
      </p:sp>
      <p:sp>
        <p:nvSpPr>
          <p:cNvPr id="16" name="15 CuadroTexto"/>
          <p:cNvSpPr txBox="1"/>
          <p:nvPr/>
        </p:nvSpPr>
        <p:spPr>
          <a:xfrm>
            <a:off x="357158" y="1178715"/>
            <a:ext cx="1857388" cy="646331"/>
          </a:xfrm>
          <a:prstGeom prst="rect">
            <a:avLst/>
          </a:prstGeom>
          <a:noFill/>
        </p:spPr>
        <p:txBody>
          <a:bodyPr wrap="square" rtlCol="0">
            <a:spAutoFit/>
          </a:bodyPr>
          <a:lstStyle/>
          <a:p>
            <a:r>
              <a:rPr lang="es-ES" b="1" dirty="0">
                <a:solidFill>
                  <a:schemeClr val="tx1">
                    <a:lumMod val="50000"/>
                    <a:lumOff val="50000"/>
                  </a:schemeClr>
                </a:solidFill>
              </a:rPr>
              <a:t>De lo concreto a lo complejo</a:t>
            </a:r>
          </a:p>
        </p:txBody>
      </p:sp>
      <p:pic>
        <p:nvPicPr>
          <p:cNvPr id="17" name="16 Imagen" descr="CABECERA genérica.jpg"/>
          <p:cNvPicPr/>
          <p:nvPr/>
        </p:nvPicPr>
        <p:blipFill>
          <a:blip r:embed="rId2" cstate="screen"/>
          <a:srcRect/>
          <a:stretch>
            <a:fillRect/>
          </a:stretch>
        </p:blipFill>
        <p:spPr>
          <a:xfrm>
            <a:off x="611560" y="2715771"/>
            <a:ext cx="714380" cy="267893"/>
          </a:xfrm>
          <a:prstGeom prst="rect">
            <a:avLst/>
          </a:prstGeom>
        </p:spPr>
      </p:pic>
      <p:sp>
        <p:nvSpPr>
          <p:cNvPr id="19" name="18 Abrir llave"/>
          <p:cNvSpPr/>
          <p:nvPr/>
        </p:nvSpPr>
        <p:spPr>
          <a:xfrm>
            <a:off x="1857356" y="2571750"/>
            <a:ext cx="214314" cy="642942"/>
          </a:xfrm>
          <a:prstGeom prst="leftBrace">
            <a:avLst>
              <a:gd name="adj1" fmla="val 0"/>
              <a:gd name="adj2" fmla="val 50000"/>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20" name="19 CuadroTexto"/>
          <p:cNvSpPr txBox="1"/>
          <p:nvPr/>
        </p:nvSpPr>
        <p:spPr>
          <a:xfrm>
            <a:off x="2143108" y="2536278"/>
            <a:ext cx="1285884" cy="230832"/>
          </a:xfrm>
          <a:prstGeom prst="rect">
            <a:avLst/>
          </a:prstGeom>
          <a:solidFill>
            <a:schemeClr val="tx1">
              <a:lumMod val="50000"/>
              <a:lumOff val="50000"/>
            </a:schemeClr>
          </a:solidFill>
        </p:spPr>
        <p:txBody>
          <a:bodyPr wrap="square" rtlCol="0">
            <a:spAutoFit/>
          </a:bodyPr>
          <a:lstStyle/>
          <a:p>
            <a:pPr algn="ctr"/>
            <a:r>
              <a:rPr lang="es-ES" sz="900" dirty="0">
                <a:solidFill>
                  <a:schemeClr val="bg1"/>
                </a:solidFill>
              </a:rPr>
              <a:t>Asociados | Sector</a:t>
            </a:r>
          </a:p>
        </p:txBody>
      </p:sp>
      <p:sp>
        <p:nvSpPr>
          <p:cNvPr id="22" name="21 CuadroTexto"/>
          <p:cNvSpPr txBox="1"/>
          <p:nvPr/>
        </p:nvSpPr>
        <p:spPr>
          <a:xfrm>
            <a:off x="2143108" y="2804170"/>
            <a:ext cx="1285884" cy="261610"/>
          </a:xfrm>
          <a:prstGeom prst="rect">
            <a:avLst/>
          </a:prstGeom>
          <a:solidFill>
            <a:schemeClr val="tx1">
              <a:lumMod val="50000"/>
              <a:lumOff val="50000"/>
            </a:schemeClr>
          </a:solidFill>
        </p:spPr>
        <p:txBody>
          <a:bodyPr wrap="square" rtlCol="0">
            <a:spAutoFit/>
          </a:bodyPr>
          <a:lstStyle/>
          <a:p>
            <a:pPr algn="ctr"/>
            <a:r>
              <a:rPr lang="es-ES" sz="1100" dirty="0">
                <a:solidFill>
                  <a:schemeClr val="bg1"/>
                </a:solidFill>
              </a:rPr>
              <a:t>Administración</a:t>
            </a:r>
          </a:p>
        </p:txBody>
      </p:sp>
      <p:sp>
        <p:nvSpPr>
          <p:cNvPr id="24" name="23 CuadroTexto"/>
          <p:cNvSpPr txBox="1"/>
          <p:nvPr/>
        </p:nvSpPr>
        <p:spPr>
          <a:xfrm>
            <a:off x="2143108" y="3072063"/>
            <a:ext cx="1285884" cy="261610"/>
          </a:xfrm>
          <a:prstGeom prst="rect">
            <a:avLst/>
          </a:prstGeom>
          <a:solidFill>
            <a:schemeClr val="tx1">
              <a:lumMod val="50000"/>
              <a:lumOff val="50000"/>
            </a:schemeClr>
          </a:solidFill>
        </p:spPr>
        <p:txBody>
          <a:bodyPr wrap="square" rtlCol="0">
            <a:spAutoFit/>
          </a:bodyPr>
          <a:lstStyle/>
          <a:p>
            <a:pPr algn="ctr"/>
            <a:r>
              <a:rPr lang="es-ES" sz="1100" dirty="0">
                <a:solidFill>
                  <a:schemeClr val="bg1"/>
                </a:solidFill>
              </a:rPr>
              <a:t>Opinión Pública</a:t>
            </a:r>
          </a:p>
        </p:txBody>
      </p:sp>
      <p:sp>
        <p:nvSpPr>
          <p:cNvPr id="26" name="25 CuadroTexto"/>
          <p:cNvSpPr txBox="1"/>
          <p:nvPr/>
        </p:nvSpPr>
        <p:spPr>
          <a:xfrm>
            <a:off x="2143108" y="2143127"/>
            <a:ext cx="1285884" cy="430887"/>
          </a:xfrm>
          <a:prstGeom prst="rect">
            <a:avLst/>
          </a:prstGeom>
          <a:noFill/>
        </p:spPr>
        <p:txBody>
          <a:bodyPr wrap="square" rtlCol="0">
            <a:spAutoFit/>
          </a:bodyPr>
          <a:lstStyle/>
          <a:p>
            <a:pPr algn="ctr"/>
            <a:r>
              <a:rPr lang="es-ES" sz="1100" dirty="0">
                <a:solidFill>
                  <a:schemeClr val="accent1">
                    <a:lumMod val="50000"/>
                  </a:schemeClr>
                </a:solidFill>
              </a:rPr>
              <a:t>Audiencias Clave</a:t>
            </a:r>
          </a:p>
        </p:txBody>
      </p:sp>
      <p:sp>
        <p:nvSpPr>
          <p:cNvPr id="34" name="33 Abrir llave"/>
          <p:cNvSpPr/>
          <p:nvPr/>
        </p:nvSpPr>
        <p:spPr>
          <a:xfrm>
            <a:off x="3500430" y="2035966"/>
            <a:ext cx="142876" cy="589364"/>
          </a:xfrm>
          <a:prstGeom prst="leftBrace">
            <a:avLst>
              <a:gd name="adj1" fmla="val 0"/>
              <a:gd name="adj2" fmla="val 100000"/>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35" name="34 CuadroTexto"/>
          <p:cNvSpPr txBox="1"/>
          <p:nvPr/>
        </p:nvSpPr>
        <p:spPr>
          <a:xfrm>
            <a:off x="3714744" y="1928808"/>
            <a:ext cx="1785950" cy="253916"/>
          </a:xfrm>
          <a:prstGeom prst="rect">
            <a:avLst/>
          </a:prstGeom>
          <a:solidFill>
            <a:schemeClr val="bg1">
              <a:lumMod val="65000"/>
            </a:schemeClr>
          </a:solidFill>
        </p:spPr>
        <p:txBody>
          <a:bodyPr wrap="square" rtlCol="0">
            <a:spAutoFit/>
          </a:bodyPr>
          <a:lstStyle/>
          <a:p>
            <a:r>
              <a:rPr lang="es-ES" sz="1050" dirty="0">
                <a:solidFill>
                  <a:schemeClr val="bg1"/>
                </a:solidFill>
              </a:rPr>
              <a:t>Asociaciones Sectoriales</a:t>
            </a:r>
          </a:p>
        </p:txBody>
      </p:sp>
      <p:sp>
        <p:nvSpPr>
          <p:cNvPr id="36" name="35 CuadroTexto"/>
          <p:cNvSpPr txBox="1"/>
          <p:nvPr/>
        </p:nvSpPr>
        <p:spPr>
          <a:xfrm>
            <a:off x="3714744" y="2178594"/>
            <a:ext cx="1785950" cy="230832"/>
          </a:xfrm>
          <a:prstGeom prst="rect">
            <a:avLst/>
          </a:prstGeom>
          <a:solidFill>
            <a:schemeClr val="bg1">
              <a:lumMod val="65000"/>
            </a:schemeClr>
          </a:solidFill>
        </p:spPr>
        <p:txBody>
          <a:bodyPr wrap="square" rtlCol="0">
            <a:spAutoFit/>
          </a:bodyPr>
          <a:lstStyle/>
          <a:p>
            <a:r>
              <a:rPr lang="es-ES" sz="900" dirty="0">
                <a:solidFill>
                  <a:schemeClr val="bg1"/>
                </a:solidFill>
              </a:rPr>
              <a:t>Asociaciones Empresariales</a:t>
            </a:r>
          </a:p>
        </p:txBody>
      </p:sp>
      <p:sp>
        <p:nvSpPr>
          <p:cNvPr id="37" name="36 CuadroTexto"/>
          <p:cNvSpPr txBox="1"/>
          <p:nvPr/>
        </p:nvSpPr>
        <p:spPr>
          <a:xfrm>
            <a:off x="3714744" y="2446486"/>
            <a:ext cx="1785950" cy="230832"/>
          </a:xfrm>
          <a:prstGeom prst="rect">
            <a:avLst/>
          </a:prstGeom>
          <a:solidFill>
            <a:schemeClr val="bg1">
              <a:lumMod val="65000"/>
            </a:schemeClr>
          </a:solidFill>
        </p:spPr>
        <p:txBody>
          <a:bodyPr wrap="square" rtlCol="0">
            <a:spAutoFit/>
          </a:bodyPr>
          <a:lstStyle/>
          <a:p>
            <a:r>
              <a:rPr lang="es-ES" sz="900" dirty="0">
                <a:solidFill>
                  <a:schemeClr val="bg1"/>
                </a:solidFill>
              </a:rPr>
              <a:t>Asociaciones Profesionales</a:t>
            </a:r>
          </a:p>
        </p:txBody>
      </p:sp>
      <p:sp>
        <p:nvSpPr>
          <p:cNvPr id="38" name="37 Abrir llave"/>
          <p:cNvSpPr/>
          <p:nvPr/>
        </p:nvSpPr>
        <p:spPr>
          <a:xfrm flipV="1">
            <a:off x="3500430" y="3161113"/>
            <a:ext cx="142876" cy="589364"/>
          </a:xfrm>
          <a:prstGeom prst="leftBrace">
            <a:avLst>
              <a:gd name="adj1" fmla="val 0"/>
              <a:gd name="adj2" fmla="val 100000"/>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39" name="38 CuadroTexto"/>
          <p:cNvSpPr txBox="1"/>
          <p:nvPr/>
        </p:nvSpPr>
        <p:spPr>
          <a:xfrm>
            <a:off x="3714744" y="3143748"/>
            <a:ext cx="1785950" cy="261610"/>
          </a:xfrm>
          <a:prstGeom prst="rect">
            <a:avLst/>
          </a:prstGeom>
          <a:solidFill>
            <a:schemeClr val="bg1">
              <a:lumMod val="65000"/>
            </a:schemeClr>
          </a:solidFill>
        </p:spPr>
        <p:txBody>
          <a:bodyPr wrap="square" rtlCol="0">
            <a:spAutoFit/>
          </a:bodyPr>
          <a:lstStyle/>
          <a:p>
            <a:r>
              <a:rPr lang="es-ES" sz="1100" dirty="0">
                <a:solidFill>
                  <a:schemeClr val="bg1"/>
                </a:solidFill>
              </a:rPr>
              <a:t>Organizaciones ONG</a:t>
            </a:r>
          </a:p>
        </p:txBody>
      </p:sp>
      <p:sp>
        <p:nvSpPr>
          <p:cNvPr id="41" name="40 CuadroTexto"/>
          <p:cNvSpPr txBox="1"/>
          <p:nvPr/>
        </p:nvSpPr>
        <p:spPr>
          <a:xfrm>
            <a:off x="3714744" y="3393534"/>
            <a:ext cx="1785950" cy="261610"/>
          </a:xfrm>
          <a:prstGeom prst="rect">
            <a:avLst/>
          </a:prstGeom>
          <a:solidFill>
            <a:schemeClr val="bg1">
              <a:lumMod val="65000"/>
            </a:schemeClr>
          </a:solidFill>
        </p:spPr>
        <p:txBody>
          <a:bodyPr wrap="square" rtlCol="0">
            <a:spAutoFit/>
          </a:bodyPr>
          <a:lstStyle/>
          <a:p>
            <a:r>
              <a:rPr lang="es-ES" sz="1100" dirty="0">
                <a:solidFill>
                  <a:schemeClr val="bg1"/>
                </a:solidFill>
              </a:rPr>
              <a:t>Universidades</a:t>
            </a:r>
          </a:p>
        </p:txBody>
      </p:sp>
      <p:sp>
        <p:nvSpPr>
          <p:cNvPr id="44" name="43 CuadroTexto"/>
          <p:cNvSpPr txBox="1"/>
          <p:nvPr/>
        </p:nvSpPr>
        <p:spPr>
          <a:xfrm>
            <a:off x="3714744" y="3661426"/>
            <a:ext cx="1785950" cy="261610"/>
          </a:xfrm>
          <a:prstGeom prst="rect">
            <a:avLst/>
          </a:prstGeom>
          <a:solidFill>
            <a:schemeClr val="bg1">
              <a:lumMod val="65000"/>
            </a:schemeClr>
          </a:solidFill>
        </p:spPr>
        <p:txBody>
          <a:bodyPr wrap="square" rtlCol="0">
            <a:spAutoFit/>
          </a:bodyPr>
          <a:lstStyle/>
          <a:p>
            <a:r>
              <a:rPr lang="es-ES" sz="1100" dirty="0">
                <a:solidFill>
                  <a:schemeClr val="bg1"/>
                </a:solidFill>
              </a:rPr>
              <a:t>Escuelas de Negocio</a:t>
            </a:r>
          </a:p>
        </p:txBody>
      </p:sp>
      <p:sp>
        <p:nvSpPr>
          <p:cNvPr id="46" name="45 Flecha derecha"/>
          <p:cNvSpPr/>
          <p:nvPr/>
        </p:nvSpPr>
        <p:spPr>
          <a:xfrm>
            <a:off x="3571868" y="2786064"/>
            <a:ext cx="214314" cy="214314"/>
          </a:xfrm>
          <a:prstGeom prst="rightArrow">
            <a:avLst>
              <a:gd name="adj1" fmla="val 50000"/>
              <a:gd name="adj2" fmla="val 10000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7" name="46 CuadroTexto"/>
          <p:cNvSpPr txBox="1"/>
          <p:nvPr/>
        </p:nvSpPr>
        <p:spPr>
          <a:xfrm>
            <a:off x="3795706" y="2804175"/>
            <a:ext cx="1704988" cy="246221"/>
          </a:xfrm>
          <a:prstGeom prst="rect">
            <a:avLst/>
          </a:prstGeom>
          <a:noFill/>
        </p:spPr>
        <p:txBody>
          <a:bodyPr wrap="square" rtlCol="0">
            <a:spAutoFit/>
          </a:bodyPr>
          <a:lstStyle/>
          <a:p>
            <a:r>
              <a:rPr lang="es-ES" sz="1000" dirty="0"/>
              <a:t>CCAA | Estatal | Europea</a:t>
            </a:r>
          </a:p>
        </p:txBody>
      </p:sp>
      <p:sp>
        <p:nvSpPr>
          <p:cNvPr id="48" name="47 Cerrar llave"/>
          <p:cNvSpPr/>
          <p:nvPr/>
        </p:nvSpPr>
        <p:spPr>
          <a:xfrm>
            <a:off x="5572132" y="2035970"/>
            <a:ext cx="285752" cy="1768091"/>
          </a:xfrm>
          <a:prstGeom prst="rightBrace">
            <a:avLst>
              <a:gd name="adj1" fmla="val 0"/>
              <a:gd name="adj2" fmla="val 50000"/>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49" name="48 CuadroTexto"/>
          <p:cNvSpPr txBox="1"/>
          <p:nvPr/>
        </p:nvSpPr>
        <p:spPr>
          <a:xfrm>
            <a:off x="3714744" y="1660915"/>
            <a:ext cx="1714512" cy="261610"/>
          </a:xfrm>
          <a:prstGeom prst="rect">
            <a:avLst/>
          </a:prstGeom>
          <a:noFill/>
        </p:spPr>
        <p:txBody>
          <a:bodyPr wrap="square" rtlCol="0">
            <a:spAutoFit/>
          </a:bodyPr>
          <a:lstStyle/>
          <a:p>
            <a:pPr algn="ctr"/>
            <a:r>
              <a:rPr lang="es-ES" sz="1100" dirty="0">
                <a:solidFill>
                  <a:schemeClr val="accent1">
                    <a:lumMod val="50000"/>
                  </a:schemeClr>
                </a:solidFill>
              </a:rPr>
              <a:t>Audiencias Entorno</a:t>
            </a:r>
          </a:p>
        </p:txBody>
      </p:sp>
      <p:sp>
        <p:nvSpPr>
          <p:cNvPr id="50" name="49 CuadroTexto"/>
          <p:cNvSpPr txBox="1"/>
          <p:nvPr/>
        </p:nvSpPr>
        <p:spPr>
          <a:xfrm>
            <a:off x="5929322" y="2715771"/>
            <a:ext cx="1500198" cy="430887"/>
          </a:xfrm>
          <a:prstGeom prst="rect">
            <a:avLst/>
          </a:prstGeom>
          <a:solidFill>
            <a:schemeClr val="accent1">
              <a:lumMod val="40000"/>
              <a:lumOff val="60000"/>
            </a:schemeClr>
          </a:solidFill>
        </p:spPr>
        <p:txBody>
          <a:bodyPr wrap="square" rtlCol="0">
            <a:spAutoFit/>
          </a:bodyPr>
          <a:lstStyle/>
          <a:p>
            <a:pPr algn="ctr"/>
            <a:r>
              <a:rPr lang="es-ES" sz="1100" dirty="0"/>
              <a:t>Medios Comunicación</a:t>
            </a:r>
          </a:p>
        </p:txBody>
      </p:sp>
      <p:sp>
        <p:nvSpPr>
          <p:cNvPr id="51" name="50 Abrir llave"/>
          <p:cNvSpPr/>
          <p:nvPr/>
        </p:nvSpPr>
        <p:spPr>
          <a:xfrm flipH="1">
            <a:off x="7500958" y="2357441"/>
            <a:ext cx="142876" cy="482207"/>
          </a:xfrm>
          <a:prstGeom prst="leftBrace">
            <a:avLst>
              <a:gd name="adj1" fmla="val 0"/>
              <a:gd name="adj2" fmla="val 100000"/>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53" name="52 Abrir llave"/>
          <p:cNvSpPr/>
          <p:nvPr/>
        </p:nvSpPr>
        <p:spPr>
          <a:xfrm flipH="1" flipV="1">
            <a:off x="7500958" y="2893222"/>
            <a:ext cx="142876" cy="589364"/>
          </a:xfrm>
          <a:prstGeom prst="leftBrace">
            <a:avLst>
              <a:gd name="adj1" fmla="val 0"/>
              <a:gd name="adj2" fmla="val 100000"/>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54" name="53 CuadroTexto"/>
          <p:cNvSpPr txBox="1"/>
          <p:nvPr/>
        </p:nvSpPr>
        <p:spPr>
          <a:xfrm>
            <a:off x="6012160" y="1995686"/>
            <a:ext cx="1417360" cy="600164"/>
          </a:xfrm>
          <a:prstGeom prst="rect">
            <a:avLst/>
          </a:prstGeom>
          <a:noFill/>
          <a:ln>
            <a:solidFill>
              <a:schemeClr val="accent1">
                <a:lumMod val="50000"/>
              </a:schemeClr>
            </a:solidFill>
          </a:ln>
        </p:spPr>
        <p:txBody>
          <a:bodyPr wrap="square" rtlCol="0">
            <a:spAutoFit/>
          </a:bodyPr>
          <a:lstStyle/>
          <a:p>
            <a:pPr marL="173038" indent="-173038">
              <a:buFont typeface="Wingdings" pitchFamily="2" charset="2"/>
              <a:buChar char="§"/>
            </a:pPr>
            <a:r>
              <a:rPr lang="es-ES" sz="1100" dirty="0"/>
              <a:t>Sectoriales</a:t>
            </a:r>
          </a:p>
          <a:p>
            <a:pPr marL="173038" indent="-173038">
              <a:buFont typeface="Wingdings" pitchFamily="2" charset="2"/>
              <a:buChar char="§"/>
            </a:pPr>
            <a:r>
              <a:rPr lang="es-ES" sz="1100" dirty="0"/>
              <a:t>Económicos</a:t>
            </a:r>
          </a:p>
          <a:p>
            <a:pPr marL="173038" indent="-173038">
              <a:buFont typeface="Wingdings" pitchFamily="2" charset="2"/>
              <a:buChar char="§"/>
            </a:pPr>
            <a:r>
              <a:rPr lang="es-ES" sz="1100" dirty="0"/>
              <a:t>Generales</a:t>
            </a:r>
          </a:p>
        </p:txBody>
      </p:sp>
      <p:sp>
        <p:nvSpPr>
          <p:cNvPr id="55" name="54 CuadroTexto"/>
          <p:cNvSpPr txBox="1"/>
          <p:nvPr/>
        </p:nvSpPr>
        <p:spPr>
          <a:xfrm>
            <a:off x="6012160" y="3246776"/>
            <a:ext cx="1512168" cy="600164"/>
          </a:xfrm>
          <a:prstGeom prst="rect">
            <a:avLst/>
          </a:prstGeom>
          <a:noFill/>
          <a:ln>
            <a:solidFill>
              <a:schemeClr val="accent1">
                <a:lumMod val="50000"/>
              </a:schemeClr>
            </a:solidFill>
          </a:ln>
        </p:spPr>
        <p:txBody>
          <a:bodyPr wrap="square" rtlCol="0">
            <a:spAutoFit/>
          </a:bodyPr>
          <a:lstStyle/>
          <a:p>
            <a:pPr marL="173038" indent="-173038">
              <a:buFont typeface="Wingdings" pitchFamily="2" charset="2"/>
              <a:buChar char="§"/>
            </a:pPr>
            <a:r>
              <a:rPr lang="es-ES" sz="1100" dirty="0"/>
              <a:t>Autonómicos</a:t>
            </a:r>
          </a:p>
          <a:p>
            <a:pPr marL="173038" indent="-173038">
              <a:buFont typeface="Wingdings" pitchFamily="2" charset="2"/>
              <a:buChar char="§"/>
            </a:pPr>
            <a:r>
              <a:rPr lang="es-ES" sz="1100" dirty="0"/>
              <a:t>Nacionales</a:t>
            </a:r>
          </a:p>
          <a:p>
            <a:pPr marL="173038" indent="-173038">
              <a:buFont typeface="Wingdings" pitchFamily="2" charset="2"/>
              <a:buChar char="§"/>
            </a:pPr>
            <a:r>
              <a:rPr lang="es-ES" sz="1100" dirty="0"/>
              <a:t>Internacionales</a:t>
            </a:r>
          </a:p>
        </p:txBody>
      </p:sp>
      <p:sp>
        <p:nvSpPr>
          <p:cNvPr id="56" name="55 CuadroTexto"/>
          <p:cNvSpPr txBox="1"/>
          <p:nvPr/>
        </p:nvSpPr>
        <p:spPr>
          <a:xfrm>
            <a:off x="5857884" y="1563643"/>
            <a:ext cx="1785950" cy="430887"/>
          </a:xfrm>
          <a:prstGeom prst="rect">
            <a:avLst/>
          </a:prstGeom>
          <a:noFill/>
        </p:spPr>
        <p:txBody>
          <a:bodyPr wrap="square" rtlCol="0">
            <a:spAutoFit/>
          </a:bodyPr>
          <a:lstStyle/>
          <a:p>
            <a:pPr algn="ctr"/>
            <a:r>
              <a:rPr lang="es-ES" sz="1100" dirty="0">
                <a:solidFill>
                  <a:schemeClr val="accent1">
                    <a:lumMod val="50000"/>
                  </a:schemeClr>
                </a:solidFill>
              </a:rPr>
              <a:t>Audiencias Instrumentales</a:t>
            </a:r>
          </a:p>
        </p:txBody>
      </p:sp>
      <p:sp>
        <p:nvSpPr>
          <p:cNvPr id="57" name="56 CuadroTexto"/>
          <p:cNvSpPr txBox="1"/>
          <p:nvPr/>
        </p:nvSpPr>
        <p:spPr>
          <a:xfrm>
            <a:off x="7715272" y="2715771"/>
            <a:ext cx="1143008" cy="307777"/>
          </a:xfrm>
          <a:prstGeom prst="rect">
            <a:avLst/>
          </a:prstGeom>
          <a:noFill/>
        </p:spPr>
        <p:txBody>
          <a:bodyPr wrap="square" rtlCol="0">
            <a:spAutoFit/>
          </a:bodyPr>
          <a:lstStyle/>
          <a:p>
            <a:r>
              <a:rPr lang="es-ES" sz="1400" dirty="0">
                <a:solidFill>
                  <a:schemeClr val="accent1">
                    <a:lumMod val="50000"/>
                  </a:schemeClr>
                </a:solidFill>
                <a:effectLst>
                  <a:outerShdw blurRad="38100" dist="38100" dir="2700000" algn="tl">
                    <a:srgbClr val="000000">
                      <a:alpha val="43137"/>
                    </a:srgbClr>
                  </a:outerShdw>
                </a:effectLst>
              </a:rPr>
              <a:t>Sociedad </a:t>
            </a:r>
          </a:p>
        </p:txBody>
      </p:sp>
    </p:spTree>
  </p:cSld>
  <p:clrMapOvr>
    <a:masterClrMapping/>
  </p:clrMapOvr>
  <p:transition>
    <p:fade thruBlk="1"/>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t>Principales temas</a:t>
            </a:r>
          </a:p>
        </p:txBody>
      </p:sp>
      <p:sp>
        <p:nvSpPr>
          <p:cNvPr id="3" name="2 Marcador de contenido"/>
          <p:cNvSpPr>
            <a:spLocks noGrp="1"/>
          </p:cNvSpPr>
          <p:nvPr>
            <p:ph idx="1"/>
          </p:nvPr>
        </p:nvSpPr>
        <p:spPr>
          <a:xfrm>
            <a:off x="2843808" y="699542"/>
            <a:ext cx="3456384" cy="3888432"/>
          </a:xfrm>
        </p:spPr>
        <p:txBody>
          <a:bodyPr>
            <a:noAutofit/>
          </a:bodyPr>
          <a:lstStyle/>
          <a:p>
            <a:pPr algn="just"/>
            <a:r>
              <a:rPr lang="es-ES" sz="1200" dirty="0">
                <a:latin typeface="+mn-lt"/>
              </a:rPr>
              <a:t>El tema tratado con más intensidad en estos años  fue </a:t>
            </a:r>
            <a:r>
              <a:rPr lang="es-ES" sz="1200" b="1" dirty="0">
                <a:latin typeface="+mn-lt"/>
              </a:rPr>
              <a:t>el céntimo sanitario</a:t>
            </a:r>
            <a:r>
              <a:rPr lang="es-ES" sz="1200" dirty="0">
                <a:latin typeface="+mn-lt"/>
              </a:rPr>
              <a:t>. Desde febrero 2014, mes en el que se publicó la sentencia del TJUE, el porcentaje de las informaciones donde se menciona ASTIC en relación con el procedimiento de la devolución del impuesto llegó hasta el 32%</a:t>
            </a:r>
          </a:p>
          <a:p>
            <a:pPr algn="just"/>
            <a:endParaRPr lang="es-ES" sz="1200" dirty="0">
              <a:latin typeface="+mn-lt"/>
            </a:endParaRPr>
          </a:p>
          <a:p>
            <a:pPr algn="just"/>
            <a:r>
              <a:rPr lang="es-ES" sz="1200" dirty="0">
                <a:latin typeface="+mn-lt"/>
              </a:rPr>
              <a:t>Los </a:t>
            </a:r>
            <a:r>
              <a:rPr lang="es-ES" sz="1200" b="1" dirty="0">
                <a:latin typeface="+mn-lt"/>
              </a:rPr>
              <a:t>asuntos orgánicos del sector </a:t>
            </a:r>
            <a:r>
              <a:rPr lang="es-ES" sz="1200" dirty="0">
                <a:latin typeface="+mn-lt"/>
              </a:rPr>
              <a:t>también han tenido un peso importante en los medios. El 23% de las informaciones han tenido que ver con aspectos propios de la actividad del sector y de la asociación</a:t>
            </a:r>
          </a:p>
          <a:p>
            <a:pPr algn="just"/>
            <a:endParaRPr lang="es-ES" sz="1200" dirty="0">
              <a:latin typeface="+mn-lt"/>
            </a:endParaRPr>
          </a:p>
          <a:p>
            <a:pPr algn="just"/>
            <a:r>
              <a:rPr lang="es-ES" sz="1200" dirty="0">
                <a:latin typeface="+mn-lt"/>
              </a:rPr>
              <a:t>En un tercer lugar, con un 16%, las </a:t>
            </a:r>
            <a:r>
              <a:rPr lang="es-ES" sz="1200" b="1" dirty="0">
                <a:latin typeface="+mn-lt"/>
              </a:rPr>
              <a:t>tasas del Reino Unido </a:t>
            </a:r>
            <a:r>
              <a:rPr lang="es-ES" sz="1200" dirty="0">
                <a:latin typeface="+mn-lt"/>
              </a:rPr>
              <a:t>y la </a:t>
            </a:r>
            <a:r>
              <a:rPr lang="es-ES" sz="1200" b="1" dirty="0" err="1">
                <a:latin typeface="+mn-lt"/>
              </a:rPr>
              <a:t>euroviñeta</a:t>
            </a:r>
            <a:r>
              <a:rPr lang="es-ES" sz="1200" dirty="0">
                <a:latin typeface="+mn-lt"/>
              </a:rPr>
              <a:t> han copado la actualidad de este año y ASTIC ha realizado también una tarea de defensa a favor de los transportistas españoles.</a:t>
            </a:r>
          </a:p>
        </p:txBody>
      </p:sp>
      <p:graphicFrame>
        <p:nvGraphicFramePr>
          <p:cNvPr id="4" name="3 Gráfico"/>
          <p:cNvGraphicFramePr/>
          <p:nvPr/>
        </p:nvGraphicFramePr>
        <p:xfrm>
          <a:off x="5580112" y="1203598"/>
          <a:ext cx="3563888" cy="2880320"/>
        </p:xfrm>
        <a:graphic>
          <a:graphicData uri="http://schemas.openxmlformats.org/drawingml/2006/chart">
            <c:chart xmlns:c="http://schemas.openxmlformats.org/drawingml/2006/chart" xmlns:r="http://schemas.openxmlformats.org/officeDocument/2006/relationships" r:id="rId2"/>
          </a:graphicData>
        </a:graphic>
      </p:graphicFrame>
      <p:pic>
        <p:nvPicPr>
          <p:cNvPr id="5" name="4 Imagen"/>
          <p:cNvPicPr/>
          <p:nvPr/>
        </p:nvPicPr>
        <p:blipFill>
          <a:blip r:embed="rId3" cstate="screen"/>
          <a:srcRect/>
          <a:stretch>
            <a:fillRect/>
          </a:stretch>
        </p:blipFill>
        <p:spPr bwMode="auto">
          <a:xfrm>
            <a:off x="428596" y="2355726"/>
            <a:ext cx="2071702" cy="1553777"/>
          </a:xfrm>
          <a:prstGeom prst="rect">
            <a:avLst/>
          </a:prstGeom>
          <a:noFill/>
          <a:ln w="9525">
            <a:noFill/>
            <a:miter lim="800000"/>
            <a:headEnd/>
            <a:tailEnd/>
          </a:ln>
        </p:spPr>
      </p:pic>
      <p:sp>
        <p:nvSpPr>
          <p:cNvPr id="6" name="5 CuadroTexto"/>
          <p:cNvSpPr txBox="1"/>
          <p:nvPr/>
        </p:nvSpPr>
        <p:spPr>
          <a:xfrm>
            <a:off x="357158" y="915571"/>
            <a:ext cx="2428892" cy="1384995"/>
          </a:xfrm>
          <a:prstGeom prst="rect">
            <a:avLst/>
          </a:prstGeom>
          <a:noFill/>
        </p:spPr>
        <p:txBody>
          <a:bodyPr wrap="square" rtlCol="0">
            <a:spAutoFit/>
          </a:bodyPr>
          <a:lstStyle/>
          <a:p>
            <a:r>
              <a:rPr lang="es-ES" sz="1400" b="1" dirty="0">
                <a:solidFill>
                  <a:schemeClr val="tx1">
                    <a:lumMod val="50000"/>
                    <a:lumOff val="50000"/>
                  </a:schemeClr>
                </a:solidFill>
              </a:rPr>
              <a:t>“El Gobierno debe recoger el guante lanzado por la sentencia de la UE y agilizar la devolución del céntimo sanitario” </a:t>
            </a:r>
          </a:p>
        </p:txBody>
      </p:sp>
      <p:sp>
        <p:nvSpPr>
          <p:cNvPr id="7" name="6 CuadroTexto"/>
          <p:cNvSpPr txBox="1"/>
          <p:nvPr/>
        </p:nvSpPr>
        <p:spPr>
          <a:xfrm>
            <a:off x="428596" y="4011910"/>
            <a:ext cx="2071702" cy="600164"/>
          </a:xfrm>
          <a:prstGeom prst="rect">
            <a:avLst/>
          </a:prstGeom>
          <a:noFill/>
        </p:spPr>
        <p:txBody>
          <a:bodyPr wrap="square" rtlCol="0">
            <a:spAutoFit/>
          </a:bodyPr>
          <a:lstStyle/>
          <a:p>
            <a:r>
              <a:rPr lang="es-ES" sz="1100" dirty="0">
                <a:solidFill>
                  <a:schemeClr val="tx1">
                    <a:lumMod val="75000"/>
                    <a:lumOff val="25000"/>
                  </a:schemeClr>
                </a:solidFill>
              </a:rPr>
              <a:t>El Economista</a:t>
            </a:r>
          </a:p>
          <a:p>
            <a:r>
              <a:rPr lang="es-ES" sz="1100" dirty="0">
                <a:solidFill>
                  <a:schemeClr val="tx1">
                    <a:lumMod val="75000"/>
                    <a:lumOff val="25000"/>
                  </a:schemeClr>
                </a:solidFill>
              </a:rPr>
              <a:t>Entrevista a Marcos </a:t>
            </a:r>
            <a:r>
              <a:rPr lang="es-ES" sz="1100" dirty="0" err="1">
                <a:solidFill>
                  <a:schemeClr val="tx1">
                    <a:lumMod val="75000"/>
                    <a:lumOff val="25000"/>
                  </a:schemeClr>
                </a:solidFill>
              </a:rPr>
              <a:t>Basante</a:t>
            </a:r>
            <a:endParaRPr lang="es-ES" sz="1100" dirty="0">
              <a:solidFill>
                <a:schemeClr val="tx1">
                  <a:lumMod val="75000"/>
                  <a:lumOff val="25000"/>
                </a:schemeClr>
              </a:solidFill>
            </a:endParaRPr>
          </a:p>
          <a:p>
            <a:endParaRPr lang="es-ES" sz="1100" dirty="0">
              <a:solidFill>
                <a:schemeClr val="tx1">
                  <a:lumMod val="75000"/>
                  <a:lumOff val="25000"/>
                </a:schemeClr>
              </a:solidFill>
            </a:endParaRPr>
          </a:p>
        </p:txBody>
      </p:sp>
      <p:sp>
        <p:nvSpPr>
          <p:cNvPr id="8" name="7 Rectángulo"/>
          <p:cNvSpPr/>
          <p:nvPr/>
        </p:nvSpPr>
        <p:spPr>
          <a:xfrm>
            <a:off x="357436" y="627534"/>
            <a:ext cx="2304256" cy="3960440"/>
          </a:xfrm>
          <a:prstGeom prst="rect">
            <a:avLst/>
          </a:prstGeom>
          <a:solidFill>
            <a:srgbClr val="FFC000">
              <a:alpha val="8000"/>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transition>
    <p:fade thruBlk="1"/>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857488" y="1285866"/>
            <a:ext cx="5786478" cy="1141868"/>
          </a:xfrm>
        </p:spPr>
        <p:txBody>
          <a:bodyPr>
            <a:noAutofit/>
          </a:bodyPr>
          <a:lstStyle/>
          <a:p>
            <a:r>
              <a:rPr lang="es-ES" sz="1600" dirty="0"/>
              <a:t>Reforzar masa crítica (peso asociados – peso sector)</a:t>
            </a:r>
          </a:p>
          <a:p>
            <a:r>
              <a:rPr lang="es-ES" sz="1600" dirty="0"/>
              <a:t>Más influencia ante la administración</a:t>
            </a:r>
          </a:p>
          <a:p>
            <a:r>
              <a:rPr lang="es-ES" sz="1600" dirty="0"/>
              <a:t>Liderar la mejora de la visibilidad ante la sociedad (notoriedad-posicionamiento)</a:t>
            </a:r>
          </a:p>
        </p:txBody>
      </p:sp>
      <p:sp>
        <p:nvSpPr>
          <p:cNvPr id="8" name="5 Título"/>
          <p:cNvSpPr txBox="1">
            <a:spLocks/>
          </p:cNvSpPr>
          <p:nvPr/>
        </p:nvSpPr>
        <p:spPr>
          <a:xfrm>
            <a:off x="2915816" y="2600213"/>
            <a:ext cx="5900750" cy="259569"/>
          </a:xfrm>
          <a:prstGeom prst="rect">
            <a:avLst/>
          </a:prstGeom>
        </p:spPr>
        <p:txBody>
          <a:bodyPr vert="horz" lIns="91440" tIns="45720" rIns="91440" bIns="45720" rtlCol="0" anchor="ctr">
            <a:normAutofit fontScale="92500" lnSpcReduction="2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s-ES" sz="1400" b="1" i="0" u="none" strike="noStrike" kern="1200" cap="none" spc="0" normalizeH="0" baseline="0" noProof="0" dirty="0">
                <a:ln>
                  <a:noFill/>
                </a:ln>
                <a:solidFill>
                  <a:schemeClr val="accent1">
                    <a:lumMod val="50000"/>
                  </a:schemeClr>
                </a:solidFill>
                <a:effectLst/>
                <a:uLnTx/>
                <a:uFillTx/>
                <a:latin typeface="+mn-lt"/>
                <a:ea typeface="+mj-ea"/>
                <a:cs typeface="+mj-cs"/>
              </a:rPr>
              <a:t>Objetivos de comunicación</a:t>
            </a:r>
            <a:endParaRPr kumimoji="0" lang="en-US" sz="1400" b="1" i="0" u="none" strike="noStrike" kern="1200" cap="none" spc="0" normalizeH="0" baseline="0" noProof="0" dirty="0">
              <a:ln>
                <a:noFill/>
              </a:ln>
              <a:solidFill>
                <a:schemeClr val="accent1">
                  <a:lumMod val="50000"/>
                </a:schemeClr>
              </a:solidFill>
              <a:effectLst/>
              <a:uLnTx/>
              <a:uFillTx/>
              <a:latin typeface="+mn-lt"/>
              <a:ea typeface="+mj-ea"/>
              <a:cs typeface="+mj-cs"/>
            </a:endParaRPr>
          </a:p>
        </p:txBody>
      </p:sp>
      <p:sp>
        <p:nvSpPr>
          <p:cNvPr id="5" name="1 Título"/>
          <p:cNvSpPr txBox="1">
            <a:spLocks/>
          </p:cNvSpPr>
          <p:nvPr/>
        </p:nvSpPr>
        <p:spPr>
          <a:xfrm>
            <a:off x="2857488" y="972719"/>
            <a:ext cx="5829312" cy="259569"/>
          </a:xfrm>
          <a:prstGeom prst="rect">
            <a:avLst/>
          </a:prstGeom>
        </p:spPr>
        <p:txBody>
          <a:bodyPr vert="horz" lIns="91440" tIns="45720" rIns="91440" bIns="45720" rtlCol="0" anchor="ctr">
            <a:normAutofit fontScale="92500" lnSpcReduction="20000"/>
          </a:bodyPr>
          <a:lstStyle/>
          <a:p>
            <a:pPr lvl="0">
              <a:spcBef>
                <a:spcPct val="0"/>
              </a:spcBef>
            </a:pPr>
            <a:r>
              <a:rPr lang="es-ES" sz="1400" b="1" dirty="0">
                <a:solidFill>
                  <a:srgbClr val="4F81BD">
                    <a:lumMod val="50000"/>
                  </a:srgbClr>
                </a:solidFill>
                <a:ea typeface="+mj-ea"/>
                <a:cs typeface="+mj-cs"/>
              </a:rPr>
              <a:t>Objetivos de negocio</a:t>
            </a:r>
            <a:endParaRPr kumimoji="0" lang="es-ES" sz="1400" b="1" i="0" u="none" strike="noStrike" kern="1200" cap="none" spc="0" normalizeH="0" baseline="0" noProof="0" dirty="0">
              <a:ln>
                <a:noFill/>
              </a:ln>
              <a:solidFill>
                <a:schemeClr val="accent1">
                  <a:lumMod val="50000"/>
                </a:schemeClr>
              </a:solidFill>
              <a:effectLst/>
              <a:uLnTx/>
              <a:uFillTx/>
              <a:latin typeface="+mn-lt"/>
              <a:ea typeface="+mj-ea"/>
              <a:cs typeface="+mj-cs"/>
            </a:endParaRPr>
          </a:p>
        </p:txBody>
      </p:sp>
      <p:sp>
        <p:nvSpPr>
          <p:cNvPr id="7" name="6 CuadroTexto"/>
          <p:cNvSpPr txBox="1"/>
          <p:nvPr/>
        </p:nvSpPr>
        <p:spPr>
          <a:xfrm>
            <a:off x="2843808" y="2931795"/>
            <a:ext cx="5856206" cy="1672253"/>
          </a:xfrm>
          <a:prstGeom prst="rect">
            <a:avLst/>
          </a:prstGeom>
          <a:noFill/>
        </p:spPr>
        <p:txBody>
          <a:bodyPr wrap="square" rtlCol="0">
            <a:spAutoFit/>
          </a:bodyPr>
          <a:lstStyle/>
          <a:p>
            <a:pPr marL="365760" lvl="0" indent="-256032">
              <a:spcBef>
                <a:spcPts val="400"/>
              </a:spcBef>
              <a:buClr>
                <a:schemeClr val="accent1"/>
              </a:buClr>
              <a:buSzPct val="68000"/>
              <a:buFont typeface="Wingdings" pitchFamily="2" charset="2"/>
              <a:buChar char="q"/>
            </a:pPr>
            <a:r>
              <a:rPr lang="es-ES" sz="1600" dirty="0">
                <a:solidFill>
                  <a:schemeClr val="tx1">
                    <a:lumMod val="65000"/>
                    <a:lumOff val="35000"/>
                  </a:schemeClr>
                </a:solidFill>
                <a:latin typeface="Arial" pitchFamily="34" charset="0"/>
                <a:cs typeface="Arial" pitchFamily="34" charset="0"/>
              </a:rPr>
              <a:t>Refrendar orgullo de pertenencia de los asociados</a:t>
            </a:r>
          </a:p>
          <a:p>
            <a:pPr marL="365760" lvl="0" indent="-256032">
              <a:spcBef>
                <a:spcPts val="400"/>
              </a:spcBef>
              <a:buClr>
                <a:schemeClr val="accent1"/>
              </a:buClr>
              <a:buSzPct val="68000"/>
              <a:buFont typeface="Wingdings" pitchFamily="2" charset="2"/>
              <a:buChar char="q"/>
            </a:pPr>
            <a:r>
              <a:rPr lang="es-ES" sz="1600" dirty="0">
                <a:solidFill>
                  <a:schemeClr val="tx1">
                    <a:lumMod val="65000"/>
                    <a:lumOff val="35000"/>
                  </a:schemeClr>
                </a:solidFill>
                <a:latin typeface="Arial" pitchFamily="34" charset="0"/>
                <a:cs typeface="Arial" pitchFamily="34" charset="0"/>
              </a:rPr>
              <a:t>Liderar cambio de paradigma entorno al transporte: pasar de “los camioneros” a “las empresas de transporte” …socialmente responsables.</a:t>
            </a:r>
          </a:p>
          <a:p>
            <a:pPr marL="365760" lvl="0" indent="-256032">
              <a:spcBef>
                <a:spcPts val="400"/>
              </a:spcBef>
              <a:buClr>
                <a:schemeClr val="accent1"/>
              </a:buClr>
              <a:buSzPct val="68000"/>
              <a:buFont typeface="Wingdings" pitchFamily="2" charset="2"/>
              <a:buChar char="q"/>
            </a:pPr>
            <a:r>
              <a:rPr lang="es-ES" sz="1600" dirty="0">
                <a:solidFill>
                  <a:schemeClr val="tx1">
                    <a:lumMod val="65000"/>
                    <a:lumOff val="35000"/>
                  </a:schemeClr>
                </a:solidFill>
                <a:latin typeface="Arial" pitchFamily="34" charset="0"/>
                <a:cs typeface="Arial" pitchFamily="34" charset="0"/>
              </a:rPr>
              <a:t>Seguir abriendo el foco a medios generales/económicos; </a:t>
            </a:r>
            <a:r>
              <a:rPr lang="es-ES" sz="1600" dirty="0">
                <a:solidFill>
                  <a:schemeClr val="tx1">
                    <a:lumMod val="65000"/>
                    <a:lumOff val="35000"/>
                  </a:schemeClr>
                </a:solidFill>
                <a:effectLst>
                  <a:outerShdw blurRad="38100" dist="38100" dir="2700000" algn="tl">
                    <a:srgbClr val="000000">
                      <a:alpha val="43137"/>
                    </a:srgbClr>
                  </a:outerShdw>
                </a:effectLst>
                <a:latin typeface="Arial" pitchFamily="34" charset="0"/>
                <a:cs typeface="Arial" pitchFamily="34" charset="0"/>
              </a:rPr>
              <a:t>incorporar medios UE</a:t>
            </a:r>
            <a:r>
              <a:rPr lang="es-ES" sz="1600" dirty="0">
                <a:solidFill>
                  <a:schemeClr val="tx1">
                    <a:lumMod val="65000"/>
                    <a:lumOff val="35000"/>
                  </a:schemeClr>
                </a:solidFill>
                <a:latin typeface="Arial" pitchFamily="34" charset="0"/>
                <a:cs typeface="Arial" pitchFamily="34" charset="0"/>
              </a:rPr>
              <a:t>.</a:t>
            </a:r>
          </a:p>
        </p:txBody>
      </p:sp>
      <p:sp>
        <p:nvSpPr>
          <p:cNvPr id="9" name="8 CuadroTexto"/>
          <p:cNvSpPr txBox="1"/>
          <p:nvPr/>
        </p:nvSpPr>
        <p:spPr>
          <a:xfrm>
            <a:off x="395536" y="915572"/>
            <a:ext cx="2428892" cy="1169551"/>
          </a:xfrm>
          <a:prstGeom prst="rect">
            <a:avLst/>
          </a:prstGeom>
          <a:noFill/>
        </p:spPr>
        <p:txBody>
          <a:bodyPr wrap="square" rtlCol="0">
            <a:spAutoFit/>
          </a:bodyPr>
          <a:lstStyle/>
          <a:p>
            <a:r>
              <a:rPr lang="es-ES" sz="1400" b="1" dirty="0">
                <a:solidFill>
                  <a:schemeClr val="tx1">
                    <a:lumMod val="50000"/>
                    <a:lumOff val="50000"/>
                  </a:schemeClr>
                </a:solidFill>
              </a:rPr>
              <a:t>“Para dar respuestas concretas a nuestras empresas es preciso una estrategia amplia de miras y global” </a:t>
            </a:r>
          </a:p>
        </p:txBody>
      </p:sp>
      <p:pic>
        <p:nvPicPr>
          <p:cNvPr id="30722" name="Picture 2" descr="http://blog.wtransnet.com/sites/blog.wtransnet.com/files/wtransnet-blog/778/ramon-valdivia-astic-entrevista-wtransnet.jpg"/>
          <p:cNvPicPr>
            <a:picLocks noChangeAspect="1" noChangeArrowheads="1"/>
          </p:cNvPicPr>
          <p:nvPr/>
        </p:nvPicPr>
        <p:blipFill>
          <a:blip r:embed="rId2" cstate="screen"/>
          <a:srcRect/>
          <a:stretch>
            <a:fillRect/>
          </a:stretch>
        </p:blipFill>
        <p:spPr bwMode="auto">
          <a:xfrm>
            <a:off x="539553" y="2355731"/>
            <a:ext cx="1949261" cy="1125149"/>
          </a:xfrm>
          <a:prstGeom prst="rect">
            <a:avLst/>
          </a:prstGeom>
          <a:noFill/>
        </p:spPr>
      </p:pic>
      <p:sp>
        <p:nvSpPr>
          <p:cNvPr id="10" name="9 CuadroTexto"/>
          <p:cNvSpPr txBox="1"/>
          <p:nvPr/>
        </p:nvSpPr>
        <p:spPr>
          <a:xfrm>
            <a:off x="484074" y="3536169"/>
            <a:ext cx="2071702" cy="769441"/>
          </a:xfrm>
          <a:prstGeom prst="rect">
            <a:avLst/>
          </a:prstGeom>
          <a:noFill/>
        </p:spPr>
        <p:txBody>
          <a:bodyPr wrap="square" rtlCol="0">
            <a:spAutoFit/>
          </a:bodyPr>
          <a:lstStyle/>
          <a:p>
            <a:r>
              <a:rPr lang="es-ES" sz="1100" dirty="0">
                <a:solidFill>
                  <a:schemeClr val="tx1">
                    <a:lumMod val="75000"/>
                    <a:lumOff val="25000"/>
                  </a:schemeClr>
                </a:solidFill>
              </a:rPr>
              <a:t>Cinco Días</a:t>
            </a:r>
          </a:p>
          <a:p>
            <a:r>
              <a:rPr lang="es-ES" sz="1100" dirty="0">
                <a:solidFill>
                  <a:schemeClr val="tx1">
                    <a:lumMod val="75000"/>
                    <a:lumOff val="25000"/>
                  </a:schemeClr>
                </a:solidFill>
              </a:rPr>
              <a:t>Encuentro con Ramón Valdivia</a:t>
            </a:r>
          </a:p>
          <a:p>
            <a:r>
              <a:rPr lang="es-ES" sz="1100" dirty="0">
                <a:solidFill>
                  <a:schemeClr val="tx1">
                    <a:lumMod val="75000"/>
                    <a:lumOff val="25000"/>
                  </a:schemeClr>
                </a:solidFill>
              </a:rPr>
              <a:t>Enero 2015</a:t>
            </a:r>
          </a:p>
        </p:txBody>
      </p:sp>
      <p:sp>
        <p:nvSpPr>
          <p:cNvPr id="13" name="1 Título"/>
          <p:cNvSpPr>
            <a:spLocks noGrp="1"/>
          </p:cNvSpPr>
          <p:nvPr>
            <p:ph type="title"/>
          </p:nvPr>
        </p:nvSpPr>
        <p:spPr>
          <a:xfrm>
            <a:off x="467544" y="-20538"/>
            <a:ext cx="8229600" cy="857250"/>
          </a:xfrm>
        </p:spPr>
        <p:txBody>
          <a:bodyPr/>
          <a:lstStyle/>
          <a:p>
            <a:r>
              <a:rPr lang="es-ES" dirty="0"/>
              <a:t>Estrategia 2015, 2016…</a:t>
            </a:r>
          </a:p>
        </p:txBody>
      </p:sp>
      <p:sp>
        <p:nvSpPr>
          <p:cNvPr id="17" name="16 Rectángulo"/>
          <p:cNvSpPr/>
          <p:nvPr/>
        </p:nvSpPr>
        <p:spPr>
          <a:xfrm>
            <a:off x="395536" y="699542"/>
            <a:ext cx="2376264" cy="4248472"/>
          </a:xfrm>
          <a:prstGeom prst="rect">
            <a:avLst/>
          </a:prstGeom>
          <a:solidFill>
            <a:srgbClr val="FFC000">
              <a:alpha val="8000"/>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transition>
    <p:fade thruBlk="1"/>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t>Estrategia 2015 -2016</a:t>
            </a:r>
          </a:p>
        </p:txBody>
      </p:sp>
      <p:sp>
        <p:nvSpPr>
          <p:cNvPr id="3" name="2 Marcador de contenido"/>
          <p:cNvSpPr>
            <a:spLocks noGrp="1"/>
          </p:cNvSpPr>
          <p:nvPr>
            <p:ph idx="1"/>
          </p:nvPr>
        </p:nvSpPr>
        <p:spPr>
          <a:xfrm>
            <a:off x="457200" y="771552"/>
            <a:ext cx="8229600" cy="3816424"/>
          </a:xfrm>
        </p:spPr>
        <p:txBody>
          <a:bodyPr>
            <a:noAutofit/>
          </a:bodyPr>
          <a:lstStyle/>
          <a:p>
            <a:pPr>
              <a:buNone/>
            </a:pPr>
            <a:r>
              <a:rPr lang="es-ES" sz="1200" dirty="0"/>
              <a:t>La estrategia planteada se sustenta en tres pilares principales: </a:t>
            </a:r>
          </a:p>
          <a:p>
            <a:endParaRPr lang="es-ES" sz="300" dirty="0"/>
          </a:p>
          <a:p>
            <a:r>
              <a:rPr lang="es-ES" sz="1200" dirty="0"/>
              <a:t>Refrendar la posición sectorial de ASTIC: tradición y vanguardia.</a:t>
            </a:r>
          </a:p>
          <a:p>
            <a:r>
              <a:rPr lang="es-ES" sz="1200" dirty="0"/>
              <a:t>Ampliar su campo de actuación dentro y fuera de España.</a:t>
            </a:r>
          </a:p>
          <a:p>
            <a:r>
              <a:rPr lang="es-ES" sz="1200" dirty="0"/>
              <a:t>Modernizar su espacio online: web y redes sociales.</a:t>
            </a:r>
          </a:p>
          <a:p>
            <a:endParaRPr lang="es-ES" sz="1200" dirty="0"/>
          </a:p>
          <a:p>
            <a:pPr marL="0" indent="0">
              <a:buNone/>
            </a:pPr>
            <a:r>
              <a:rPr lang="es-ES" sz="1200" b="1" dirty="0">
                <a:solidFill>
                  <a:schemeClr val="accent1">
                    <a:lumMod val="50000"/>
                  </a:schemeClr>
                </a:solidFill>
              </a:rPr>
              <a:t>  Portavoces </a:t>
            </a:r>
            <a:r>
              <a:rPr lang="es-ES" sz="1200" b="1" dirty="0"/>
              <a:t>	Pocos, reiterados y disponibles</a:t>
            </a:r>
          </a:p>
          <a:p>
            <a:pPr marL="0" indent="0">
              <a:buNone/>
            </a:pPr>
            <a:r>
              <a:rPr lang="es-ES" sz="1200" b="1" dirty="0"/>
              <a:t>		</a:t>
            </a:r>
            <a:r>
              <a:rPr lang="es-ES" sz="1200" dirty="0"/>
              <a:t>Marcos Basante, Presidente | Visión institucional</a:t>
            </a:r>
          </a:p>
          <a:p>
            <a:pPr marL="0" indent="0">
              <a:buNone/>
            </a:pPr>
            <a:r>
              <a:rPr lang="es-ES" sz="1200" dirty="0"/>
              <a:t>	                  	Ramón Valdivia, Director General | Visión operativa</a:t>
            </a:r>
          </a:p>
          <a:p>
            <a:pPr marL="0" indent="0">
              <a:buNone/>
            </a:pPr>
            <a:r>
              <a:rPr lang="es-ES" sz="1200" dirty="0"/>
              <a:t>		Otros para temas especializados</a:t>
            </a:r>
          </a:p>
          <a:p>
            <a:endParaRPr lang="es-ES" sz="1200" dirty="0"/>
          </a:p>
          <a:p>
            <a:pPr>
              <a:buNone/>
            </a:pPr>
            <a:r>
              <a:rPr lang="es-ES" sz="1200" b="1" dirty="0">
                <a:solidFill>
                  <a:schemeClr val="accent1">
                    <a:lumMod val="50000"/>
                  </a:schemeClr>
                </a:solidFill>
              </a:rPr>
              <a:t>Enfoque</a:t>
            </a:r>
            <a:r>
              <a:rPr lang="es-ES" sz="1200" dirty="0"/>
              <a:t>		Contribución del sector a la creación de riqueza y empleo en España.</a:t>
            </a:r>
          </a:p>
          <a:p>
            <a:pPr>
              <a:buNone/>
            </a:pPr>
            <a:r>
              <a:rPr lang="es-ES" sz="1200" dirty="0"/>
              <a:t>			Sostenibilidad: económica, social y medioambiental de nuestra tarea.</a:t>
            </a:r>
          </a:p>
          <a:p>
            <a:pPr>
              <a:buNone/>
            </a:pPr>
            <a:r>
              <a:rPr lang="es-ES" sz="1200" dirty="0"/>
              <a:t>			</a:t>
            </a:r>
            <a:r>
              <a:rPr lang="es-ES" sz="1200" dirty="0">
                <a:effectLst>
                  <a:outerShdw blurRad="38100" dist="38100" dir="2700000" algn="tl">
                    <a:srgbClr val="000000">
                      <a:alpha val="43137"/>
                    </a:srgbClr>
                  </a:outerShdw>
                </a:effectLst>
              </a:rPr>
              <a:t>Indicador sectorial: Índice ASTIC avanzado de actividad de transporte</a:t>
            </a:r>
          </a:p>
          <a:p>
            <a:endParaRPr lang="es-ES" sz="1200" dirty="0"/>
          </a:p>
          <a:p>
            <a:pPr>
              <a:buNone/>
            </a:pPr>
            <a:r>
              <a:rPr lang="es-ES" sz="1200" b="1" dirty="0">
                <a:solidFill>
                  <a:schemeClr val="accent1">
                    <a:lumMod val="50000"/>
                  </a:schemeClr>
                </a:solidFill>
              </a:rPr>
              <a:t>Perímetro</a:t>
            </a:r>
            <a:r>
              <a:rPr lang="es-ES" sz="1200" dirty="0"/>
              <a:t>		Ampliamos alcance pensado en el conjunto de la sociedad</a:t>
            </a:r>
          </a:p>
          <a:p>
            <a:pPr>
              <a:buNone/>
            </a:pPr>
            <a:r>
              <a:rPr lang="es-ES" sz="1200" dirty="0"/>
              <a:t>			Trabajamos más presencia internacional</a:t>
            </a:r>
          </a:p>
          <a:p>
            <a:endParaRPr lang="es-ES" sz="1200" dirty="0"/>
          </a:p>
        </p:txBody>
      </p:sp>
      <p:grpSp>
        <p:nvGrpSpPr>
          <p:cNvPr id="9" name="8 Grupo"/>
          <p:cNvGrpSpPr/>
          <p:nvPr/>
        </p:nvGrpSpPr>
        <p:grpSpPr>
          <a:xfrm>
            <a:off x="6948264" y="771550"/>
            <a:ext cx="1857388" cy="808808"/>
            <a:chOff x="4644008" y="123478"/>
            <a:chExt cx="1857388" cy="808808"/>
          </a:xfrm>
        </p:grpSpPr>
        <p:sp>
          <p:nvSpPr>
            <p:cNvPr id="4" name="3 CuadroTexto"/>
            <p:cNvSpPr txBox="1"/>
            <p:nvPr/>
          </p:nvSpPr>
          <p:spPr>
            <a:xfrm>
              <a:off x="4644008" y="123478"/>
              <a:ext cx="1857388" cy="646331"/>
            </a:xfrm>
            <a:prstGeom prst="rect">
              <a:avLst/>
            </a:prstGeom>
            <a:noFill/>
          </p:spPr>
          <p:txBody>
            <a:bodyPr wrap="square" rtlCol="0">
              <a:spAutoFit/>
            </a:bodyPr>
            <a:lstStyle/>
            <a:p>
              <a:r>
                <a:rPr lang="es-ES" b="1" dirty="0">
                  <a:solidFill>
                    <a:schemeClr val="tx1">
                      <a:lumMod val="50000"/>
                      <a:lumOff val="50000"/>
                    </a:schemeClr>
                  </a:solidFill>
                </a:rPr>
                <a:t>Más alto</a:t>
              </a:r>
            </a:p>
            <a:p>
              <a:r>
                <a:rPr lang="es-ES" b="1" dirty="0">
                  <a:solidFill>
                    <a:schemeClr val="tx1">
                      <a:lumMod val="50000"/>
                      <a:lumOff val="50000"/>
                    </a:schemeClr>
                  </a:solidFill>
                </a:rPr>
                <a:t>Más lejos</a:t>
              </a:r>
            </a:p>
          </p:txBody>
        </p:sp>
        <p:pic>
          <p:nvPicPr>
            <p:cNvPr id="5" name="4 Imagen" descr="cid:image002.png@01D0317B.6E73B6C0">
              <a:hlinkClick r:id="rId2" tgtFrame="_blank"/>
            </p:cNvPr>
            <p:cNvPicPr/>
            <p:nvPr/>
          </p:nvPicPr>
          <p:blipFill>
            <a:blip r:embed="rId3" cstate="screen"/>
            <a:srcRect/>
            <a:stretch>
              <a:fillRect/>
            </a:stretch>
          </p:blipFill>
          <p:spPr bwMode="auto">
            <a:xfrm>
              <a:off x="4758676" y="771550"/>
              <a:ext cx="242887" cy="160736"/>
            </a:xfrm>
            <a:prstGeom prst="rect">
              <a:avLst/>
            </a:prstGeom>
            <a:solidFill>
              <a:schemeClr val="accent1">
                <a:lumMod val="40000"/>
                <a:lumOff val="60000"/>
              </a:schemeClr>
            </a:solidFill>
            <a:ln w="9525">
              <a:noFill/>
              <a:miter lim="800000"/>
              <a:headEnd/>
              <a:tailEnd/>
            </a:ln>
          </p:spPr>
        </p:pic>
        <p:pic>
          <p:nvPicPr>
            <p:cNvPr id="6" name="5 Imagen" descr="cid:image003.png@01D0317B.6E73B6C0">
              <a:hlinkClick r:id="rId4" tgtFrame="_blank"/>
            </p:cNvPr>
            <p:cNvPicPr/>
            <p:nvPr/>
          </p:nvPicPr>
          <p:blipFill>
            <a:blip r:embed="rId5" cstate="screen"/>
            <a:srcRect/>
            <a:stretch>
              <a:fillRect/>
            </a:stretch>
          </p:blipFill>
          <p:spPr bwMode="auto">
            <a:xfrm>
              <a:off x="5001562" y="771551"/>
              <a:ext cx="271462" cy="160735"/>
            </a:xfrm>
            <a:prstGeom prst="rect">
              <a:avLst/>
            </a:prstGeom>
            <a:solidFill>
              <a:schemeClr val="accent1">
                <a:lumMod val="40000"/>
                <a:lumOff val="60000"/>
              </a:schemeClr>
            </a:solidFill>
            <a:ln w="9525">
              <a:noFill/>
              <a:miter lim="800000"/>
              <a:headEnd/>
              <a:tailEnd/>
            </a:ln>
          </p:spPr>
        </p:pic>
        <p:pic>
          <p:nvPicPr>
            <p:cNvPr id="7" name="6 Imagen" descr="cid:image004.png@01D0317B.6E73B6C0">
              <a:hlinkClick r:id="rId6" tgtFrame="_blank"/>
            </p:cNvPr>
            <p:cNvPicPr/>
            <p:nvPr/>
          </p:nvPicPr>
          <p:blipFill>
            <a:blip r:embed="rId7" cstate="screen"/>
            <a:srcRect/>
            <a:stretch>
              <a:fillRect/>
            </a:stretch>
          </p:blipFill>
          <p:spPr bwMode="auto">
            <a:xfrm>
              <a:off x="5292080" y="771550"/>
              <a:ext cx="280987" cy="160735"/>
            </a:xfrm>
            <a:prstGeom prst="rect">
              <a:avLst/>
            </a:prstGeom>
            <a:solidFill>
              <a:schemeClr val="accent1">
                <a:lumMod val="40000"/>
                <a:lumOff val="60000"/>
              </a:schemeClr>
            </a:solidFill>
            <a:ln w="9525">
              <a:noFill/>
              <a:miter lim="800000"/>
              <a:headEnd/>
              <a:tailEnd/>
            </a:ln>
          </p:spPr>
        </p:pic>
        <p:pic>
          <p:nvPicPr>
            <p:cNvPr id="8" name="7 Imagen" descr="cid:image005.png@01D0317B.6E73B6C0">
              <a:hlinkClick r:id="rId8" tgtFrame="_blank"/>
            </p:cNvPr>
            <p:cNvPicPr/>
            <p:nvPr/>
          </p:nvPicPr>
          <p:blipFill>
            <a:blip r:embed="rId9" cstate="screen"/>
            <a:srcRect/>
            <a:stretch>
              <a:fillRect/>
            </a:stretch>
          </p:blipFill>
          <p:spPr bwMode="auto">
            <a:xfrm>
              <a:off x="5573066" y="771549"/>
              <a:ext cx="214314" cy="160736"/>
            </a:xfrm>
            <a:prstGeom prst="rect">
              <a:avLst/>
            </a:prstGeom>
            <a:solidFill>
              <a:schemeClr val="accent1">
                <a:lumMod val="40000"/>
                <a:lumOff val="60000"/>
              </a:schemeClr>
            </a:solidFill>
            <a:ln w="9525">
              <a:noFill/>
              <a:miter lim="800000"/>
              <a:headEnd/>
              <a:tailEnd/>
            </a:ln>
          </p:spPr>
        </p:pic>
      </p:grpSp>
    </p:spTree>
  </p:cSld>
  <p:clrMapOvr>
    <a:masterClrMapping/>
  </p:clrMapOvr>
  <p:transition>
    <p:fade thruBlk="1"/>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539552" y="2067694"/>
            <a:ext cx="8229600" cy="857250"/>
          </a:xfrm>
        </p:spPr>
        <p:txBody>
          <a:bodyPr>
            <a:normAutofit/>
          </a:bodyPr>
          <a:lstStyle/>
          <a:p>
            <a:br>
              <a:rPr lang="es-ES" dirty="0"/>
            </a:br>
            <a:endParaRPr lang="es-ES" dirty="0"/>
          </a:p>
        </p:txBody>
      </p:sp>
      <p:sp>
        <p:nvSpPr>
          <p:cNvPr id="3" name="2 Rectángulo"/>
          <p:cNvSpPr/>
          <p:nvPr/>
        </p:nvSpPr>
        <p:spPr>
          <a:xfrm>
            <a:off x="683568" y="411510"/>
            <a:ext cx="7920880" cy="2092881"/>
          </a:xfrm>
          <a:prstGeom prst="rect">
            <a:avLst/>
          </a:prstGeom>
          <a:noFill/>
        </p:spPr>
        <p:txBody>
          <a:bodyPr wrap="square" lIns="91440" tIns="45720" rIns="91440" bIns="45720">
            <a:spAutoFit/>
          </a:bodyPr>
          <a:lstStyle/>
          <a:p>
            <a:r>
              <a:rPr lang="es-ES" sz="2000" dirty="0">
                <a:ln w="18415" cmpd="sng">
                  <a:solidFill>
                    <a:srgbClr val="FFFFFF"/>
                  </a:solidFill>
                  <a:prstDash val="solid"/>
                </a:ln>
                <a:solidFill>
                  <a:srgbClr val="FFFFFF"/>
                </a:solidFill>
                <a:effectLst>
                  <a:outerShdw blurRad="63500" dir="3600000" algn="tl" rotWithShape="0">
                    <a:srgbClr val="000000">
                      <a:alpha val="70000"/>
                    </a:srgbClr>
                  </a:outerShdw>
                </a:effectLst>
              </a:rPr>
              <a:t>A. ¿Conoce el proyecto de creación de un Indicador Adelantado Sectorial por parte de ASTIC?  </a:t>
            </a:r>
          </a:p>
          <a:p>
            <a:endParaRPr lang="es-ES" sz="2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r>
              <a:rPr lang="es-E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s-ES"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rPr>
              <a:t>1</a:t>
            </a:r>
            <a:r>
              <a:rPr lang="es-ES" cap="none" spc="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s-ES" sz="1600" dirty="0">
                <a:ln w="18415" cmpd="sng">
                  <a:solidFill>
                    <a:srgbClr val="FFFFFF"/>
                  </a:solidFill>
                  <a:prstDash val="solid"/>
                </a:ln>
                <a:solidFill>
                  <a:srgbClr val="FFFFFF"/>
                </a:solidFill>
                <a:effectLst>
                  <a:outerShdw blurRad="63500" dir="3600000" algn="tl" rotWithShape="0">
                    <a:srgbClr val="000000">
                      <a:alpha val="70000"/>
                    </a:srgbClr>
                  </a:outerShdw>
                </a:effectLst>
              </a:rPr>
              <a:t>Sí, recuerdo haberlo leído</a:t>
            </a:r>
            <a:r>
              <a:rPr lang="es-ES" sz="160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rPr>
              <a:t>.</a:t>
            </a:r>
          </a:p>
          <a:p>
            <a:endParaRPr lang="es-ES" sz="160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r>
              <a:rPr lang="es-ES" sz="1600" dirty="0">
                <a:ln w="18415" cmpd="sng">
                  <a:solidFill>
                    <a:srgbClr val="FFFFFF"/>
                  </a:solidFill>
                  <a:prstDash val="solid"/>
                </a:ln>
                <a:solidFill>
                  <a:srgbClr val="FFFFFF"/>
                </a:solidFill>
                <a:effectLst>
                  <a:outerShdw blurRad="63500" dir="3600000" algn="tl" rotWithShape="0">
                    <a:srgbClr val="000000">
                      <a:alpha val="70000"/>
                    </a:srgbClr>
                  </a:outerShdw>
                </a:effectLst>
              </a:rPr>
              <a:t>	2. No me consta, no tengo noticia al respecto. </a:t>
            </a:r>
            <a:endParaRPr lang="es-ES" sz="160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r>
              <a:rPr lang="es-ES"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endParaRPr lang="es-ES" sz="200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 name="4 Rectángulo"/>
          <p:cNvSpPr/>
          <p:nvPr/>
        </p:nvSpPr>
        <p:spPr>
          <a:xfrm>
            <a:off x="755576" y="2783125"/>
            <a:ext cx="7920880" cy="2092881"/>
          </a:xfrm>
          <a:prstGeom prst="rect">
            <a:avLst/>
          </a:prstGeom>
          <a:noFill/>
        </p:spPr>
        <p:txBody>
          <a:bodyPr wrap="square" lIns="91440" tIns="45720" rIns="91440" bIns="45720">
            <a:spAutoFit/>
          </a:bodyPr>
          <a:lstStyle/>
          <a:p>
            <a:r>
              <a:rPr lang="es-ES" sz="2000" dirty="0">
                <a:ln w="18415" cmpd="sng">
                  <a:solidFill>
                    <a:srgbClr val="FFFFFF"/>
                  </a:solidFill>
                  <a:prstDash val="solid"/>
                </a:ln>
                <a:solidFill>
                  <a:srgbClr val="FFFFFF"/>
                </a:solidFill>
                <a:effectLst>
                  <a:outerShdw blurRad="63500" dir="3600000" algn="tl" rotWithShape="0">
                    <a:srgbClr val="000000">
                      <a:alpha val="70000"/>
                    </a:srgbClr>
                  </a:outerShdw>
                </a:effectLst>
              </a:rPr>
              <a:t>B. ¿Ha colaborado con sus respuestas a la confección del indicador en los meses pasados?  </a:t>
            </a:r>
          </a:p>
          <a:p>
            <a:endParaRPr lang="es-ES" sz="2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r>
              <a:rPr lang="es-E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s-ES"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rPr>
              <a:t>1</a:t>
            </a:r>
            <a:r>
              <a:rPr lang="es-ES" cap="none" spc="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s-ES" sz="1600" dirty="0">
                <a:ln w="18415" cmpd="sng">
                  <a:solidFill>
                    <a:srgbClr val="FFFFFF"/>
                  </a:solidFill>
                  <a:prstDash val="solid"/>
                </a:ln>
                <a:solidFill>
                  <a:srgbClr val="FFFFFF"/>
                </a:solidFill>
                <a:effectLst>
                  <a:outerShdw blurRad="63500" dir="3600000" algn="tl" rotWithShape="0">
                    <a:srgbClr val="000000">
                      <a:alpha val="70000"/>
                    </a:srgbClr>
                  </a:outerShdw>
                </a:effectLst>
              </a:rPr>
              <a:t>Sí, más de una vez</a:t>
            </a:r>
            <a:r>
              <a:rPr lang="es-ES" sz="160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rPr>
              <a:t>.</a:t>
            </a:r>
          </a:p>
          <a:p>
            <a:r>
              <a:rPr lang="es-ES" sz="1600" dirty="0">
                <a:ln w="18415" cmpd="sng">
                  <a:solidFill>
                    <a:srgbClr val="FFFFFF"/>
                  </a:solidFill>
                  <a:prstDash val="solid"/>
                </a:ln>
                <a:solidFill>
                  <a:srgbClr val="FFFFFF"/>
                </a:solidFill>
                <a:effectLst>
                  <a:outerShdw blurRad="63500" dir="3600000" algn="tl" rotWithShape="0">
                    <a:srgbClr val="000000">
                      <a:alpha val="70000"/>
                    </a:srgbClr>
                  </a:outerShdw>
                </a:effectLst>
              </a:rPr>
              <a:t>	2. Sólo el primer mes.	</a:t>
            </a:r>
          </a:p>
          <a:p>
            <a:r>
              <a:rPr lang="es-ES" sz="1600" dirty="0">
                <a:ln w="18415" cmpd="sng">
                  <a:solidFill>
                    <a:srgbClr val="FFFFFF"/>
                  </a:solidFill>
                  <a:prstDash val="solid"/>
                </a:ln>
                <a:solidFill>
                  <a:srgbClr val="FFFFFF"/>
                </a:solidFill>
                <a:effectLst>
                  <a:outerShdw blurRad="63500" dir="3600000" algn="tl" rotWithShape="0">
                    <a:srgbClr val="000000">
                      <a:alpha val="70000"/>
                    </a:srgbClr>
                  </a:outerShdw>
                </a:effectLst>
              </a:rPr>
              <a:t>	3. No he respondido nunca.</a:t>
            </a:r>
            <a:endParaRPr lang="es-ES" sz="160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r>
              <a:rPr lang="es-ES"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endParaRPr lang="es-ES" sz="200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ransition>
    <p:fade thruBlk="1"/>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Logo ASTIC - Parte izquierda.jpg"/>
          <p:cNvPicPr>
            <a:picLocks noChangeAspect="1"/>
          </p:cNvPicPr>
          <p:nvPr/>
        </p:nvPicPr>
        <p:blipFill>
          <a:blip r:embed="rId3" cstate="screen"/>
          <a:stretch>
            <a:fillRect/>
          </a:stretch>
        </p:blipFill>
        <p:spPr>
          <a:xfrm>
            <a:off x="3059832" y="627534"/>
            <a:ext cx="2808312" cy="1030008"/>
          </a:xfrm>
          <a:prstGeom prst="rect">
            <a:avLst/>
          </a:prstGeom>
        </p:spPr>
      </p:pic>
      <p:sp>
        <p:nvSpPr>
          <p:cNvPr id="3" name="2 Rectángulo"/>
          <p:cNvSpPr/>
          <p:nvPr/>
        </p:nvSpPr>
        <p:spPr>
          <a:xfrm>
            <a:off x="887271" y="2349336"/>
            <a:ext cx="7717177" cy="1446550"/>
          </a:xfrm>
          <a:prstGeom prst="rect">
            <a:avLst/>
          </a:prstGeom>
          <a:noFill/>
        </p:spPr>
        <p:txBody>
          <a:bodyPr wrap="none" lIns="91440" tIns="45720" rIns="91440" bIns="45720">
            <a:spAutoFit/>
          </a:bodyPr>
          <a:lstStyle/>
          <a:p>
            <a:pPr algn="ctr"/>
            <a:r>
              <a:rPr lang="es-ES" sz="4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Renovación de órganos</a:t>
            </a:r>
          </a:p>
          <a:p>
            <a:pPr algn="ctr"/>
            <a:r>
              <a:rPr lang="es-ES" sz="4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De gobierno</a:t>
            </a:r>
            <a:endParaRPr lang="es-ES" sz="4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5" name="4 Elipse"/>
          <p:cNvSpPr/>
          <p:nvPr/>
        </p:nvSpPr>
        <p:spPr>
          <a:xfrm>
            <a:off x="8316416" y="0"/>
            <a:ext cx="827584" cy="843558"/>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transition>
    <p:fade thruBlk="1"/>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24" name="Picture 4"/>
          <p:cNvPicPr>
            <a:picLocks noChangeAspect="1" noChangeArrowheads="1"/>
          </p:cNvPicPr>
          <p:nvPr/>
        </p:nvPicPr>
        <p:blipFill>
          <a:blip r:embed="rId2" cstate="screen"/>
          <a:srcRect/>
          <a:stretch>
            <a:fillRect/>
          </a:stretch>
        </p:blipFill>
        <p:spPr bwMode="auto">
          <a:xfrm rot="21041241">
            <a:off x="2249081" y="537242"/>
            <a:ext cx="3116236" cy="4311914"/>
          </a:xfrm>
          <a:prstGeom prst="rect">
            <a:avLst/>
          </a:prstGeom>
          <a:ln>
            <a:noFill/>
          </a:ln>
          <a:effectLst>
            <a:outerShdw blurRad="292100" dist="139700" dir="2700000" algn="tl" rotWithShape="0">
              <a:srgbClr val="333333">
                <a:alpha val="65000"/>
              </a:srgbClr>
            </a:outerShdw>
          </a:effectLst>
        </p:spPr>
      </p:pic>
      <p:pic>
        <p:nvPicPr>
          <p:cNvPr id="696322" name="Picture 2"/>
          <p:cNvPicPr>
            <a:picLocks noChangeAspect="1" noChangeArrowheads="1"/>
          </p:cNvPicPr>
          <p:nvPr/>
        </p:nvPicPr>
        <p:blipFill>
          <a:blip r:embed="rId3" cstate="screen"/>
          <a:srcRect/>
          <a:stretch>
            <a:fillRect/>
          </a:stretch>
        </p:blipFill>
        <p:spPr bwMode="auto">
          <a:xfrm rot="21076732">
            <a:off x="510923" y="272986"/>
            <a:ext cx="3274257" cy="4621114"/>
          </a:xfrm>
          <a:prstGeom prst="rect">
            <a:avLst/>
          </a:prstGeom>
          <a:ln>
            <a:noFill/>
          </a:ln>
          <a:effectLst>
            <a:outerShdw blurRad="292100" dist="139700" dir="2700000" algn="tl" rotWithShape="0">
              <a:srgbClr val="333333">
                <a:alpha val="65000"/>
              </a:srgbClr>
            </a:outerShdw>
          </a:effectLst>
        </p:spPr>
      </p:pic>
      <p:pic>
        <p:nvPicPr>
          <p:cNvPr id="696323" name="Picture 3"/>
          <p:cNvPicPr>
            <a:picLocks noChangeAspect="1" noChangeArrowheads="1"/>
          </p:cNvPicPr>
          <p:nvPr/>
        </p:nvPicPr>
        <p:blipFill>
          <a:blip r:embed="rId4" cstate="screen"/>
          <a:srcRect/>
          <a:stretch>
            <a:fillRect/>
          </a:stretch>
        </p:blipFill>
        <p:spPr bwMode="auto">
          <a:xfrm rot="21028722">
            <a:off x="5478830" y="337710"/>
            <a:ext cx="3150232" cy="4447869"/>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fade thruBlk="1"/>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755576" y="822651"/>
            <a:ext cx="7488832" cy="293926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lang="es-ES" sz="1600" b="1" dirty="0">
              <a:effectLst>
                <a:outerShdw blurRad="38100" dist="38100" dir="2700000" algn="tl">
                  <a:srgbClr val="000000">
                    <a:alpha val="43137"/>
                  </a:srgbClr>
                </a:outerShdw>
              </a:effectLst>
              <a:latin typeface="Verdana"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600" b="1" i="0" u="none" strike="noStrike" cap="none" normalizeH="0" baseline="0" dirty="0">
              <a:ln>
                <a:noFill/>
              </a:ln>
              <a:solidFill>
                <a:schemeClr val="tx1"/>
              </a:solidFill>
              <a:effectLst>
                <a:outerShdw blurRad="38100" dist="38100" dir="2700000" algn="tl">
                  <a:srgbClr val="000000">
                    <a:alpha val="43137"/>
                  </a:srgbClr>
                </a:outerShdw>
              </a:effectLst>
              <a:latin typeface="Verdana"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dirty="0">
                <a:ln>
                  <a:noFill/>
                </a:ln>
                <a:solidFill>
                  <a:schemeClr val="tx1"/>
                </a:solidFill>
                <a:effectLst>
                  <a:outerShdw blurRad="38100" dist="38100" dir="2700000" algn="tl">
                    <a:srgbClr val="000000">
                      <a:alpha val="43137"/>
                    </a:srgbClr>
                  </a:outerShdw>
                </a:effectLst>
                <a:latin typeface="Verdana" pitchFamily="34" charset="0"/>
                <a:ea typeface="Calibri" pitchFamily="34" charset="0"/>
                <a:cs typeface="Times New Roman" pitchFamily="18" charset="0"/>
              </a:rPr>
              <a:t>¿Llegado el caso, estaría</a:t>
            </a:r>
            <a:r>
              <a:rPr kumimoji="0" lang="es-ES" sz="1600" b="1" i="0" u="none" strike="noStrike" cap="none" normalizeH="0" dirty="0">
                <a:ln>
                  <a:noFill/>
                </a:ln>
                <a:solidFill>
                  <a:schemeClr val="tx1"/>
                </a:solidFill>
                <a:effectLst>
                  <a:outerShdw blurRad="38100" dist="38100" dir="2700000" algn="tl">
                    <a:srgbClr val="000000">
                      <a:alpha val="43137"/>
                    </a:srgbClr>
                  </a:outerShdw>
                </a:effectLst>
                <a:latin typeface="Verdana" pitchFamily="34" charset="0"/>
                <a:ea typeface="Calibri" pitchFamily="34" charset="0"/>
                <a:cs typeface="Times New Roman" pitchFamily="18" charset="0"/>
              </a:rPr>
              <a:t> usted de acuerdo en que </a:t>
            </a:r>
            <a:r>
              <a:rPr lang="es-ES" sz="1600" b="1" dirty="0">
                <a:effectLst>
                  <a:outerShdw blurRad="38100" dist="38100" dir="2700000" algn="tl">
                    <a:srgbClr val="000000">
                      <a:alpha val="43137"/>
                    </a:srgbClr>
                  </a:outerShdw>
                </a:effectLst>
                <a:latin typeface="Verdana" pitchFamily="34" charset="0"/>
                <a:ea typeface="Calibri" pitchFamily="34" charset="0"/>
                <a:cs typeface="Times New Roman" pitchFamily="18" charset="0"/>
              </a:rPr>
              <a:t>ASTIC secundase la acción de manifestación simultánea frente a las delegaciones de la Comisión Europea de los varios países convocantes? </a:t>
            </a:r>
            <a:endParaRPr kumimoji="0" lang="es-ES" sz="1600" b="1" i="0" u="none" strike="noStrike" cap="none" normalizeH="0" baseline="0" dirty="0">
              <a:ln>
                <a:noFill/>
              </a:ln>
              <a:solidFill>
                <a:schemeClr val="tx1"/>
              </a:solidFill>
              <a:effectLst>
                <a:outerShdw blurRad="38100" dist="38100" dir="2700000" algn="tl">
                  <a:srgbClr val="000000">
                    <a:alpha val="43137"/>
                  </a:srgbClr>
                </a:outerShdw>
              </a:effectLst>
              <a:latin typeface="Verdana"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600" b="1" i="0" u="none" strike="noStrike" cap="none" normalizeH="0" baseline="0" dirty="0">
              <a:ln>
                <a:noFill/>
              </a:ln>
              <a:solidFill>
                <a:schemeClr val="tx1"/>
              </a:solidFill>
              <a:effectLst>
                <a:outerShdw blurRad="38100" dist="38100" dir="2700000" algn="tl">
                  <a:srgbClr val="000000">
                    <a:alpha val="43137"/>
                  </a:srgbClr>
                </a:outerShdw>
              </a:effectLst>
              <a:latin typeface="Verdana"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s-ES" sz="900" b="0" i="0" u="none" strike="noStrike" cap="none" normalizeH="0" baseline="0" dirty="0">
              <a:ln>
                <a:noFill/>
              </a:ln>
              <a:solidFill>
                <a:schemeClr val="tx1"/>
              </a:solidFill>
              <a:effectLst>
                <a:outerShdw blurRad="38100" dist="38100" dir="2700000" algn="tl">
                  <a:srgbClr val="000000">
                    <a:alpha val="43137"/>
                  </a:srgbClr>
                </a:outerShdw>
              </a:effectLst>
              <a:latin typeface="Arial" pitchFamily="34"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lang="es-ES" sz="1600" dirty="0">
                <a:latin typeface="Verdana" pitchFamily="34" charset="0"/>
                <a:ea typeface="Calibri" pitchFamily="34" charset="0"/>
                <a:cs typeface="Times New Roman" pitchFamily="18" charset="0"/>
              </a:rPr>
              <a:t>Sí</a:t>
            </a:r>
            <a:r>
              <a:rPr kumimoji="0" lang="es-ES" sz="1600" b="0" i="0" u="none" strike="noStrike" cap="none" normalizeH="0" baseline="0" dirty="0">
                <a:ln>
                  <a:noFill/>
                </a:ln>
                <a:solidFill>
                  <a:schemeClr val="tx1"/>
                </a:solidFill>
                <a:effectLst/>
                <a:latin typeface="Verdana" pitchFamily="34" charset="0"/>
                <a:ea typeface="Calibri" pitchFamily="34" charset="0"/>
                <a:cs typeface="Times New Roman" pitchFamily="18" charset="0"/>
              </a:rPr>
              <a:t>,</a:t>
            </a:r>
            <a:r>
              <a:rPr kumimoji="0" lang="es-ES" sz="1600" b="0" i="0" u="none" strike="noStrike" cap="none" normalizeH="0" dirty="0">
                <a:ln>
                  <a:noFill/>
                </a:ln>
                <a:solidFill>
                  <a:schemeClr val="tx1"/>
                </a:solidFill>
                <a:effectLst/>
                <a:latin typeface="Verdana" pitchFamily="34" charset="0"/>
                <a:ea typeface="Calibri" pitchFamily="34" charset="0"/>
                <a:cs typeface="Times New Roman" pitchFamily="18" charset="0"/>
              </a:rPr>
              <a:t> creo que debemos sumarnos a esa manifestación conjunta.</a:t>
            </a:r>
            <a:endParaRPr kumimoji="0" lang="es-ES" sz="900" b="0" i="0" u="none" strike="noStrike" cap="none" normalizeH="0" baseline="0" dirty="0">
              <a:ln>
                <a:noFill/>
              </a:ln>
              <a:solidFill>
                <a:schemeClr val="tx1"/>
              </a:solidFill>
              <a:effectLst/>
              <a:latin typeface="Arial" pitchFamily="34"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lang="es-ES" sz="1600" dirty="0">
                <a:latin typeface="Verdana" pitchFamily="34" charset="0"/>
                <a:ea typeface="Calibri" pitchFamily="34" charset="0"/>
                <a:cs typeface="Times New Roman" pitchFamily="18" charset="0"/>
              </a:rPr>
              <a:t>Sí y mi empresa se sumaría a la protesta.</a:t>
            </a:r>
            <a:endParaRPr kumimoji="0" lang="es-ES" sz="900" b="0" i="0" u="none" strike="noStrike" cap="none" normalizeH="0" baseline="0" dirty="0">
              <a:ln>
                <a:noFill/>
              </a:ln>
              <a:solidFill>
                <a:schemeClr val="tx1"/>
              </a:solidFill>
              <a:effectLst/>
              <a:latin typeface="Arial" pitchFamily="34"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s-ES" sz="1600" b="0" i="0" u="none" strike="noStrike" cap="none" normalizeH="0" baseline="0" dirty="0">
                <a:ln>
                  <a:noFill/>
                </a:ln>
                <a:solidFill>
                  <a:schemeClr val="tx1"/>
                </a:solidFill>
                <a:effectLst/>
                <a:latin typeface="Verdana" pitchFamily="34" charset="0"/>
                <a:ea typeface="Calibri" pitchFamily="34" charset="0"/>
                <a:cs typeface="Times New Roman" pitchFamily="18" charset="0"/>
              </a:rPr>
              <a:t>No</a:t>
            </a:r>
            <a:r>
              <a:rPr kumimoji="0" lang="es-ES" sz="1600" b="0" i="0" u="none" strike="noStrike" cap="none" normalizeH="0" dirty="0">
                <a:ln>
                  <a:noFill/>
                </a:ln>
                <a:solidFill>
                  <a:schemeClr val="tx1"/>
                </a:solidFill>
                <a:effectLst/>
                <a:latin typeface="Verdana" pitchFamily="34" charset="0"/>
                <a:ea typeface="Calibri" pitchFamily="34" charset="0"/>
                <a:cs typeface="Times New Roman" pitchFamily="18" charset="0"/>
              </a:rPr>
              <a:t> debemos actuar en ese sentido, es perder el tiempo.</a:t>
            </a: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lang="es-ES" sz="1600" baseline="0" dirty="0">
                <a:latin typeface="Verdana" pitchFamily="34" charset="0"/>
                <a:cs typeface="Times New Roman" pitchFamily="18" charset="0"/>
              </a:rPr>
              <a:t>No,</a:t>
            </a:r>
            <a:r>
              <a:rPr lang="es-ES" sz="1600" dirty="0">
                <a:latin typeface="Verdana" pitchFamily="34" charset="0"/>
                <a:cs typeface="Times New Roman" pitchFamily="18" charset="0"/>
              </a:rPr>
              <a:t> ASTIC no debe sumarse a manifestaciones en la calle.</a:t>
            </a:r>
            <a:endParaRPr kumimoji="0" lang="es-ES" sz="24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transition>
    <p:fade thruBlk="1"/>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normAutofit/>
          </a:bodyPr>
          <a:lstStyle/>
          <a:p>
            <a:endParaRPr lang="es-ES" sz="1600" dirty="0"/>
          </a:p>
          <a:p>
            <a:endParaRPr lang="es-ES" sz="1600" dirty="0"/>
          </a:p>
          <a:p>
            <a:endParaRPr lang="es-ES" sz="1600" dirty="0"/>
          </a:p>
          <a:p>
            <a:r>
              <a:rPr lang="es-ES" sz="2000" dirty="0"/>
              <a:t>D. Marcos Basante Fernández	Global Spedition, S.L.</a:t>
            </a:r>
          </a:p>
        </p:txBody>
      </p:sp>
      <p:sp>
        <p:nvSpPr>
          <p:cNvPr id="3" name="2 Título"/>
          <p:cNvSpPr>
            <a:spLocks noGrp="1"/>
          </p:cNvSpPr>
          <p:nvPr>
            <p:ph type="title"/>
          </p:nvPr>
        </p:nvSpPr>
        <p:spPr/>
        <p:txBody>
          <a:bodyPr/>
          <a:lstStyle/>
          <a:p>
            <a:r>
              <a:rPr lang="es-ES" dirty="0"/>
              <a:t>Candidatos a la Presidencia:</a:t>
            </a:r>
          </a:p>
        </p:txBody>
      </p:sp>
    </p:spTree>
  </p:cSld>
  <p:clrMapOvr>
    <a:masterClrMapping/>
  </p:clrMapOvr>
  <p:transition>
    <p:fade thruBlk="1"/>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lstStyle/>
          <a:p>
            <a:pPr lvl="0"/>
            <a:endParaRPr lang="es-ES" dirty="0"/>
          </a:p>
          <a:p>
            <a:pPr lvl="0"/>
            <a:r>
              <a:rPr lang="es-ES" dirty="0"/>
              <a:t>D. José Adell Antonio		Autocares Juliá</a:t>
            </a:r>
          </a:p>
          <a:p>
            <a:pPr lvl="0"/>
            <a:r>
              <a:rPr lang="es-ES" dirty="0"/>
              <a:t>D. Pere </a:t>
            </a:r>
            <a:r>
              <a:rPr lang="es-ES" dirty="0" err="1"/>
              <a:t>Padrosa</a:t>
            </a:r>
            <a:r>
              <a:rPr lang="es-ES" dirty="0"/>
              <a:t> </a:t>
            </a:r>
            <a:r>
              <a:rPr lang="es-ES" dirty="0" err="1"/>
              <a:t>Puignau</a:t>
            </a:r>
            <a:r>
              <a:rPr lang="es-ES" dirty="0"/>
              <a:t>	</a:t>
            </a:r>
            <a:r>
              <a:rPr lang="es-ES" dirty="0" err="1"/>
              <a:t>Grues</a:t>
            </a:r>
            <a:r>
              <a:rPr lang="es-ES" dirty="0"/>
              <a:t> </a:t>
            </a:r>
            <a:r>
              <a:rPr lang="es-ES" dirty="0" err="1"/>
              <a:t>Padrosa</a:t>
            </a:r>
            <a:endParaRPr lang="es-ES" dirty="0"/>
          </a:p>
          <a:p>
            <a:pPr lvl="0"/>
            <a:r>
              <a:rPr lang="es-ES" dirty="0"/>
              <a:t>D. José Ramón Obeso </a:t>
            </a:r>
            <a:r>
              <a:rPr lang="es-ES" dirty="0" err="1"/>
              <a:t>Lahera</a:t>
            </a:r>
            <a:r>
              <a:rPr lang="es-ES" dirty="0"/>
              <a:t>	</a:t>
            </a:r>
            <a:r>
              <a:rPr lang="es-ES" dirty="0" err="1"/>
              <a:t>Nefarinter</a:t>
            </a:r>
            <a:endParaRPr lang="es-ES" dirty="0"/>
          </a:p>
          <a:p>
            <a:pPr lvl="0"/>
            <a:r>
              <a:rPr lang="es-ES" dirty="0"/>
              <a:t>D. Carlos </a:t>
            </a:r>
            <a:r>
              <a:rPr lang="es-ES" dirty="0" err="1"/>
              <a:t>Donat</a:t>
            </a:r>
            <a:r>
              <a:rPr lang="es-ES" dirty="0"/>
              <a:t> Silvestre	Transdonat</a:t>
            </a:r>
          </a:p>
          <a:p>
            <a:pPr lvl="0"/>
            <a:r>
              <a:rPr lang="es-ES" dirty="0"/>
              <a:t>D. Federico Martín Pescador	</a:t>
            </a:r>
            <a:r>
              <a:rPr lang="es-ES" dirty="0" err="1"/>
              <a:t>Ttes</a:t>
            </a:r>
            <a:r>
              <a:rPr lang="es-ES" dirty="0"/>
              <a:t>. A. Martín</a:t>
            </a:r>
          </a:p>
          <a:p>
            <a:pPr lvl="0"/>
            <a:r>
              <a:rPr lang="es-ES" dirty="0"/>
              <a:t>D. Antonio Belzunces Rojas	</a:t>
            </a:r>
            <a:r>
              <a:rPr lang="es-ES" dirty="0" err="1"/>
              <a:t>Ttes</a:t>
            </a:r>
            <a:r>
              <a:rPr lang="es-ES" dirty="0"/>
              <a:t>. A. Belzunces</a:t>
            </a:r>
          </a:p>
          <a:p>
            <a:endParaRPr lang="es-ES" dirty="0"/>
          </a:p>
        </p:txBody>
      </p:sp>
      <p:sp>
        <p:nvSpPr>
          <p:cNvPr id="3" name="2 Título"/>
          <p:cNvSpPr>
            <a:spLocks noGrp="1"/>
          </p:cNvSpPr>
          <p:nvPr>
            <p:ph type="title"/>
          </p:nvPr>
        </p:nvSpPr>
        <p:spPr/>
        <p:txBody>
          <a:bodyPr/>
          <a:lstStyle/>
          <a:p>
            <a:r>
              <a:rPr lang="es-ES" dirty="0"/>
              <a:t>Miembros de Honor de la Junta de Gobierno:</a:t>
            </a:r>
          </a:p>
        </p:txBody>
      </p:sp>
    </p:spTree>
  </p:cSld>
  <p:clrMapOvr>
    <a:masterClrMapping/>
  </p:clrMapOvr>
  <p:transition>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3" name="Rectangle 1"/>
          <p:cNvSpPr>
            <a:spLocks noChangeArrowheads="1"/>
          </p:cNvSpPr>
          <p:nvPr/>
        </p:nvSpPr>
        <p:spPr bwMode="auto">
          <a:xfrm>
            <a:off x="971600" y="478578"/>
            <a:ext cx="7344816" cy="415498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r>
              <a:rPr lang="es-ES" sz="1200" dirty="0">
                <a:solidFill>
                  <a:srgbClr val="008FFA"/>
                </a:solidFill>
              </a:rPr>
              <a:t>Jaime </a:t>
            </a:r>
            <a:r>
              <a:rPr lang="es-ES" sz="1200" dirty="0" err="1">
                <a:solidFill>
                  <a:srgbClr val="008FFA"/>
                </a:solidFill>
              </a:rPr>
              <a:t>Agramunt</a:t>
            </a:r>
            <a:r>
              <a:rPr lang="es-ES" sz="1200" dirty="0">
                <a:solidFill>
                  <a:srgbClr val="008FFA"/>
                </a:solidFill>
              </a:rPr>
              <a:t> 			Presidente ANATRANS</a:t>
            </a:r>
          </a:p>
          <a:p>
            <a:pPr lvl="0"/>
            <a:r>
              <a:rPr lang="es-ES" sz="1200" dirty="0">
                <a:solidFill>
                  <a:srgbClr val="008FFA"/>
                </a:solidFill>
              </a:rPr>
              <a:t>José María </a:t>
            </a:r>
            <a:r>
              <a:rPr lang="es-ES" sz="1200" dirty="0" err="1">
                <a:solidFill>
                  <a:srgbClr val="008FFA"/>
                </a:solidFill>
              </a:rPr>
              <a:t>Arnedo</a:t>
            </a:r>
            <a:r>
              <a:rPr lang="es-ES" sz="1200" dirty="0">
                <a:solidFill>
                  <a:srgbClr val="008FFA"/>
                </a:solidFill>
              </a:rPr>
              <a:t>                                         	Presidente ATFRIE</a:t>
            </a:r>
          </a:p>
          <a:p>
            <a:pPr lvl="0"/>
            <a:r>
              <a:rPr lang="es-ES" sz="1200" dirty="0">
                <a:solidFill>
                  <a:srgbClr val="008FFA"/>
                </a:solidFill>
              </a:rPr>
              <a:t>Rafael Barbadillo                                             	Presidente ASINTRA</a:t>
            </a:r>
          </a:p>
          <a:p>
            <a:pPr lvl="0"/>
            <a:r>
              <a:rPr lang="es-ES" sz="1200" dirty="0">
                <a:solidFill>
                  <a:srgbClr val="008FFA"/>
                </a:solidFill>
              </a:rPr>
              <a:t>Ignacio Cepeda                                                	Presidente GUITRANS</a:t>
            </a:r>
          </a:p>
          <a:p>
            <a:pPr lvl="0"/>
            <a:r>
              <a:rPr lang="es-ES" sz="1200" dirty="0">
                <a:solidFill>
                  <a:srgbClr val="008FFA"/>
                </a:solidFill>
              </a:rPr>
              <a:t>Francisco J. Corell                                           	Presidente FVET</a:t>
            </a:r>
          </a:p>
          <a:p>
            <a:pPr lvl="0"/>
            <a:r>
              <a:rPr lang="es-ES" sz="1200" dirty="0">
                <a:solidFill>
                  <a:srgbClr val="008FFA"/>
                </a:solidFill>
              </a:rPr>
              <a:t>Ovidio de la Roza                                            	Presidente CETM</a:t>
            </a:r>
          </a:p>
          <a:p>
            <a:pPr lvl="0"/>
            <a:r>
              <a:rPr lang="es-ES" sz="1200" dirty="0">
                <a:solidFill>
                  <a:srgbClr val="008FFA"/>
                </a:solidFill>
              </a:rPr>
              <a:t>Borja de Torres                                               	Presidente CETM Intermodal</a:t>
            </a:r>
          </a:p>
          <a:p>
            <a:pPr lvl="0"/>
            <a:r>
              <a:rPr lang="es-ES" sz="1200" dirty="0">
                <a:solidFill>
                  <a:srgbClr val="008FFA"/>
                </a:solidFill>
              </a:rPr>
              <a:t>Carlos </a:t>
            </a:r>
            <a:r>
              <a:rPr lang="es-ES" sz="1200" dirty="0" err="1">
                <a:solidFill>
                  <a:srgbClr val="008FFA"/>
                </a:solidFill>
              </a:rPr>
              <a:t>Donat</a:t>
            </a:r>
            <a:r>
              <a:rPr lang="es-ES" sz="1200" dirty="0">
                <a:solidFill>
                  <a:srgbClr val="008FFA"/>
                </a:solidFill>
              </a:rPr>
              <a:t>                                                     	Presidente TRANSFIGOROUTE España</a:t>
            </a:r>
          </a:p>
          <a:p>
            <a:pPr lvl="0"/>
            <a:r>
              <a:rPr lang="es-ES" sz="1200" dirty="0">
                <a:solidFill>
                  <a:srgbClr val="008FFA"/>
                </a:solidFill>
              </a:rPr>
              <a:t>Federico Martín                                              	Presidente CETM Cisternas</a:t>
            </a:r>
          </a:p>
          <a:p>
            <a:pPr lvl="0"/>
            <a:r>
              <a:rPr lang="es-ES" sz="1200" dirty="0">
                <a:solidFill>
                  <a:srgbClr val="008FFA"/>
                </a:solidFill>
              </a:rPr>
              <a:t>Miguel Ángel Ochoa de </a:t>
            </a:r>
            <a:r>
              <a:rPr lang="es-ES" sz="1200" dirty="0" err="1">
                <a:solidFill>
                  <a:srgbClr val="008FFA"/>
                </a:solidFill>
              </a:rPr>
              <a:t>Chinchetru</a:t>
            </a:r>
            <a:r>
              <a:rPr lang="es-ES" sz="1200" dirty="0">
                <a:solidFill>
                  <a:srgbClr val="008FFA"/>
                </a:solidFill>
              </a:rPr>
              <a:t>        	Presidente Patronato FUNDACIÓN F. Corell</a:t>
            </a:r>
          </a:p>
          <a:p>
            <a:pPr lvl="0"/>
            <a:r>
              <a:rPr lang="es-ES" sz="1200" dirty="0">
                <a:solidFill>
                  <a:srgbClr val="008FFA"/>
                </a:solidFill>
              </a:rPr>
              <a:t>José Luís Olivella                                             	Presidente ASEBUTRA</a:t>
            </a:r>
          </a:p>
          <a:p>
            <a:r>
              <a:rPr lang="es-ES" sz="1200" dirty="0">
                <a:solidFill>
                  <a:srgbClr val="008FFA"/>
                </a:solidFill>
              </a:rPr>
              <a:t>Antonio Pérez                                                 	Presidente UOTC</a:t>
            </a:r>
          </a:p>
          <a:p>
            <a:r>
              <a:rPr lang="es-ES" sz="1200" dirty="0">
                <a:solidFill>
                  <a:srgbClr val="008FFA"/>
                </a:solidFill>
              </a:rPr>
              <a:t>Fernando Velasco                                          	Vicepresidente Ejecutivo ANTRAM </a:t>
            </a:r>
          </a:p>
          <a:p>
            <a:pPr lvl="0"/>
            <a:r>
              <a:rPr lang="es-ES" sz="1200" dirty="0">
                <a:solidFill>
                  <a:srgbClr val="008FFA"/>
                </a:solidFill>
              </a:rPr>
              <a:t>Santiago </a:t>
            </a:r>
            <a:r>
              <a:rPr lang="es-ES" sz="1200" dirty="0" err="1">
                <a:solidFill>
                  <a:srgbClr val="008FFA"/>
                </a:solidFill>
              </a:rPr>
              <a:t>Massó</a:t>
            </a:r>
            <a:r>
              <a:rPr lang="es-ES" sz="1200" dirty="0">
                <a:solidFill>
                  <a:srgbClr val="008FFA"/>
                </a:solidFill>
              </a:rPr>
              <a:t>                                              	Vicepresidente ANATRANS</a:t>
            </a:r>
          </a:p>
          <a:p>
            <a:pPr lvl="0"/>
            <a:r>
              <a:rPr lang="es-ES" sz="1200" dirty="0">
                <a:solidFill>
                  <a:srgbClr val="008FFA"/>
                </a:solidFill>
              </a:rPr>
              <a:t>José Luís Pertierra                                         	Director General FENEBÚS</a:t>
            </a:r>
          </a:p>
          <a:p>
            <a:r>
              <a:rPr lang="es-ES" sz="1200" dirty="0">
                <a:solidFill>
                  <a:srgbClr val="008FFA"/>
                </a:solidFill>
              </a:rPr>
              <a:t>Jacobo Díaz                                                       	Director General AEC</a:t>
            </a:r>
          </a:p>
          <a:p>
            <a:pPr lvl="0"/>
            <a:r>
              <a:rPr lang="es-ES" sz="1200" dirty="0">
                <a:solidFill>
                  <a:srgbClr val="008FFA"/>
                </a:solidFill>
              </a:rPr>
              <a:t>Miguel Martínez de </a:t>
            </a:r>
            <a:r>
              <a:rPr lang="es-ES" sz="1200" dirty="0" err="1">
                <a:solidFill>
                  <a:srgbClr val="008FFA"/>
                </a:solidFill>
              </a:rPr>
              <a:t>Lizarrondo</a:t>
            </a:r>
            <a:r>
              <a:rPr lang="es-ES" sz="1200" dirty="0">
                <a:solidFill>
                  <a:srgbClr val="008FFA"/>
                </a:solidFill>
              </a:rPr>
              <a:t>                	Director General CETM</a:t>
            </a:r>
          </a:p>
          <a:p>
            <a:pPr lvl="0"/>
            <a:r>
              <a:rPr lang="es-ES" sz="1200" dirty="0">
                <a:solidFill>
                  <a:srgbClr val="008FFA"/>
                </a:solidFill>
              </a:rPr>
              <a:t>Ignacio Nevado                                               	Secretario General FUNDACIÓN F. Corell</a:t>
            </a:r>
          </a:p>
          <a:p>
            <a:pPr lvl="0"/>
            <a:r>
              <a:rPr lang="es-ES" sz="1200" dirty="0">
                <a:solidFill>
                  <a:srgbClr val="008FFA"/>
                </a:solidFill>
              </a:rPr>
              <a:t>Myriam Otero                                                 	Secretaria General APETAMCOR</a:t>
            </a:r>
          </a:p>
          <a:p>
            <a:pPr lvl="0"/>
            <a:r>
              <a:rPr lang="es-ES" sz="1200" dirty="0">
                <a:solidFill>
                  <a:srgbClr val="008FFA"/>
                </a:solidFill>
              </a:rPr>
              <a:t>Carlos Pascual                                                  	Secretario General TRANSFIGOROUTE España</a:t>
            </a:r>
          </a:p>
          <a:p>
            <a:r>
              <a:rPr lang="es-ES" sz="1200" dirty="0">
                <a:solidFill>
                  <a:srgbClr val="008FFA"/>
                </a:solidFill>
              </a:rPr>
              <a:t>Antonio García                                                 	Secretario General ANATRANS</a:t>
            </a:r>
          </a:p>
          <a:p>
            <a:r>
              <a:rPr lang="es-ES" sz="1200" dirty="0">
                <a:solidFill>
                  <a:srgbClr val="008FFA"/>
                </a:solidFill>
              </a:rPr>
              <a:t>Manuel J. Collado                                           	Secretario General FVET</a:t>
            </a:r>
            <a:endParaRPr kumimoji="0" lang="es-ES" altLang="ja-JP" sz="1100" i="0" u="none" strike="noStrike" cap="none" normalizeH="0" baseline="0" dirty="0">
              <a:ln>
                <a:noFill/>
              </a:ln>
              <a:solidFill>
                <a:srgbClr val="008FFA"/>
              </a:solidFill>
              <a:latin typeface="Arial" pitchFamily="34" charset="0"/>
              <a:cs typeface="Arial" pitchFamily="34" charset="0"/>
            </a:endParaRPr>
          </a:p>
        </p:txBody>
      </p:sp>
      <p:sp>
        <p:nvSpPr>
          <p:cNvPr id="5" name="4 Rectángulo"/>
          <p:cNvSpPr/>
          <p:nvPr/>
        </p:nvSpPr>
        <p:spPr>
          <a:xfrm>
            <a:off x="1691680" y="123478"/>
            <a:ext cx="5814392" cy="369332"/>
          </a:xfrm>
          <a:prstGeom prst="rect">
            <a:avLst/>
          </a:prstGeom>
        </p:spPr>
        <p:txBody>
          <a:bodyPr wrap="square">
            <a:spAutoFit/>
          </a:bodyPr>
          <a:lstStyle/>
          <a:p>
            <a:pPr lvl="0" algn="just" fontAlgn="base">
              <a:spcBef>
                <a:spcPct val="0"/>
              </a:spcBef>
              <a:spcAft>
                <a:spcPct val="0"/>
              </a:spcAft>
            </a:pPr>
            <a:r>
              <a:rPr lang="en-GB" altLang="ja-JP" b="1" dirty="0">
                <a:solidFill>
                  <a:srgbClr val="0072C6"/>
                </a:solidFill>
                <a:latin typeface="Arial" pitchFamily="34" charset="0"/>
                <a:ea typeface="Arial" pitchFamily="34" charset="0"/>
                <a:cs typeface="Times New Roman" pitchFamily="18" charset="0"/>
              </a:rPr>
              <a:t>PRESIDENTES, VICEPRESIDENTES Y DIRECTIVOS </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87393">
                                            <p:txEl>
                                              <p:pRg st="0" end="0"/>
                                            </p:txEl>
                                          </p:spTgt>
                                        </p:tgtEl>
                                        <p:attrNameLst>
                                          <p:attrName>style.visibility</p:attrName>
                                        </p:attrNameLst>
                                      </p:cBhvr>
                                      <p:to>
                                        <p:strVal val="visible"/>
                                      </p:to>
                                    </p:set>
                                    <p:anim calcmode="lin" valueType="num">
                                      <p:cBhvr>
                                        <p:cTn id="7" dur="500" fill="hold"/>
                                        <p:tgtEl>
                                          <p:spTgt spid="18739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87393">
                                            <p:txEl>
                                              <p:pRg st="0" end="0"/>
                                            </p:txEl>
                                          </p:spTgt>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87393">
                                            <p:txEl>
                                              <p:pRg st="1" end="1"/>
                                            </p:txEl>
                                          </p:spTgt>
                                        </p:tgtEl>
                                        <p:attrNameLst>
                                          <p:attrName>style.visibility</p:attrName>
                                        </p:attrNameLst>
                                      </p:cBhvr>
                                      <p:to>
                                        <p:strVal val="visible"/>
                                      </p:to>
                                    </p:set>
                                    <p:anim calcmode="lin" valueType="num">
                                      <p:cBhvr>
                                        <p:cTn id="12" dur="500" fill="hold"/>
                                        <p:tgtEl>
                                          <p:spTgt spid="187393">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187393">
                                            <p:txEl>
                                              <p:pRg st="1" end="1"/>
                                            </p:txEl>
                                          </p:spTgt>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87393">
                                            <p:txEl>
                                              <p:pRg st="2" end="2"/>
                                            </p:txEl>
                                          </p:spTgt>
                                        </p:tgtEl>
                                        <p:attrNameLst>
                                          <p:attrName>style.visibility</p:attrName>
                                        </p:attrNameLst>
                                      </p:cBhvr>
                                      <p:to>
                                        <p:strVal val="visible"/>
                                      </p:to>
                                    </p:set>
                                    <p:anim calcmode="lin" valueType="num">
                                      <p:cBhvr>
                                        <p:cTn id="17" dur="500" fill="hold"/>
                                        <p:tgtEl>
                                          <p:spTgt spid="187393">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187393">
                                            <p:txEl>
                                              <p:pRg st="2" end="2"/>
                                            </p:txEl>
                                          </p:spTgt>
                                        </p:tgtEl>
                                        <p:attrNameLst>
                                          <p:attrName>ppt_h</p:attrName>
                                        </p:attrNameLst>
                                      </p:cBhvr>
                                      <p:tavLst>
                                        <p:tav tm="0">
                                          <p:val>
                                            <p:strVal val="#ppt_h"/>
                                          </p:val>
                                        </p:tav>
                                        <p:tav tm="100000">
                                          <p:val>
                                            <p:strVal val="#ppt_h"/>
                                          </p:val>
                                        </p:tav>
                                      </p:tavLst>
                                    </p:anim>
                                  </p:childTnLst>
                                </p:cTn>
                              </p:par>
                            </p:childTnLst>
                          </p:cTn>
                        </p:par>
                        <p:par>
                          <p:cTn id="19" fill="hold">
                            <p:stCondLst>
                              <p:cond delay="1500"/>
                            </p:stCondLst>
                            <p:childTnLst>
                              <p:par>
                                <p:cTn id="20" presetID="17" presetClass="entr" presetSubtype="10" fill="hold" grpId="0" nodeType="afterEffect">
                                  <p:stCondLst>
                                    <p:cond delay="0"/>
                                  </p:stCondLst>
                                  <p:childTnLst>
                                    <p:set>
                                      <p:cBhvr>
                                        <p:cTn id="21" dur="1" fill="hold">
                                          <p:stCondLst>
                                            <p:cond delay="0"/>
                                          </p:stCondLst>
                                        </p:cTn>
                                        <p:tgtEl>
                                          <p:spTgt spid="187393">
                                            <p:txEl>
                                              <p:pRg st="3" end="3"/>
                                            </p:txEl>
                                          </p:spTgt>
                                        </p:tgtEl>
                                        <p:attrNameLst>
                                          <p:attrName>style.visibility</p:attrName>
                                        </p:attrNameLst>
                                      </p:cBhvr>
                                      <p:to>
                                        <p:strVal val="visible"/>
                                      </p:to>
                                    </p:set>
                                    <p:anim calcmode="lin" valueType="num">
                                      <p:cBhvr>
                                        <p:cTn id="22" dur="500" fill="hold"/>
                                        <p:tgtEl>
                                          <p:spTgt spid="187393">
                                            <p:txEl>
                                              <p:pRg st="3" end="3"/>
                                            </p:txEl>
                                          </p:spTgt>
                                        </p:tgtEl>
                                        <p:attrNameLst>
                                          <p:attrName>ppt_w</p:attrName>
                                        </p:attrNameLst>
                                      </p:cBhvr>
                                      <p:tavLst>
                                        <p:tav tm="0">
                                          <p:val>
                                            <p:fltVal val="0"/>
                                          </p:val>
                                        </p:tav>
                                        <p:tav tm="100000">
                                          <p:val>
                                            <p:strVal val="#ppt_w"/>
                                          </p:val>
                                        </p:tav>
                                      </p:tavLst>
                                    </p:anim>
                                    <p:anim calcmode="lin" valueType="num">
                                      <p:cBhvr>
                                        <p:cTn id="23" dur="500" fill="hold"/>
                                        <p:tgtEl>
                                          <p:spTgt spid="187393">
                                            <p:txEl>
                                              <p:pRg st="3" end="3"/>
                                            </p:txEl>
                                          </p:spTgt>
                                        </p:tgtEl>
                                        <p:attrNameLst>
                                          <p:attrName>ppt_h</p:attrName>
                                        </p:attrNameLst>
                                      </p:cBhvr>
                                      <p:tavLst>
                                        <p:tav tm="0">
                                          <p:val>
                                            <p:strVal val="#ppt_h"/>
                                          </p:val>
                                        </p:tav>
                                        <p:tav tm="100000">
                                          <p:val>
                                            <p:strVal val="#ppt_h"/>
                                          </p:val>
                                        </p:tav>
                                      </p:tavLst>
                                    </p:anim>
                                  </p:childTnLst>
                                </p:cTn>
                              </p:par>
                            </p:childTnLst>
                          </p:cTn>
                        </p:par>
                        <p:par>
                          <p:cTn id="24" fill="hold">
                            <p:stCondLst>
                              <p:cond delay="2000"/>
                            </p:stCondLst>
                            <p:childTnLst>
                              <p:par>
                                <p:cTn id="25" presetID="17" presetClass="entr" presetSubtype="10" fill="hold" grpId="0" nodeType="afterEffect">
                                  <p:stCondLst>
                                    <p:cond delay="0"/>
                                  </p:stCondLst>
                                  <p:childTnLst>
                                    <p:set>
                                      <p:cBhvr>
                                        <p:cTn id="26" dur="1" fill="hold">
                                          <p:stCondLst>
                                            <p:cond delay="0"/>
                                          </p:stCondLst>
                                        </p:cTn>
                                        <p:tgtEl>
                                          <p:spTgt spid="187393">
                                            <p:txEl>
                                              <p:pRg st="4" end="4"/>
                                            </p:txEl>
                                          </p:spTgt>
                                        </p:tgtEl>
                                        <p:attrNameLst>
                                          <p:attrName>style.visibility</p:attrName>
                                        </p:attrNameLst>
                                      </p:cBhvr>
                                      <p:to>
                                        <p:strVal val="visible"/>
                                      </p:to>
                                    </p:set>
                                    <p:anim calcmode="lin" valueType="num">
                                      <p:cBhvr>
                                        <p:cTn id="27" dur="500" fill="hold"/>
                                        <p:tgtEl>
                                          <p:spTgt spid="187393">
                                            <p:txEl>
                                              <p:pRg st="4" end="4"/>
                                            </p:txEl>
                                          </p:spTgt>
                                        </p:tgtEl>
                                        <p:attrNameLst>
                                          <p:attrName>ppt_w</p:attrName>
                                        </p:attrNameLst>
                                      </p:cBhvr>
                                      <p:tavLst>
                                        <p:tav tm="0">
                                          <p:val>
                                            <p:fltVal val="0"/>
                                          </p:val>
                                        </p:tav>
                                        <p:tav tm="100000">
                                          <p:val>
                                            <p:strVal val="#ppt_w"/>
                                          </p:val>
                                        </p:tav>
                                      </p:tavLst>
                                    </p:anim>
                                    <p:anim calcmode="lin" valueType="num">
                                      <p:cBhvr>
                                        <p:cTn id="28" dur="500" fill="hold"/>
                                        <p:tgtEl>
                                          <p:spTgt spid="187393">
                                            <p:txEl>
                                              <p:pRg st="4" end="4"/>
                                            </p:txEl>
                                          </p:spTgt>
                                        </p:tgtEl>
                                        <p:attrNameLst>
                                          <p:attrName>ppt_h</p:attrName>
                                        </p:attrNameLst>
                                      </p:cBhvr>
                                      <p:tavLst>
                                        <p:tav tm="0">
                                          <p:val>
                                            <p:strVal val="#ppt_h"/>
                                          </p:val>
                                        </p:tav>
                                        <p:tav tm="100000">
                                          <p:val>
                                            <p:strVal val="#ppt_h"/>
                                          </p:val>
                                        </p:tav>
                                      </p:tavLst>
                                    </p:anim>
                                  </p:childTnLst>
                                </p:cTn>
                              </p:par>
                            </p:childTnLst>
                          </p:cTn>
                        </p:par>
                        <p:par>
                          <p:cTn id="29" fill="hold">
                            <p:stCondLst>
                              <p:cond delay="2500"/>
                            </p:stCondLst>
                            <p:childTnLst>
                              <p:par>
                                <p:cTn id="30" presetID="17" presetClass="entr" presetSubtype="10" fill="hold" grpId="0" nodeType="afterEffect">
                                  <p:stCondLst>
                                    <p:cond delay="0"/>
                                  </p:stCondLst>
                                  <p:childTnLst>
                                    <p:set>
                                      <p:cBhvr>
                                        <p:cTn id="31" dur="1" fill="hold">
                                          <p:stCondLst>
                                            <p:cond delay="0"/>
                                          </p:stCondLst>
                                        </p:cTn>
                                        <p:tgtEl>
                                          <p:spTgt spid="187393">
                                            <p:txEl>
                                              <p:pRg st="5" end="5"/>
                                            </p:txEl>
                                          </p:spTgt>
                                        </p:tgtEl>
                                        <p:attrNameLst>
                                          <p:attrName>style.visibility</p:attrName>
                                        </p:attrNameLst>
                                      </p:cBhvr>
                                      <p:to>
                                        <p:strVal val="visible"/>
                                      </p:to>
                                    </p:set>
                                    <p:anim calcmode="lin" valueType="num">
                                      <p:cBhvr>
                                        <p:cTn id="32" dur="500" fill="hold"/>
                                        <p:tgtEl>
                                          <p:spTgt spid="187393">
                                            <p:txEl>
                                              <p:pRg st="5" end="5"/>
                                            </p:txEl>
                                          </p:spTgt>
                                        </p:tgtEl>
                                        <p:attrNameLst>
                                          <p:attrName>ppt_w</p:attrName>
                                        </p:attrNameLst>
                                      </p:cBhvr>
                                      <p:tavLst>
                                        <p:tav tm="0">
                                          <p:val>
                                            <p:fltVal val="0"/>
                                          </p:val>
                                        </p:tav>
                                        <p:tav tm="100000">
                                          <p:val>
                                            <p:strVal val="#ppt_w"/>
                                          </p:val>
                                        </p:tav>
                                      </p:tavLst>
                                    </p:anim>
                                    <p:anim calcmode="lin" valueType="num">
                                      <p:cBhvr>
                                        <p:cTn id="33" dur="500" fill="hold"/>
                                        <p:tgtEl>
                                          <p:spTgt spid="187393">
                                            <p:txEl>
                                              <p:pRg st="5" end="5"/>
                                            </p:txEl>
                                          </p:spTgt>
                                        </p:tgtEl>
                                        <p:attrNameLst>
                                          <p:attrName>ppt_h</p:attrName>
                                        </p:attrNameLst>
                                      </p:cBhvr>
                                      <p:tavLst>
                                        <p:tav tm="0">
                                          <p:val>
                                            <p:strVal val="#ppt_h"/>
                                          </p:val>
                                        </p:tav>
                                        <p:tav tm="100000">
                                          <p:val>
                                            <p:strVal val="#ppt_h"/>
                                          </p:val>
                                        </p:tav>
                                      </p:tavLst>
                                    </p:anim>
                                  </p:childTnLst>
                                </p:cTn>
                              </p:par>
                            </p:childTnLst>
                          </p:cTn>
                        </p:par>
                        <p:par>
                          <p:cTn id="34" fill="hold">
                            <p:stCondLst>
                              <p:cond delay="3000"/>
                            </p:stCondLst>
                            <p:childTnLst>
                              <p:par>
                                <p:cTn id="35" presetID="17" presetClass="entr" presetSubtype="10" fill="hold" grpId="0" nodeType="afterEffect">
                                  <p:stCondLst>
                                    <p:cond delay="0"/>
                                  </p:stCondLst>
                                  <p:childTnLst>
                                    <p:set>
                                      <p:cBhvr>
                                        <p:cTn id="36" dur="1" fill="hold">
                                          <p:stCondLst>
                                            <p:cond delay="0"/>
                                          </p:stCondLst>
                                        </p:cTn>
                                        <p:tgtEl>
                                          <p:spTgt spid="187393">
                                            <p:txEl>
                                              <p:pRg st="6" end="6"/>
                                            </p:txEl>
                                          </p:spTgt>
                                        </p:tgtEl>
                                        <p:attrNameLst>
                                          <p:attrName>style.visibility</p:attrName>
                                        </p:attrNameLst>
                                      </p:cBhvr>
                                      <p:to>
                                        <p:strVal val="visible"/>
                                      </p:to>
                                    </p:set>
                                    <p:anim calcmode="lin" valueType="num">
                                      <p:cBhvr>
                                        <p:cTn id="37" dur="500" fill="hold"/>
                                        <p:tgtEl>
                                          <p:spTgt spid="187393">
                                            <p:txEl>
                                              <p:pRg st="6" end="6"/>
                                            </p:txEl>
                                          </p:spTgt>
                                        </p:tgtEl>
                                        <p:attrNameLst>
                                          <p:attrName>ppt_w</p:attrName>
                                        </p:attrNameLst>
                                      </p:cBhvr>
                                      <p:tavLst>
                                        <p:tav tm="0">
                                          <p:val>
                                            <p:fltVal val="0"/>
                                          </p:val>
                                        </p:tav>
                                        <p:tav tm="100000">
                                          <p:val>
                                            <p:strVal val="#ppt_w"/>
                                          </p:val>
                                        </p:tav>
                                      </p:tavLst>
                                    </p:anim>
                                    <p:anim calcmode="lin" valueType="num">
                                      <p:cBhvr>
                                        <p:cTn id="38" dur="500" fill="hold"/>
                                        <p:tgtEl>
                                          <p:spTgt spid="187393">
                                            <p:txEl>
                                              <p:pRg st="6" end="6"/>
                                            </p:txEl>
                                          </p:spTgt>
                                        </p:tgtEl>
                                        <p:attrNameLst>
                                          <p:attrName>ppt_h</p:attrName>
                                        </p:attrNameLst>
                                      </p:cBhvr>
                                      <p:tavLst>
                                        <p:tav tm="0">
                                          <p:val>
                                            <p:strVal val="#ppt_h"/>
                                          </p:val>
                                        </p:tav>
                                        <p:tav tm="100000">
                                          <p:val>
                                            <p:strVal val="#ppt_h"/>
                                          </p:val>
                                        </p:tav>
                                      </p:tavLst>
                                    </p:anim>
                                  </p:childTnLst>
                                </p:cTn>
                              </p:par>
                            </p:childTnLst>
                          </p:cTn>
                        </p:par>
                        <p:par>
                          <p:cTn id="39" fill="hold">
                            <p:stCondLst>
                              <p:cond delay="3500"/>
                            </p:stCondLst>
                            <p:childTnLst>
                              <p:par>
                                <p:cTn id="40" presetID="17" presetClass="entr" presetSubtype="10" fill="hold" grpId="0" nodeType="afterEffect">
                                  <p:stCondLst>
                                    <p:cond delay="0"/>
                                  </p:stCondLst>
                                  <p:childTnLst>
                                    <p:set>
                                      <p:cBhvr>
                                        <p:cTn id="41" dur="1" fill="hold">
                                          <p:stCondLst>
                                            <p:cond delay="0"/>
                                          </p:stCondLst>
                                        </p:cTn>
                                        <p:tgtEl>
                                          <p:spTgt spid="187393">
                                            <p:txEl>
                                              <p:pRg st="7" end="7"/>
                                            </p:txEl>
                                          </p:spTgt>
                                        </p:tgtEl>
                                        <p:attrNameLst>
                                          <p:attrName>style.visibility</p:attrName>
                                        </p:attrNameLst>
                                      </p:cBhvr>
                                      <p:to>
                                        <p:strVal val="visible"/>
                                      </p:to>
                                    </p:set>
                                    <p:anim calcmode="lin" valueType="num">
                                      <p:cBhvr>
                                        <p:cTn id="42" dur="500" fill="hold"/>
                                        <p:tgtEl>
                                          <p:spTgt spid="187393">
                                            <p:txEl>
                                              <p:pRg st="7" end="7"/>
                                            </p:txEl>
                                          </p:spTgt>
                                        </p:tgtEl>
                                        <p:attrNameLst>
                                          <p:attrName>ppt_w</p:attrName>
                                        </p:attrNameLst>
                                      </p:cBhvr>
                                      <p:tavLst>
                                        <p:tav tm="0">
                                          <p:val>
                                            <p:fltVal val="0"/>
                                          </p:val>
                                        </p:tav>
                                        <p:tav tm="100000">
                                          <p:val>
                                            <p:strVal val="#ppt_w"/>
                                          </p:val>
                                        </p:tav>
                                      </p:tavLst>
                                    </p:anim>
                                    <p:anim calcmode="lin" valueType="num">
                                      <p:cBhvr>
                                        <p:cTn id="43" dur="500" fill="hold"/>
                                        <p:tgtEl>
                                          <p:spTgt spid="187393">
                                            <p:txEl>
                                              <p:pRg st="7" end="7"/>
                                            </p:txEl>
                                          </p:spTgt>
                                        </p:tgtEl>
                                        <p:attrNameLst>
                                          <p:attrName>ppt_h</p:attrName>
                                        </p:attrNameLst>
                                      </p:cBhvr>
                                      <p:tavLst>
                                        <p:tav tm="0">
                                          <p:val>
                                            <p:strVal val="#ppt_h"/>
                                          </p:val>
                                        </p:tav>
                                        <p:tav tm="100000">
                                          <p:val>
                                            <p:strVal val="#ppt_h"/>
                                          </p:val>
                                        </p:tav>
                                      </p:tavLst>
                                    </p:anim>
                                  </p:childTnLst>
                                </p:cTn>
                              </p:par>
                            </p:childTnLst>
                          </p:cTn>
                        </p:par>
                        <p:par>
                          <p:cTn id="44" fill="hold">
                            <p:stCondLst>
                              <p:cond delay="4000"/>
                            </p:stCondLst>
                            <p:childTnLst>
                              <p:par>
                                <p:cTn id="45" presetID="17" presetClass="entr" presetSubtype="10" fill="hold" grpId="0" nodeType="afterEffect">
                                  <p:stCondLst>
                                    <p:cond delay="0"/>
                                  </p:stCondLst>
                                  <p:childTnLst>
                                    <p:set>
                                      <p:cBhvr>
                                        <p:cTn id="46" dur="1" fill="hold">
                                          <p:stCondLst>
                                            <p:cond delay="0"/>
                                          </p:stCondLst>
                                        </p:cTn>
                                        <p:tgtEl>
                                          <p:spTgt spid="187393">
                                            <p:txEl>
                                              <p:pRg st="8" end="8"/>
                                            </p:txEl>
                                          </p:spTgt>
                                        </p:tgtEl>
                                        <p:attrNameLst>
                                          <p:attrName>style.visibility</p:attrName>
                                        </p:attrNameLst>
                                      </p:cBhvr>
                                      <p:to>
                                        <p:strVal val="visible"/>
                                      </p:to>
                                    </p:set>
                                    <p:anim calcmode="lin" valueType="num">
                                      <p:cBhvr>
                                        <p:cTn id="47" dur="500" fill="hold"/>
                                        <p:tgtEl>
                                          <p:spTgt spid="187393">
                                            <p:txEl>
                                              <p:pRg st="8" end="8"/>
                                            </p:txEl>
                                          </p:spTgt>
                                        </p:tgtEl>
                                        <p:attrNameLst>
                                          <p:attrName>ppt_w</p:attrName>
                                        </p:attrNameLst>
                                      </p:cBhvr>
                                      <p:tavLst>
                                        <p:tav tm="0">
                                          <p:val>
                                            <p:fltVal val="0"/>
                                          </p:val>
                                        </p:tav>
                                        <p:tav tm="100000">
                                          <p:val>
                                            <p:strVal val="#ppt_w"/>
                                          </p:val>
                                        </p:tav>
                                      </p:tavLst>
                                    </p:anim>
                                    <p:anim calcmode="lin" valueType="num">
                                      <p:cBhvr>
                                        <p:cTn id="48" dur="500" fill="hold"/>
                                        <p:tgtEl>
                                          <p:spTgt spid="187393">
                                            <p:txEl>
                                              <p:pRg st="8" end="8"/>
                                            </p:txEl>
                                          </p:spTgt>
                                        </p:tgtEl>
                                        <p:attrNameLst>
                                          <p:attrName>ppt_h</p:attrName>
                                        </p:attrNameLst>
                                      </p:cBhvr>
                                      <p:tavLst>
                                        <p:tav tm="0">
                                          <p:val>
                                            <p:strVal val="#ppt_h"/>
                                          </p:val>
                                        </p:tav>
                                        <p:tav tm="100000">
                                          <p:val>
                                            <p:strVal val="#ppt_h"/>
                                          </p:val>
                                        </p:tav>
                                      </p:tavLst>
                                    </p:anim>
                                  </p:childTnLst>
                                </p:cTn>
                              </p:par>
                            </p:childTnLst>
                          </p:cTn>
                        </p:par>
                        <p:par>
                          <p:cTn id="49" fill="hold">
                            <p:stCondLst>
                              <p:cond delay="4500"/>
                            </p:stCondLst>
                            <p:childTnLst>
                              <p:par>
                                <p:cTn id="50" presetID="17" presetClass="entr" presetSubtype="10" fill="hold" grpId="0" nodeType="afterEffect">
                                  <p:stCondLst>
                                    <p:cond delay="0"/>
                                  </p:stCondLst>
                                  <p:childTnLst>
                                    <p:set>
                                      <p:cBhvr>
                                        <p:cTn id="51" dur="1" fill="hold">
                                          <p:stCondLst>
                                            <p:cond delay="0"/>
                                          </p:stCondLst>
                                        </p:cTn>
                                        <p:tgtEl>
                                          <p:spTgt spid="187393">
                                            <p:txEl>
                                              <p:pRg st="9" end="9"/>
                                            </p:txEl>
                                          </p:spTgt>
                                        </p:tgtEl>
                                        <p:attrNameLst>
                                          <p:attrName>style.visibility</p:attrName>
                                        </p:attrNameLst>
                                      </p:cBhvr>
                                      <p:to>
                                        <p:strVal val="visible"/>
                                      </p:to>
                                    </p:set>
                                    <p:anim calcmode="lin" valueType="num">
                                      <p:cBhvr>
                                        <p:cTn id="52" dur="500" fill="hold"/>
                                        <p:tgtEl>
                                          <p:spTgt spid="187393">
                                            <p:txEl>
                                              <p:pRg st="9" end="9"/>
                                            </p:txEl>
                                          </p:spTgt>
                                        </p:tgtEl>
                                        <p:attrNameLst>
                                          <p:attrName>ppt_w</p:attrName>
                                        </p:attrNameLst>
                                      </p:cBhvr>
                                      <p:tavLst>
                                        <p:tav tm="0">
                                          <p:val>
                                            <p:fltVal val="0"/>
                                          </p:val>
                                        </p:tav>
                                        <p:tav tm="100000">
                                          <p:val>
                                            <p:strVal val="#ppt_w"/>
                                          </p:val>
                                        </p:tav>
                                      </p:tavLst>
                                    </p:anim>
                                    <p:anim calcmode="lin" valueType="num">
                                      <p:cBhvr>
                                        <p:cTn id="53" dur="500" fill="hold"/>
                                        <p:tgtEl>
                                          <p:spTgt spid="187393">
                                            <p:txEl>
                                              <p:pRg st="9" end="9"/>
                                            </p:txEl>
                                          </p:spTgt>
                                        </p:tgtEl>
                                        <p:attrNameLst>
                                          <p:attrName>ppt_h</p:attrName>
                                        </p:attrNameLst>
                                      </p:cBhvr>
                                      <p:tavLst>
                                        <p:tav tm="0">
                                          <p:val>
                                            <p:strVal val="#ppt_h"/>
                                          </p:val>
                                        </p:tav>
                                        <p:tav tm="100000">
                                          <p:val>
                                            <p:strVal val="#ppt_h"/>
                                          </p:val>
                                        </p:tav>
                                      </p:tavLst>
                                    </p:anim>
                                  </p:childTnLst>
                                </p:cTn>
                              </p:par>
                            </p:childTnLst>
                          </p:cTn>
                        </p:par>
                        <p:par>
                          <p:cTn id="54" fill="hold">
                            <p:stCondLst>
                              <p:cond delay="5000"/>
                            </p:stCondLst>
                            <p:childTnLst>
                              <p:par>
                                <p:cTn id="55" presetID="17" presetClass="entr" presetSubtype="10" fill="hold" grpId="0" nodeType="afterEffect">
                                  <p:stCondLst>
                                    <p:cond delay="0"/>
                                  </p:stCondLst>
                                  <p:childTnLst>
                                    <p:set>
                                      <p:cBhvr>
                                        <p:cTn id="56" dur="1" fill="hold">
                                          <p:stCondLst>
                                            <p:cond delay="0"/>
                                          </p:stCondLst>
                                        </p:cTn>
                                        <p:tgtEl>
                                          <p:spTgt spid="187393">
                                            <p:txEl>
                                              <p:pRg st="10" end="10"/>
                                            </p:txEl>
                                          </p:spTgt>
                                        </p:tgtEl>
                                        <p:attrNameLst>
                                          <p:attrName>style.visibility</p:attrName>
                                        </p:attrNameLst>
                                      </p:cBhvr>
                                      <p:to>
                                        <p:strVal val="visible"/>
                                      </p:to>
                                    </p:set>
                                    <p:anim calcmode="lin" valueType="num">
                                      <p:cBhvr>
                                        <p:cTn id="57" dur="500" fill="hold"/>
                                        <p:tgtEl>
                                          <p:spTgt spid="187393">
                                            <p:txEl>
                                              <p:pRg st="10" end="10"/>
                                            </p:txEl>
                                          </p:spTgt>
                                        </p:tgtEl>
                                        <p:attrNameLst>
                                          <p:attrName>ppt_w</p:attrName>
                                        </p:attrNameLst>
                                      </p:cBhvr>
                                      <p:tavLst>
                                        <p:tav tm="0">
                                          <p:val>
                                            <p:fltVal val="0"/>
                                          </p:val>
                                        </p:tav>
                                        <p:tav tm="100000">
                                          <p:val>
                                            <p:strVal val="#ppt_w"/>
                                          </p:val>
                                        </p:tav>
                                      </p:tavLst>
                                    </p:anim>
                                    <p:anim calcmode="lin" valueType="num">
                                      <p:cBhvr>
                                        <p:cTn id="58" dur="500" fill="hold"/>
                                        <p:tgtEl>
                                          <p:spTgt spid="187393">
                                            <p:txEl>
                                              <p:pRg st="10" end="10"/>
                                            </p:txEl>
                                          </p:spTgt>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17" presetClass="entr" presetSubtype="10" fill="hold" grpId="0" nodeType="afterEffect">
                                  <p:stCondLst>
                                    <p:cond delay="0"/>
                                  </p:stCondLst>
                                  <p:childTnLst>
                                    <p:set>
                                      <p:cBhvr>
                                        <p:cTn id="61" dur="1" fill="hold">
                                          <p:stCondLst>
                                            <p:cond delay="0"/>
                                          </p:stCondLst>
                                        </p:cTn>
                                        <p:tgtEl>
                                          <p:spTgt spid="187393">
                                            <p:txEl>
                                              <p:pRg st="11" end="11"/>
                                            </p:txEl>
                                          </p:spTgt>
                                        </p:tgtEl>
                                        <p:attrNameLst>
                                          <p:attrName>style.visibility</p:attrName>
                                        </p:attrNameLst>
                                      </p:cBhvr>
                                      <p:to>
                                        <p:strVal val="visible"/>
                                      </p:to>
                                    </p:set>
                                    <p:anim calcmode="lin" valueType="num">
                                      <p:cBhvr>
                                        <p:cTn id="62" dur="500" fill="hold"/>
                                        <p:tgtEl>
                                          <p:spTgt spid="187393">
                                            <p:txEl>
                                              <p:pRg st="11" end="11"/>
                                            </p:txEl>
                                          </p:spTgt>
                                        </p:tgtEl>
                                        <p:attrNameLst>
                                          <p:attrName>ppt_w</p:attrName>
                                        </p:attrNameLst>
                                      </p:cBhvr>
                                      <p:tavLst>
                                        <p:tav tm="0">
                                          <p:val>
                                            <p:fltVal val="0"/>
                                          </p:val>
                                        </p:tav>
                                        <p:tav tm="100000">
                                          <p:val>
                                            <p:strVal val="#ppt_w"/>
                                          </p:val>
                                        </p:tav>
                                      </p:tavLst>
                                    </p:anim>
                                    <p:anim calcmode="lin" valueType="num">
                                      <p:cBhvr>
                                        <p:cTn id="63" dur="500" fill="hold"/>
                                        <p:tgtEl>
                                          <p:spTgt spid="187393">
                                            <p:txEl>
                                              <p:pRg st="11" end="11"/>
                                            </p:txEl>
                                          </p:spTgt>
                                        </p:tgtEl>
                                        <p:attrNameLst>
                                          <p:attrName>ppt_h</p:attrName>
                                        </p:attrNameLst>
                                      </p:cBhvr>
                                      <p:tavLst>
                                        <p:tav tm="0">
                                          <p:val>
                                            <p:strVal val="#ppt_h"/>
                                          </p:val>
                                        </p:tav>
                                        <p:tav tm="100000">
                                          <p:val>
                                            <p:strVal val="#ppt_h"/>
                                          </p:val>
                                        </p:tav>
                                      </p:tavLst>
                                    </p:anim>
                                  </p:childTnLst>
                                </p:cTn>
                              </p:par>
                            </p:childTnLst>
                          </p:cTn>
                        </p:par>
                        <p:par>
                          <p:cTn id="64" fill="hold">
                            <p:stCondLst>
                              <p:cond delay="6000"/>
                            </p:stCondLst>
                            <p:childTnLst>
                              <p:par>
                                <p:cTn id="65" presetID="17" presetClass="entr" presetSubtype="10" fill="hold" grpId="0" nodeType="afterEffect">
                                  <p:stCondLst>
                                    <p:cond delay="0"/>
                                  </p:stCondLst>
                                  <p:childTnLst>
                                    <p:set>
                                      <p:cBhvr>
                                        <p:cTn id="66" dur="1" fill="hold">
                                          <p:stCondLst>
                                            <p:cond delay="0"/>
                                          </p:stCondLst>
                                        </p:cTn>
                                        <p:tgtEl>
                                          <p:spTgt spid="187393">
                                            <p:txEl>
                                              <p:pRg st="12" end="12"/>
                                            </p:txEl>
                                          </p:spTgt>
                                        </p:tgtEl>
                                        <p:attrNameLst>
                                          <p:attrName>style.visibility</p:attrName>
                                        </p:attrNameLst>
                                      </p:cBhvr>
                                      <p:to>
                                        <p:strVal val="visible"/>
                                      </p:to>
                                    </p:set>
                                    <p:anim calcmode="lin" valueType="num">
                                      <p:cBhvr>
                                        <p:cTn id="67" dur="500" fill="hold"/>
                                        <p:tgtEl>
                                          <p:spTgt spid="187393">
                                            <p:txEl>
                                              <p:pRg st="12" end="12"/>
                                            </p:txEl>
                                          </p:spTgt>
                                        </p:tgtEl>
                                        <p:attrNameLst>
                                          <p:attrName>ppt_w</p:attrName>
                                        </p:attrNameLst>
                                      </p:cBhvr>
                                      <p:tavLst>
                                        <p:tav tm="0">
                                          <p:val>
                                            <p:fltVal val="0"/>
                                          </p:val>
                                        </p:tav>
                                        <p:tav tm="100000">
                                          <p:val>
                                            <p:strVal val="#ppt_w"/>
                                          </p:val>
                                        </p:tav>
                                      </p:tavLst>
                                    </p:anim>
                                    <p:anim calcmode="lin" valueType="num">
                                      <p:cBhvr>
                                        <p:cTn id="68" dur="500" fill="hold"/>
                                        <p:tgtEl>
                                          <p:spTgt spid="187393">
                                            <p:txEl>
                                              <p:pRg st="12" end="12"/>
                                            </p:txEl>
                                          </p:spTgt>
                                        </p:tgtEl>
                                        <p:attrNameLst>
                                          <p:attrName>ppt_h</p:attrName>
                                        </p:attrNameLst>
                                      </p:cBhvr>
                                      <p:tavLst>
                                        <p:tav tm="0">
                                          <p:val>
                                            <p:strVal val="#ppt_h"/>
                                          </p:val>
                                        </p:tav>
                                        <p:tav tm="100000">
                                          <p:val>
                                            <p:strVal val="#ppt_h"/>
                                          </p:val>
                                        </p:tav>
                                      </p:tavLst>
                                    </p:anim>
                                  </p:childTnLst>
                                </p:cTn>
                              </p:par>
                            </p:childTnLst>
                          </p:cTn>
                        </p:par>
                        <p:par>
                          <p:cTn id="69" fill="hold">
                            <p:stCondLst>
                              <p:cond delay="6500"/>
                            </p:stCondLst>
                            <p:childTnLst>
                              <p:par>
                                <p:cTn id="70" presetID="17" presetClass="entr" presetSubtype="10" fill="hold" grpId="0" nodeType="afterEffect">
                                  <p:stCondLst>
                                    <p:cond delay="0"/>
                                  </p:stCondLst>
                                  <p:childTnLst>
                                    <p:set>
                                      <p:cBhvr>
                                        <p:cTn id="71" dur="1" fill="hold">
                                          <p:stCondLst>
                                            <p:cond delay="0"/>
                                          </p:stCondLst>
                                        </p:cTn>
                                        <p:tgtEl>
                                          <p:spTgt spid="187393">
                                            <p:txEl>
                                              <p:pRg st="13" end="13"/>
                                            </p:txEl>
                                          </p:spTgt>
                                        </p:tgtEl>
                                        <p:attrNameLst>
                                          <p:attrName>style.visibility</p:attrName>
                                        </p:attrNameLst>
                                      </p:cBhvr>
                                      <p:to>
                                        <p:strVal val="visible"/>
                                      </p:to>
                                    </p:set>
                                    <p:anim calcmode="lin" valueType="num">
                                      <p:cBhvr>
                                        <p:cTn id="72" dur="500" fill="hold"/>
                                        <p:tgtEl>
                                          <p:spTgt spid="187393">
                                            <p:txEl>
                                              <p:pRg st="13" end="13"/>
                                            </p:txEl>
                                          </p:spTgt>
                                        </p:tgtEl>
                                        <p:attrNameLst>
                                          <p:attrName>ppt_w</p:attrName>
                                        </p:attrNameLst>
                                      </p:cBhvr>
                                      <p:tavLst>
                                        <p:tav tm="0">
                                          <p:val>
                                            <p:fltVal val="0"/>
                                          </p:val>
                                        </p:tav>
                                        <p:tav tm="100000">
                                          <p:val>
                                            <p:strVal val="#ppt_w"/>
                                          </p:val>
                                        </p:tav>
                                      </p:tavLst>
                                    </p:anim>
                                    <p:anim calcmode="lin" valueType="num">
                                      <p:cBhvr>
                                        <p:cTn id="73" dur="500" fill="hold"/>
                                        <p:tgtEl>
                                          <p:spTgt spid="187393">
                                            <p:txEl>
                                              <p:pRg st="13" end="13"/>
                                            </p:txEl>
                                          </p:spTgt>
                                        </p:tgtEl>
                                        <p:attrNameLst>
                                          <p:attrName>ppt_h</p:attrName>
                                        </p:attrNameLst>
                                      </p:cBhvr>
                                      <p:tavLst>
                                        <p:tav tm="0">
                                          <p:val>
                                            <p:strVal val="#ppt_h"/>
                                          </p:val>
                                        </p:tav>
                                        <p:tav tm="100000">
                                          <p:val>
                                            <p:strVal val="#ppt_h"/>
                                          </p:val>
                                        </p:tav>
                                      </p:tavLst>
                                    </p:anim>
                                  </p:childTnLst>
                                </p:cTn>
                              </p:par>
                            </p:childTnLst>
                          </p:cTn>
                        </p:par>
                        <p:par>
                          <p:cTn id="74" fill="hold">
                            <p:stCondLst>
                              <p:cond delay="7000"/>
                            </p:stCondLst>
                            <p:childTnLst>
                              <p:par>
                                <p:cTn id="75" presetID="17" presetClass="entr" presetSubtype="10" fill="hold" grpId="0" nodeType="afterEffect">
                                  <p:stCondLst>
                                    <p:cond delay="0"/>
                                  </p:stCondLst>
                                  <p:childTnLst>
                                    <p:set>
                                      <p:cBhvr>
                                        <p:cTn id="76" dur="1" fill="hold">
                                          <p:stCondLst>
                                            <p:cond delay="0"/>
                                          </p:stCondLst>
                                        </p:cTn>
                                        <p:tgtEl>
                                          <p:spTgt spid="187393">
                                            <p:txEl>
                                              <p:pRg st="14" end="14"/>
                                            </p:txEl>
                                          </p:spTgt>
                                        </p:tgtEl>
                                        <p:attrNameLst>
                                          <p:attrName>style.visibility</p:attrName>
                                        </p:attrNameLst>
                                      </p:cBhvr>
                                      <p:to>
                                        <p:strVal val="visible"/>
                                      </p:to>
                                    </p:set>
                                    <p:anim calcmode="lin" valueType="num">
                                      <p:cBhvr>
                                        <p:cTn id="77" dur="500" fill="hold"/>
                                        <p:tgtEl>
                                          <p:spTgt spid="187393">
                                            <p:txEl>
                                              <p:pRg st="14" end="14"/>
                                            </p:txEl>
                                          </p:spTgt>
                                        </p:tgtEl>
                                        <p:attrNameLst>
                                          <p:attrName>ppt_w</p:attrName>
                                        </p:attrNameLst>
                                      </p:cBhvr>
                                      <p:tavLst>
                                        <p:tav tm="0">
                                          <p:val>
                                            <p:fltVal val="0"/>
                                          </p:val>
                                        </p:tav>
                                        <p:tav tm="100000">
                                          <p:val>
                                            <p:strVal val="#ppt_w"/>
                                          </p:val>
                                        </p:tav>
                                      </p:tavLst>
                                    </p:anim>
                                    <p:anim calcmode="lin" valueType="num">
                                      <p:cBhvr>
                                        <p:cTn id="78" dur="500" fill="hold"/>
                                        <p:tgtEl>
                                          <p:spTgt spid="187393">
                                            <p:txEl>
                                              <p:pRg st="14" end="14"/>
                                            </p:txEl>
                                          </p:spTgt>
                                        </p:tgtEl>
                                        <p:attrNameLst>
                                          <p:attrName>ppt_h</p:attrName>
                                        </p:attrNameLst>
                                      </p:cBhvr>
                                      <p:tavLst>
                                        <p:tav tm="0">
                                          <p:val>
                                            <p:strVal val="#ppt_h"/>
                                          </p:val>
                                        </p:tav>
                                        <p:tav tm="100000">
                                          <p:val>
                                            <p:strVal val="#ppt_h"/>
                                          </p:val>
                                        </p:tav>
                                      </p:tavLst>
                                    </p:anim>
                                  </p:childTnLst>
                                </p:cTn>
                              </p:par>
                            </p:childTnLst>
                          </p:cTn>
                        </p:par>
                        <p:par>
                          <p:cTn id="79" fill="hold">
                            <p:stCondLst>
                              <p:cond delay="7500"/>
                            </p:stCondLst>
                            <p:childTnLst>
                              <p:par>
                                <p:cTn id="80" presetID="17" presetClass="entr" presetSubtype="10" fill="hold" grpId="0" nodeType="afterEffect">
                                  <p:stCondLst>
                                    <p:cond delay="0"/>
                                  </p:stCondLst>
                                  <p:childTnLst>
                                    <p:set>
                                      <p:cBhvr>
                                        <p:cTn id="81" dur="1" fill="hold">
                                          <p:stCondLst>
                                            <p:cond delay="0"/>
                                          </p:stCondLst>
                                        </p:cTn>
                                        <p:tgtEl>
                                          <p:spTgt spid="187393">
                                            <p:txEl>
                                              <p:pRg st="15" end="15"/>
                                            </p:txEl>
                                          </p:spTgt>
                                        </p:tgtEl>
                                        <p:attrNameLst>
                                          <p:attrName>style.visibility</p:attrName>
                                        </p:attrNameLst>
                                      </p:cBhvr>
                                      <p:to>
                                        <p:strVal val="visible"/>
                                      </p:to>
                                    </p:set>
                                    <p:anim calcmode="lin" valueType="num">
                                      <p:cBhvr>
                                        <p:cTn id="82" dur="500" fill="hold"/>
                                        <p:tgtEl>
                                          <p:spTgt spid="187393">
                                            <p:txEl>
                                              <p:pRg st="15" end="15"/>
                                            </p:txEl>
                                          </p:spTgt>
                                        </p:tgtEl>
                                        <p:attrNameLst>
                                          <p:attrName>ppt_w</p:attrName>
                                        </p:attrNameLst>
                                      </p:cBhvr>
                                      <p:tavLst>
                                        <p:tav tm="0">
                                          <p:val>
                                            <p:fltVal val="0"/>
                                          </p:val>
                                        </p:tav>
                                        <p:tav tm="100000">
                                          <p:val>
                                            <p:strVal val="#ppt_w"/>
                                          </p:val>
                                        </p:tav>
                                      </p:tavLst>
                                    </p:anim>
                                    <p:anim calcmode="lin" valueType="num">
                                      <p:cBhvr>
                                        <p:cTn id="83" dur="500" fill="hold"/>
                                        <p:tgtEl>
                                          <p:spTgt spid="187393">
                                            <p:txEl>
                                              <p:pRg st="15" end="15"/>
                                            </p:txEl>
                                          </p:spTgt>
                                        </p:tgtEl>
                                        <p:attrNameLst>
                                          <p:attrName>ppt_h</p:attrName>
                                        </p:attrNameLst>
                                      </p:cBhvr>
                                      <p:tavLst>
                                        <p:tav tm="0">
                                          <p:val>
                                            <p:strVal val="#ppt_h"/>
                                          </p:val>
                                        </p:tav>
                                        <p:tav tm="100000">
                                          <p:val>
                                            <p:strVal val="#ppt_h"/>
                                          </p:val>
                                        </p:tav>
                                      </p:tavLst>
                                    </p:anim>
                                  </p:childTnLst>
                                </p:cTn>
                              </p:par>
                            </p:childTnLst>
                          </p:cTn>
                        </p:par>
                        <p:par>
                          <p:cTn id="84" fill="hold">
                            <p:stCondLst>
                              <p:cond delay="8000"/>
                            </p:stCondLst>
                            <p:childTnLst>
                              <p:par>
                                <p:cTn id="85" presetID="17" presetClass="entr" presetSubtype="10" fill="hold" grpId="0" nodeType="afterEffect">
                                  <p:stCondLst>
                                    <p:cond delay="0"/>
                                  </p:stCondLst>
                                  <p:childTnLst>
                                    <p:set>
                                      <p:cBhvr>
                                        <p:cTn id="86" dur="1" fill="hold">
                                          <p:stCondLst>
                                            <p:cond delay="0"/>
                                          </p:stCondLst>
                                        </p:cTn>
                                        <p:tgtEl>
                                          <p:spTgt spid="187393">
                                            <p:txEl>
                                              <p:pRg st="16" end="16"/>
                                            </p:txEl>
                                          </p:spTgt>
                                        </p:tgtEl>
                                        <p:attrNameLst>
                                          <p:attrName>style.visibility</p:attrName>
                                        </p:attrNameLst>
                                      </p:cBhvr>
                                      <p:to>
                                        <p:strVal val="visible"/>
                                      </p:to>
                                    </p:set>
                                    <p:anim calcmode="lin" valueType="num">
                                      <p:cBhvr>
                                        <p:cTn id="87" dur="500" fill="hold"/>
                                        <p:tgtEl>
                                          <p:spTgt spid="187393">
                                            <p:txEl>
                                              <p:pRg st="16" end="16"/>
                                            </p:txEl>
                                          </p:spTgt>
                                        </p:tgtEl>
                                        <p:attrNameLst>
                                          <p:attrName>ppt_w</p:attrName>
                                        </p:attrNameLst>
                                      </p:cBhvr>
                                      <p:tavLst>
                                        <p:tav tm="0">
                                          <p:val>
                                            <p:fltVal val="0"/>
                                          </p:val>
                                        </p:tav>
                                        <p:tav tm="100000">
                                          <p:val>
                                            <p:strVal val="#ppt_w"/>
                                          </p:val>
                                        </p:tav>
                                      </p:tavLst>
                                    </p:anim>
                                    <p:anim calcmode="lin" valueType="num">
                                      <p:cBhvr>
                                        <p:cTn id="88" dur="500" fill="hold"/>
                                        <p:tgtEl>
                                          <p:spTgt spid="187393">
                                            <p:txEl>
                                              <p:pRg st="16" end="16"/>
                                            </p:txEl>
                                          </p:spTgt>
                                        </p:tgtEl>
                                        <p:attrNameLst>
                                          <p:attrName>ppt_h</p:attrName>
                                        </p:attrNameLst>
                                      </p:cBhvr>
                                      <p:tavLst>
                                        <p:tav tm="0">
                                          <p:val>
                                            <p:strVal val="#ppt_h"/>
                                          </p:val>
                                        </p:tav>
                                        <p:tav tm="100000">
                                          <p:val>
                                            <p:strVal val="#ppt_h"/>
                                          </p:val>
                                        </p:tav>
                                      </p:tavLst>
                                    </p:anim>
                                  </p:childTnLst>
                                </p:cTn>
                              </p:par>
                            </p:childTnLst>
                          </p:cTn>
                        </p:par>
                        <p:par>
                          <p:cTn id="89" fill="hold">
                            <p:stCondLst>
                              <p:cond delay="8500"/>
                            </p:stCondLst>
                            <p:childTnLst>
                              <p:par>
                                <p:cTn id="90" presetID="17" presetClass="entr" presetSubtype="10" fill="hold" grpId="0" nodeType="afterEffect">
                                  <p:stCondLst>
                                    <p:cond delay="0"/>
                                  </p:stCondLst>
                                  <p:childTnLst>
                                    <p:set>
                                      <p:cBhvr>
                                        <p:cTn id="91" dur="1" fill="hold">
                                          <p:stCondLst>
                                            <p:cond delay="0"/>
                                          </p:stCondLst>
                                        </p:cTn>
                                        <p:tgtEl>
                                          <p:spTgt spid="187393">
                                            <p:txEl>
                                              <p:pRg st="17" end="17"/>
                                            </p:txEl>
                                          </p:spTgt>
                                        </p:tgtEl>
                                        <p:attrNameLst>
                                          <p:attrName>style.visibility</p:attrName>
                                        </p:attrNameLst>
                                      </p:cBhvr>
                                      <p:to>
                                        <p:strVal val="visible"/>
                                      </p:to>
                                    </p:set>
                                    <p:anim calcmode="lin" valueType="num">
                                      <p:cBhvr>
                                        <p:cTn id="92" dur="500" fill="hold"/>
                                        <p:tgtEl>
                                          <p:spTgt spid="187393">
                                            <p:txEl>
                                              <p:pRg st="17" end="17"/>
                                            </p:txEl>
                                          </p:spTgt>
                                        </p:tgtEl>
                                        <p:attrNameLst>
                                          <p:attrName>ppt_w</p:attrName>
                                        </p:attrNameLst>
                                      </p:cBhvr>
                                      <p:tavLst>
                                        <p:tav tm="0">
                                          <p:val>
                                            <p:fltVal val="0"/>
                                          </p:val>
                                        </p:tav>
                                        <p:tav tm="100000">
                                          <p:val>
                                            <p:strVal val="#ppt_w"/>
                                          </p:val>
                                        </p:tav>
                                      </p:tavLst>
                                    </p:anim>
                                    <p:anim calcmode="lin" valueType="num">
                                      <p:cBhvr>
                                        <p:cTn id="93" dur="500" fill="hold"/>
                                        <p:tgtEl>
                                          <p:spTgt spid="187393">
                                            <p:txEl>
                                              <p:pRg st="17" end="17"/>
                                            </p:txEl>
                                          </p:spTgt>
                                        </p:tgtEl>
                                        <p:attrNameLst>
                                          <p:attrName>ppt_h</p:attrName>
                                        </p:attrNameLst>
                                      </p:cBhvr>
                                      <p:tavLst>
                                        <p:tav tm="0">
                                          <p:val>
                                            <p:strVal val="#ppt_h"/>
                                          </p:val>
                                        </p:tav>
                                        <p:tav tm="100000">
                                          <p:val>
                                            <p:strVal val="#ppt_h"/>
                                          </p:val>
                                        </p:tav>
                                      </p:tavLst>
                                    </p:anim>
                                  </p:childTnLst>
                                </p:cTn>
                              </p:par>
                            </p:childTnLst>
                          </p:cTn>
                        </p:par>
                        <p:par>
                          <p:cTn id="94" fill="hold">
                            <p:stCondLst>
                              <p:cond delay="9000"/>
                            </p:stCondLst>
                            <p:childTnLst>
                              <p:par>
                                <p:cTn id="95" presetID="17" presetClass="entr" presetSubtype="10" fill="hold" grpId="0" nodeType="afterEffect">
                                  <p:stCondLst>
                                    <p:cond delay="0"/>
                                  </p:stCondLst>
                                  <p:childTnLst>
                                    <p:set>
                                      <p:cBhvr>
                                        <p:cTn id="96" dur="1" fill="hold">
                                          <p:stCondLst>
                                            <p:cond delay="0"/>
                                          </p:stCondLst>
                                        </p:cTn>
                                        <p:tgtEl>
                                          <p:spTgt spid="187393">
                                            <p:txEl>
                                              <p:pRg st="18" end="18"/>
                                            </p:txEl>
                                          </p:spTgt>
                                        </p:tgtEl>
                                        <p:attrNameLst>
                                          <p:attrName>style.visibility</p:attrName>
                                        </p:attrNameLst>
                                      </p:cBhvr>
                                      <p:to>
                                        <p:strVal val="visible"/>
                                      </p:to>
                                    </p:set>
                                    <p:anim calcmode="lin" valueType="num">
                                      <p:cBhvr>
                                        <p:cTn id="97" dur="500" fill="hold"/>
                                        <p:tgtEl>
                                          <p:spTgt spid="187393">
                                            <p:txEl>
                                              <p:pRg st="18" end="18"/>
                                            </p:txEl>
                                          </p:spTgt>
                                        </p:tgtEl>
                                        <p:attrNameLst>
                                          <p:attrName>ppt_w</p:attrName>
                                        </p:attrNameLst>
                                      </p:cBhvr>
                                      <p:tavLst>
                                        <p:tav tm="0">
                                          <p:val>
                                            <p:fltVal val="0"/>
                                          </p:val>
                                        </p:tav>
                                        <p:tav tm="100000">
                                          <p:val>
                                            <p:strVal val="#ppt_w"/>
                                          </p:val>
                                        </p:tav>
                                      </p:tavLst>
                                    </p:anim>
                                    <p:anim calcmode="lin" valueType="num">
                                      <p:cBhvr>
                                        <p:cTn id="98" dur="500" fill="hold"/>
                                        <p:tgtEl>
                                          <p:spTgt spid="187393">
                                            <p:txEl>
                                              <p:pRg st="18" end="18"/>
                                            </p:txEl>
                                          </p:spTgt>
                                        </p:tgtEl>
                                        <p:attrNameLst>
                                          <p:attrName>ppt_h</p:attrName>
                                        </p:attrNameLst>
                                      </p:cBhvr>
                                      <p:tavLst>
                                        <p:tav tm="0">
                                          <p:val>
                                            <p:strVal val="#ppt_h"/>
                                          </p:val>
                                        </p:tav>
                                        <p:tav tm="100000">
                                          <p:val>
                                            <p:strVal val="#ppt_h"/>
                                          </p:val>
                                        </p:tav>
                                      </p:tavLst>
                                    </p:anim>
                                  </p:childTnLst>
                                </p:cTn>
                              </p:par>
                            </p:childTnLst>
                          </p:cTn>
                        </p:par>
                        <p:par>
                          <p:cTn id="99" fill="hold">
                            <p:stCondLst>
                              <p:cond delay="9500"/>
                            </p:stCondLst>
                            <p:childTnLst>
                              <p:par>
                                <p:cTn id="100" presetID="17" presetClass="entr" presetSubtype="10" fill="hold" grpId="0" nodeType="afterEffect">
                                  <p:stCondLst>
                                    <p:cond delay="0"/>
                                  </p:stCondLst>
                                  <p:childTnLst>
                                    <p:set>
                                      <p:cBhvr>
                                        <p:cTn id="101" dur="1" fill="hold">
                                          <p:stCondLst>
                                            <p:cond delay="0"/>
                                          </p:stCondLst>
                                        </p:cTn>
                                        <p:tgtEl>
                                          <p:spTgt spid="187393">
                                            <p:txEl>
                                              <p:pRg st="19" end="19"/>
                                            </p:txEl>
                                          </p:spTgt>
                                        </p:tgtEl>
                                        <p:attrNameLst>
                                          <p:attrName>style.visibility</p:attrName>
                                        </p:attrNameLst>
                                      </p:cBhvr>
                                      <p:to>
                                        <p:strVal val="visible"/>
                                      </p:to>
                                    </p:set>
                                    <p:anim calcmode="lin" valueType="num">
                                      <p:cBhvr>
                                        <p:cTn id="102" dur="500" fill="hold"/>
                                        <p:tgtEl>
                                          <p:spTgt spid="187393">
                                            <p:txEl>
                                              <p:pRg st="19" end="19"/>
                                            </p:txEl>
                                          </p:spTgt>
                                        </p:tgtEl>
                                        <p:attrNameLst>
                                          <p:attrName>ppt_w</p:attrName>
                                        </p:attrNameLst>
                                      </p:cBhvr>
                                      <p:tavLst>
                                        <p:tav tm="0">
                                          <p:val>
                                            <p:fltVal val="0"/>
                                          </p:val>
                                        </p:tav>
                                        <p:tav tm="100000">
                                          <p:val>
                                            <p:strVal val="#ppt_w"/>
                                          </p:val>
                                        </p:tav>
                                      </p:tavLst>
                                    </p:anim>
                                    <p:anim calcmode="lin" valueType="num">
                                      <p:cBhvr>
                                        <p:cTn id="103" dur="500" fill="hold"/>
                                        <p:tgtEl>
                                          <p:spTgt spid="187393">
                                            <p:txEl>
                                              <p:pRg st="19" end="19"/>
                                            </p:txEl>
                                          </p:spTgt>
                                        </p:tgtEl>
                                        <p:attrNameLst>
                                          <p:attrName>ppt_h</p:attrName>
                                        </p:attrNameLst>
                                      </p:cBhvr>
                                      <p:tavLst>
                                        <p:tav tm="0">
                                          <p:val>
                                            <p:strVal val="#ppt_h"/>
                                          </p:val>
                                        </p:tav>
                                        <p:tav tm="100000">
                                          <p:val>
                                            <p:strVal val="#ppt_h"/>
                                          </p:val>
                                        </p:tav>
                                      </p:tavLst>
                                    </p:anim>
                                  </p:childTnLst>
                                </p:cTn>
                              </p:par>
                            </p:childTnLst>
                          </p:cTn>
                        </p:par>
                        <p:par>
                          <p:cTn id="104" fill="hold">
                            <p:stCondLst>
                              <p:cond delay="10000"/>
                            </p:stCondLst>
                            <p:childTnLst>
                              <p:par>
                                <p:cTn id="105" presetID="17" presetClass="entr" presetSubtype="10" fill="hold" grpId="0" nodeType="afterEffect">
                                  <p:stCondLst>
                                    <p:cond delay="0"/>
                                  </p:stCondLst>
                                  <p:childTnLst>
                                    <p:set>
                                      <p:cBhvr>
                                        <p:cTn id="106" dur="1" fill="hold">
                                          <p:stCondLst>
                                            <p:cond delay="0"/>
                                          </p:stCondLst>
                                        </p:cTn>
                                        <p:tgtEl>
                                          <p:spTgt spid="187393">
                                            <p:txEl>
                                              <p:pRg st="20" end="20"/>
                                            </p:txEl>
                                          </p:spTgt>
                                        </p:tgtEl>
                                        <p:attrNameLst>
                                          <p:attrName>style.visibility</p:attrName>
                                        </p:attrNameLst>
                                      </p:cBhvr>
                                      <p:to>
                                        <p:strVal val="visible"/>
                                      </p:to>
                                    </p:set>
                                    <p:anim calcmode="lin" valueType="num">
                                      <p:cBhvr>
                                        <p:cTn id="107" dur="500" fill="hold"/>
                                        <p:tgtEl>
                                          <p:spTgt spid="187393">
                                            <p:txEl>
                                              <p:pRg st="20" end="20"/>
                                            </p:txEl>
                                          </p:spTgt>
                                        </p:tgtEl>
                                        <p:attrNameLst>
                                          <p:attrName>ppt_w</p:attrName>
                                        </p:attrNameLst>
                                      </p:cBhvr>
                                      <p:tavLst>
                                        <p:tav tm="0">
                                          <p:val>
                                            <p:fltVal val="0"/>
                                          </p:val>
                                        </p:tav>
                                        <p:tav tm="100000">
                                          <p:val>
                                            <p:strVal val="#ppt_w"/>
                                          </p:val>
                                        </p:tav>
                                      </p:tavLst>
                                    </p:anim>
                                    <p:anim calcmode="lin" valueType="num">
                                      <p:cBhvr>
                                        <p:cTn id="108" dur="500" fill="hold"/>
                                        <p:tgtEl>
                                          <p:spTgt spid="187393">
                                            <p:txEl>
                                              <p:pRg st="20" end="20"/>
                                            </p:txEl>
                                          </p:spTgt>
                                        </p:tgtEl>
                                        <p:attrNameLst>
                                          <p:attrName>ppt_h</p:attrName>
                                        </p:attrNameLst>
                                      </p:cBhvr>
                                      <p:tavLst>
                                        <p:tav tm="0">
                                          <p:val>
                                            <p:strVal val="#ppt_h"/>
                                          </p:val>
                                        </p:tav>
                                        <p:tav tm="100000">
                                          <p:val>
                                            <p:strVal val="#ppt_h"/>
                                          </p:val>
                                        </p:tav>
                                      </p:tavLst>
                                    </p:anim>
                                  </p:childTnLst>
                                </p:cTn>
                              </p:par>
                            </p:childTnLst>
                          </p:cTn>
                        </p:par>
                        <p:par>
                          <p:cTn id="109" fill="hold">
                            <p:stCondLst>
                              <p:cond delay="10500"/>
                            </p:stCondLst>
                            <p:childTnLst>
                              <p:par>
                                <p:cTn id="110" presetID="17" presetClass="entr" presetSubtype="10" fill="hold" grpId="0" nodeType="afterEffect">
                                  <p:stCondLst>
                                    <p:cond delay="0"/>
                                  </p:stCondLst>
                                  <p:childTnLst>
                                    <p:set>
                                      <p:cBhvr>
                                        <p:cTn id="111" dur="1" fill="hold">
                                          <p:stCondLst>
                                            <p:cond delay="0"/>
                                          </p:stCondLst>
                                        </p:cTn>
                                        <p:tgtEl>
                                          <p:spTgt spid="187393">
                                            <p:txEl>
                                              <p:pRg st="21" end="21"/>
                                            </p:txEl>
                                          </p:spTgt>
                                        </p:tgtEl>
                                        <p:attrNameLst>
                                          <p:attrName>style.visibility</p:attrName>
                                        </p:attrNameLst>
                                      </p:cBhvr>
                                      <p:to>
                                        <p:strVal val="visible"/>
                                      </p:to>
                                    </p:set>
                                    <p:anim calcmode="lin" valueType="num">
                                      <p:cBhvr>
                                        <p:cTn id="112" dur="500" fill="hold"/>
                                        <p:tgtEl>
                                          <p:spTgt spid="187393">
                                            <p:txEl>
                                              <p:pRg st="21" end="21"/>
                                            </p:txEl>
                                          </p:spTgt>
                                        </p:tgtEl>
                                        <p:attrNameLst>
                                          <p:attrName>ppt_w</p:attrName>
                                        </p:attrNameLst>
                                      </p:cBhvr>
                                      <p:tavLst>
                                        <p:tav tm="0">
                                          <p:val>
                                            <p:fltVal val="0"/>
                                          </p:val>
                                        </p:tav>
                                        <p:tav tm="100000">
                                          <p:val>
                                            <p:strVal val="#ppt_w"/>
                                          </p:val>
                                        </p:tav>
                                      </p:tavLst>
                                    </p:anim>
                                    <p:anim calcmode="lin" valueType="num">
                                      <p:cBhvr>
                                        <p:cTn id="113" dur="500" fill="hold"/>
                                        <p:tgtEl>
                                          <p:spTgt spid="187393">
                                            <p:txEl>
                                              <p:pRg st="21" end="21"/>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393" grpId="0" build="p" advAuto="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323528" y="915566"/>
            <a:ext cx="4248472" cy="3456385"/>
          </a:xfrm>
        </p:spPr>
        <p:txBody>
          <a:bodyPr>
            <a:noAutofit/>
          </a:bodyPr>
          <a:lstStyle/>
          <a:p>
            <a:pPr lvl="0">
              <a:buNone/>
            </a:pPr>
            <a:r>
              <a:rPr lang="es-ES" sz="1100" dirty="0">
                <a:solidFill>
                  <a:srgbClr val="196FD7"/>
                </a:solidFill>
                <a:latin typeface="Arial Narrow" pitchFamily="34" charset="0"/>
              </a:rPr>
              <a:t>D. Borja de Torres </a:t>
            </a:r>
            <a:r>
              <a:rPr lang="es-ES" sz="1100" dirty="0" err="1">
                <a:solidFill>
                  <a:srgbClr val="196FD7"/>
                </a:solidFill>
                <a:latin typeface="Arial Narrow" pitchFamily="34" charset="0"/>
              </a:rPr>
              <a:t>Atencia</a:t>
            </a:r>
            <a:r>
              <a:rPr lang="es-ES" sz="1100" dirty="0">
                <a:solidFill>
                  <a:srgbClr val="196FD7"/>
                </a:solidFill>
                <a:latin typeface="Arial Narrow" pitchFamily="34" charset="0"/>
              </a:rPr>
              <a:t>		Acotral</a:t>
            </a:r>
          </a:p>
          <a:p>
            <a:pPr>
              <a:buNone/>
            </a:pPr>
            <a:r>
              <a:rPr lang="es-ES" sz="1100" dirty="0">
                <a:solidFill>
                  <a:srgbClr val="196FD7"/>
                </a:solidFill>
                <a:latin typeface="Arial Narrow" pitchFamily="34" charset="0"/>
              </a:rPr>
              <a:t>D. Rubén Prada García		</a:t>
            </a:r>
            <a:r>
              <a:rPr lang="es-ES" sz="1100" dirty="0" err="1">
                <a:solidFill>
                  <a:srgbClr val="196FD7"/>
                </a:solidFill>
                <a:latin typeface="Arial Narrow" pitchFamily="34" charset="0"/>
              </a:rPr>
              <a:t>Alsa</a:t>
            </a:r>
            <a:r>
              <a:rPr lang="es-ES" sz="1100" dirty="0">
                <a:solidFill>
                  <a:srgbClr val="196FD7"/>
                </a:solidFill>
                <a:latin typeface="Arial Narrow" pitchFamily="34" charset="0"/>
              </a:rPr>
              <a:t> </a:t>
            </a:r>
            <a:r>
              <a:rPr lang="es-ES" sz="1100" dirty="0" err="1">
                <a:solidFill>
                  <a:srgbClr val="196FD7"/>
                </a:solidFill>
                <a:latin typeface="Arial Narrow" pitchFamily="34" charset="0"/>
              </a:rPr>
              <a:t>Group</a:t>
            </a:r>
            <a:endParaRPr lang="es-ES" sz="1100" dirty="0">
              <a:solidFill>
                <a:srgbClr val="196FD7"/>
              </a:solidFill>
              <a:latin typeface="Arial Narrow" pitchFamily="34" charset="0"/>
            </a:endParaRPr>
          </a:p>
          <a:p>
            <a:pPr lvl="0">
              <a:buNone/>
            </a:pPr>
            <a:r>
              <a:rPr lang="es-ES" sz="1100" dirty="0">
                <a:solidFill>
                  <a:srgbClr val="196FD7"/>
                </a:solidFill>
                <a:latin typeface="Arial Narrow" pitchFamily="34" charset="0"/>
              </a:rPr>
              <a:t>D. José María </a:t>
            </a:r>
            <a:r>
              <a:rPr lang="es-ES" sz="1100" dirty="0" err="1">
                <a:solidFill>
                  <a:srgbClr val="196FD7"/>
                </a:solidFill>
                <a:latin typeface="Arial Narrow" pitchFamily="34" charset="0"/>
              </a:rPr>
              <a:t>Arnedo</a:t>
            </a:r>
            <a:r>
              <a:rPr lang="es-ES" sz="1100" dirty="0">
                <a:solidFill>
                  <a:srgbClr val="196FD7"/>
                </a:solidFill>
                <a:latin typeface="Arial Narrow" pitchFamily="34" charset="0"/>
              </a:rPr>
              <a:t> </a:t>
            </a:r>
            <a:r>
              <a:rPr lang="es-ES" sz="1100" dirty="0" err="1">
                <a:solidFill>
                  <a:srgbClr val="196FD7"/>
                </a:solidFill>
                <a:latin typeface="Arial Narrow" pitchFamily="34" charset="0"/>
              </a:rPr>
              <a:t>Medin</a:t>
            </a:r>
            <a:r>
              <a:rPr lang="es-ES" sz="1100" dirty="0">
                <a:solidFill>
                  <a:srgbClr val="196FD7"/>
                </a:solidFill>
                <a:latin typeface="Arial Narrow" pitchFamily="34" charset="0"/>
              </a:rPr>
              <a:t>		</a:t>
            </a:r>
            <a:r>
              <a:rPr lang="es-ES" sz="1100" dirty="0" err="1">
                <a:solidFill>
                  <a:srgbClr val="196FD7"/>
                </a:solidFill>
                <a:latin typeface="Arial Narrow" pitchFamily="34" charset="0"/>
              </a:rPr>
              <a:t>Armesa</a:t>
            </a:r>
            <a:r>
              <a:rPr lang="es-ES" sz="1100" dirty="0">
                <a:solidFill>
                  <a:srgbClr val="196FD7"/>
                </a:solidFill>
                <a:latin typeface="Arial Narrow" pitchFamily="34" charset="0"/>
              </a:rPr>
              <a:t> Logística </a:t>
            </a:r>
            <a:r>
              <a:rPr lang="es-ES" sz="1100" dirty="0" err="1">
                <a:solidFill>
                  <a:srgbClr val="196FD7"/>
                </a:solidFill>
                <a:latin typeface="Arial Narrow" pitchFamily="34" charset="0"/>
              </a:rPr>
              <a:t>Intnal</a:t>
            </a:r>
            <a:r>
              <a:rPr lang="es-ES" sz="1100" dirty="0">
                <a:solidFill>
                  <a:srgbClr val="196FD7"/>
                </a:solidFill>
                <a:latin typeface="Arial Narrow" pitchFamily="34" charset="0"/>
              </a:rPr>
              <a:t>.</a:t>
            </a:r>
          </a:p>
          <a:p>
            <a:pPr lvl="0">
              <a:buNone/>
            </a:pPr>
            <a:r>
              <a:rPr lang="es-ES" sz="1100" dirty="0">
                <a:solidFill>
                  <a:srgbClr val="196FD7"/>
                </a:solidFill>
                <a:latin typeface="Arial Narrow" pitchFamily="34" charset="0"/>
              </a:rPr>
              <a:t>D. José Luís Ruíz López		</a:t>
            </a:r>
            <a:r>
              <a:rPr lang="es-ES" sz="1100" dirty="0" err="1">
                <a:solidFill>
                  <a:srgbClr val="196FD7"/>
                </a:solidFill>
                <a:latin typeface="Arial Narrow" pitchFamily="34" charset="0"/>
              </a:rPr>
              <a:t>Baltran</a:t>
            </a:r>
            <a:r>
              <a:rPr lang="es-ES" sz="1100" dirty="0">
                <a:solidFill>
                  <a:srgbClr val="196FD7"/>
                </a:solidFill>
                <a:latin typeface="Arial Narrow" pitchFamily="34" charset="0"/>
              </a:rPr>
              <a:t>, SA</a:t>
            </a:r>
          </a:p>
          <a:p>
            <a:pPr lvl="0">
              <a:buNone/>
            </a:pPr>
            <a:r>
              <a:rPr lang="es-ES" sz="1100" dirty="0">
                <a:solidFill>
                  <a:srgbClr val="196FD7"/>
                </a:solidFill>
                <a:latin typeface="Arial Narrow" pitchFamily="34" charset="0"/>
              </a:rPr>
              <a:t>D. Juan Jesús Sánchez Serrano		</a:t>
            </a:r>
            <a:r>
              <a:rPr lang="es-ES" sz="1100" dirty="0" err="1">
                <a:solidFill>
                  <a:srgbClr val="196FD7"/>
                </a:solidFill>
                <a:latin typeface="Arial Narrow" pitchFamily="34" charset="0"/>
              </a:rPr>
              <a:t>Disfrimur</a:t>
            </a:r>
            <a:r>
              <a:rPr lang="es-ES" sz="1100" dirty="0">
                <a:solidFill>
                  <a:srgbClr val="196FD7"/>
                </a:solidFill>
                <a:latin typeface="Arial Narrow" pitchFamily="34" charset="0"/>
              </a:rPr>
              <a:t>, SL</a:t>
            </a:r>
          </a:p>
          <a:p>
            <a:pPr lvl="0">
              <a:buNone/>
            </a:pPr>
            <a:r>
              <a:rPr lang="es-ES" sz="1100" dirty="0">
                <a:solidFill>
                  <a:srgbClr val="196FD7"/>
                </a:solidFill>
                <a:latin typeface="Arial Narrow" pitchFamily="34" charset="0"/>
              </a:rPr>
              <a:t>D. Francisco Corell Grau		ESK, SA</a:t>
            </a:r>
          </a:p>
          <a:p>
            <a:pPr>
              <a:buNone/>
            </a:pPr>
            <a:r>
              <a:rPr lang="es-ES" sz="1100" dirty="0">
                <a:solidFill>
                  <a:srgbClr val="196FD7"/>
                </a:solidFill>
                <a:latin typeface="Arial Narrow" pitchFamily="34" charset="0"/>
              </a:rPr>
              <a:t>D. Antonio </a:t>
            </a:r>
            <a:r>
              <a:rPr lang="es-ES" sz="1100" dirty="0" err="1">
                <a:solidFill>
                  <a:srgbClr val="196FD7"/>
                </a:solidFill>
                <a:latin typeface="Arial Narrow" pitchFamily="34" charset="0"/>
              </a:rPr>
              <a:t>Llansó</a:t>
            </a:r>
            <a:r>
              <a:rPr lang="es-ES" sz="1100" dirty="0">
                <a:solidFill>
                  <a:srgbClr val="196FD7"/>
                </a:solidFill>
                <a:latin typeface="Arial Narrow" pitchFamily="34" charset="0"/>
              </a:rPr>
              <a:t> </a:t>
            </a:r>
            <a:r>
              <a:rPr lang="es-ES" sz="1100" dirty="0" err="1">
                <a:solidFill>
                  <a:srgbClr val="196FD7"/>
                </a:solidFill>
                <a:latin typeface="Arial Narrow" pitchFamily="34" charset="0"/>
              </a:rPr>
              <a:t>Felgueroso</a:t>
            </a:r>
            <a:r>
              <a:rPr lang="es-ES" sz="1100" dirty="0">
                <a:solidFill>
                  <a:srgbClr val="196FD7"/>
                </a:solidFill>
                <a:latin typeface="Arial Narrow" pitchFamily="34" charset="0"/>
              </a:rPr>
              <a:t>		Grupo </a:t>
            </a:r>
            <a:r>
              <a:rPr lang="es-ES" sz="1100" dirty="0" err="1">
                <a:solidFill>
                  <a:srgbClr val="196FD7"/>
                </a:solidFill>
                <a:latin typeface="Arial Narrow" pitchFamily="34" charset="0"/>
              </a:rPr>
              <a:t>Enatcar</a:t>
            </a:r>
            <a:endParaRPr lang="es-ES" sz="1100" dirty="0">
              <a:solidFill>
                <a:srgbClr val="196FD7"/>
              </a:solidFill>
              <a:latin typeface="Arial Narrow" pitchFamily="34" charset="0"/>
            </a:endParaRPr>
          </a:p>
          <a:p>
            <a:pPr lvl="0">
              <a:buNone/>
            </a:pPr>
            <a:r>
              <a:rPr lang="es-ES" sz="1100" dirty="0">
                <a:solidFill>
                  <a:srgbClr val="196FD7"/>
                </a:solidFill>
                <a:latin typeface="Arial Narrow" pitchFamily="34" charset="0"/>
              </a:rPr>
              <a:t>D. Esteban Sánchez Bernabé		Grupo </a:t>
            </a:r>
            <a:r>
              <a:rPr lang="es-ES" sz="1100" dirty="0" err="1">
                <a:solidFill>
                  <a:srgbClr val="196FD7"/>
                </a:solidFill>
                <a:latin typeface="Arial Narrow" pitchFamily="34" charset="0"/>
              </a:rPr>
              <a:t>Transonuba</a:t>
            </a:r>
            <a:endParaRPr lang="es-ES" sz="1100" dirty="0">
              <a:solidFill>
                <a:srgbClr val="196FD7"/>
              </a:solidFill>
              <a:latin typeface="Arial Narrow" pitchFamily="34" charset="0"/>
            </a:endParaRPr>
          </a:p>
          <a:p>
            <a:pPr lvl="0">
              <a:buNone/>
            </a:pPr>
            <a:r>
              <a:rPr lang="es-ES" sz="1100" dirty="0">
                <a:solidFill>
                  <a:srgbClr val="196FD7"/>
                </a:solidFill>
                <a:latin typeface="Arial Narrow" pitchFamily="34" charset="0"/>
              </a:rPr>
              <a:t>D. Juan Luís Pantoja </a:t>
            </a:r>
            <a:r>
              <a:rPr lang="es-ES" sz="1100" dirty="0" err="1">
                <a:solidFill>
                  <a:srgbClr val="196FD7"/>
                </a:solidFill>
                <a:latin typeface="Arial Narrow" pitchFamily="34" charset="0"/>
              </a:rPr>
              <a:t>Puyana</a:t>
            </a:r>
            <a:r>
              <a:rPr lang="es-ES" sz="1100" dirty="0">
                <a:solidFill>
                  <a:srgbClr val="196FD7"/>
                </a:solidFill>
                <a:latin typeface="Arial Narrow" pitchFamily="34" charset="0"/>
              </a:rPr>
              <a:t>		J. Luís Pantoja e Hijos</a:t>
            </a:r>
          </a:p>
          <a:p>
            <a:pPr lvl="0">
              <a:buNone/>
            </a:pPr>
            <a:r>
              <a:rPr lang="es-ES" sz="1100" dirty="0">
                <a:solidFill>
                  <a:srgbClr val="196FD7"/>
                </a:solidFill>
                <a:latin typeface="Arial Narrow" pitchFamily="34" charset="0"/>
              </a:rPr>
              <a:t>D. Óscar Albertos González		La Vascongada</a:t>
            </a:r>
          </a:p>
          <a:p>
            <a:pPr lvl="0">
              <a:buNone/>
            </a:pPr>
            <a:r>
              <a:rPr lang="es-ES" sz="1100" dirty="0">
                <a:solidFill>
                  <a:srgbClr val="196FD7"/>
                </a:solidFill>
                <a:latin typeface="Arial Narrow" pitchFamily="34" charset="0"/>
              </a:rPr>
              <a:t>D. Ignacio Cepeda </a:t>
            </a:r>
            <a:r>
              <a:rPr lang="es-ES" sz="1100" dirty="0" err="1">
                <a:solidFill>
                  <a:srgbClr val="196FD7"/>
                </a:solidFill>
                <a:latin typeface="Arial Narrow" pitchFamily="34" charset="0"/>
              </a:rPr>
              <a:t>Alejos</a:t>
            </a:r>
            <a:r>
              <a:rPr lang="es-ES" sz="1100" dirty="0">
                <a:solidFill>
                  <a:srgbClr val="196FD7"/>
                </a:solidFill>
                <a:latin typeface="Arial Narrow" pitchFamily="34" charset="0"/>
              </a:rPr>
              <a:t>		</a:t>
            </a:r>
            <a:r>
              <a:rPr lang="es-ES" sz="1100" dirty="0" err="1">
                <a:solidFill>
                  <a:srgbClr val="196FD7"/>
                </a:solidFill>
                <a:latin typeface="Arial Narrow" pitchFamily="34" charset="0"/>
              </a:rPr>
              <a:t>Lautrans</a:t>
            </a:r>
            <a:endParaRPr lang="es-ES" sz="1100" dirty="0">
              <a:solidFill>
                <a:srgbClr val="196FD7"/>
              </a:solidFill>
              <a:latin typeface="Arial Narrow" pitchFamily="34" charset="0"/>
            </a:endParaRPr>
          </a:p>
          <a:p>
            <a:pPr>
              <a:buNone/>
            </a:pPr>
            <a:r>
              <a:rPr lang="es-ES" sz="1100" dirty="0">
                <a:solidFill>
                  <a:srgbClr val="196FD7"/>
                </a:solidFill>
                <a:latin typeface="Arial Narrow" pitchFamily="34" charset="0"/>
              </a:rPr>
              <a:t>D. Manuel González </a:t>
            </a:r>
            <a:r>
              <a:rPr lang="es-ES" sz="1100" dirty="0" err="1">
                <a:solidFill>
                  <a:srgbClr val="196FD7"/>
                </a:solidFill>
                <a:latin typeface="Arial Narrow" pitchFamily="34" charset="0"/>
              </a:rPr>
              <a:t>Escriche</a:t>
            </a:r>
            <a:r>
              <a:rPr lang="es-ES" sz="1100" dirty="0">
                <a:solidFill>
                  <a:srgbClr val="196FD7"/>
                </a:solidFill>
                <a:latin typeface="Arial Narrow" pitchFamily="34" charset="0"/>
              </a:rPr>
              <a:t>		</a:t>
            </a:r>
            <a:r>
              <a:rPr lang="es-ES" sz="1100" dirty="0" err="1">
                <a:solidFill>
                  <a:srgbClr val="196FD7"/>
                </a:solidFill>
                <a:latin typeface="Arial Narrow" pitchFamily="34" charset="0"/>
              </a:rPr>
              <a:t>Linebus</a:t>
            </a:r>
            <a:endParaRPr lang="es-ES" sz="1100" dirty="0">
              <a:solidFill>
                <a:srgbClr val="196FD7"/>
              </a:solidFill>
              <a:latin typeface="Arial Narrow" pitchFamily="34" charset="0"/>
            </a:endParaRPr>
          </a:p>
          <a:p>
            <a:pPr lvl="0">
              <a:buNone/>
            </a:pPr>
            <a:r>
              <a:rPr lang="es-ES" sz="1100" dirty="0">
                <a:solidFill>
                  <a:srgbClr val="196FD7"/>
                </a:solidFill>
                <a:latin typeface="Arial Narrow" pitchFamily="34" charset="0"/>
              </a:rPr>
              <a:t>D. José Luís Olivella Espeja		Lógica Aranda</a:t>
            </a:r>
          </a:p>
          <a:p>
            <a:pPr lvl="0">
              <a:buNone/>
            </a:pPr>
            <a:r>
              <a:rPr lang="es-ES" sz="1100" dirty="0">
                <a:solidFill>
                  <a:srgbClr val="196FD7"/>
                </a:solidFill>
                <a:latin typeface="Arial Narrow" pitchFamily="34" charset="0"/>
              </a:rPr>
              <a:t>D. Jesús Marco </a:t>
            </a:r>
            <a:r>
              <a:rPr lang="es-ES" sz="1100" dirty="0" err="1">
                <a:solidFill>
                  <a:srgbClr val="196FD7"/>
                </a:solidFill>
                <a:latin typeface="Arial Narrow" pitchFamily="34" charset="0"/>
              </a:rPr>
              <a:t>Bergés</a:t>
            </a:r>
            <a:r>
              <a:rPr lang="es-ES" sz="1100" dirty="0">
                <a:solidFill>
                  <a:srgbClr val="196FD7"/>
                </a:solidFill>
                <a:latin typeface="Arial Narrow" pitchFamily="34" charset="0"/>
              </a:rPr>
              <a:t>		Marcotran </a:t>
            </a:r>
            <a:r>
              <a:rPr lang="es-ES" sz="1100" dirty="0" err="1">
                <a:solidFill>
                  <a:srgbClr val="196FD7"/>
                </a:solidFill>
                <a:latin typeface="Arial Narrow" pitchFamily="34" charset="0"/>
              </a:rPr>
              <a:t>Ttes</a:t>
            </a:r>
            <a:r>
              <a:rPr lang="es-ES" sz="1100" dirty="0">
                <a:solidFill>
                  <a:srgbClr val="196FD7"/>
                </a:solidFill>
                <a:latin typeface="Arial Narrow" pitchFamily="34" charset="0"/>
              </a:rPr>
              <a:t>. </a:t>
            </a:r>
            <a:r>
              <a:rPr lang="es-ES" sz="1100" dirty="0" err="1">
                <a:solidFill>
                  <a:srgbClr val="196FD7"/>
                </a:solidFill>
                <a:latin typeface="Arial Narrow" pitchFamily="34" charset="0"/>
              </a:rPr>
              <a:t>Intnales</a:t>
            </a:r>
            <a:r>
              <a:rPr lang="es-ES" sz="1100" dirty="0">
                <a:solidFill>
                  <a:srgbClr val="196FD7"/>
                </a:solidFill>
                <a:latin typeface="Arial Narrow" pitchFamily="34" charset="0"/>
              </a:rPr>
              <a:t>.</a:t>
            </a:r>
          </a:p>
          <a:p>
            <a:pPr lvl="0">
              <a:buNone/>
            </a:pPr>
            <a:r>
              <a:rPr lang="es-ES" sz="1100" dirty="0">
                <a:solidFill>
                  <a:srgbClr val="196FD7"/>
                </a:solidFill>
                <a:latin typeface="Arial Narrow" pitchFamily="34" charset="0"/>
              </a:rPr>
              <a:t>D. Pablo García-Carretero		Mudanzas La Toledana</a:t>
            </a:r>
          </a:p>
          <a:p>
            <a:pPr>
              <a:buNone/>
            </a:pPr>
            <a:endParaRPr lang="es-ES" sz="1100" dirty="0">
              <a:solidFill>
                <a:srgbClr val="196FD7"/>
              </a:solidFill>
              <a:latin typeface="Arial Narrow" pitchFamily="34" charset="0"/>
            </a:endParaRPr>
          </a:p>
        </p:txBody>
      </p:sp>
      <p:sp>
        <p:nvSpPr>
          <p:cNvPr id="3" name="2 Título"/>
          <p:cNvSpPr>
            <a:spLocks noGrp="1"/>
          </p:cNvSpPr>
          <p:nvPr>
            <p:ph type="title"/>
          </p:nvPr>
        </p:nvSpPr>
        <p:spPr/>
        <p:txBody>
          <a:bodyPr/>
          <a:lstStyle/>
          <a:p>
            <a:r>
              <a:rPr lang="es-ES" dirty="0"/>
              <a:t>Candidatos a la Junta de Gobierno</a:t>
            </a:r>
          </a:p>
        </p:txBody>
      </p:sp>
      <p:sp>
        <p:nvSpPr>
          <p:cNvPr id="4" name="1 Marcador de contenido"/>
          <p:cNvSpPr txBox="1">
            <a:spLocks/>
          </p:cNvSpPr>
          <p:nvPr/>
        </p:nvSpPr>
        <p:spPr>
          <a:xfrm>
            <a:off x="4572000" y="902821"/>
            <a:ext cx="4320480" cy="3469129"/>
          </a:xfrm>
          <a:prstGeom prst="rect">
            <a:avLst/>
          </a:prstGeom>
        </p:spPr>
        <p:txBody>
          <a:bodyPr vert="horz">
            <a:noAutofit/>
          </a:bodyPr>
          <a:lstStyle/>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pitchFamily="2" charset="2"/>
              <a:buNone/>
              <a:tabLst/>
              <a:defRPr/>
            </a:pPr>
            <a:r>
              <a:rPr kumimoji="0" lang="es-ES" sz="1100" b="0" i="0" u="none" strike="noStrike" kern="1200" cap="none" spc="0" normalizeH="0" baseline="0" noProof="0" dirty="0">
                <a:ln>
                  <a:noFill/>
                </a:ln>
                <a:solidFill>
                  <a:srgbClr val="196FD7"/>
                </a:solidFill>
                <a:effectLst/>
                <a:uLnTx/>
                <a:uFillTx/>
                <a:latin typeface="Arial Narrow" pitchFamily="34" charset="0"/>
                <a:cs typeface="Arial" pitchFamily="34" charset="0"/>
              </a:rPr>
              <a:t>D. Manuel López Jáuregui		San José López</a:t>
            </a: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pitchFamily="2" charset="2"/>
              <a:buNone/>
              <a:tabLst/>
              <a:defRPr/>
            </a:pPr>
            <a:r>
              <a:rPr kumimoji="0" lang="es-ES" sz="1100" b="0" i="0" u="none" strike="noStrike" kern="1200" cap="none" spc="0" normalizeH="0" baseline="0" noProof="0" dirty="0">
                <a:ln>
                  <a:noFill/>
                </a:ln>
                <a:solidFill>
                  <a:srgbClr val="196FD7"/>
                </a:solidFill>
                <a:effectLst/>
                <a:uLnTx/>
                <a:uFillTx/>
                <a:latin typeface="Arial Narrow" pitchFamily="34" charset="0"/>
                <a:cs typeface="Arial" pitchFamily="34" charset="0"/>
              </a:rPr>
              <a:t>D. Andrés Herbada Esteban		TCS </a:t>
            </a:r>
            <a:r>
              <a:rPr kumimoji="0" lang="es-ES" sz="1100" b="0" i="0" u="none" strike="noStrike" kern="1200" cap="none" spc="0" normalizeH="0" baseline="0" noProof="0" dirty="0" err="1">
                <a:ln>
                  <a:noFill/>
                </a:ln>
                <a:solidFill>
                  <a:srgbClr val="196FD7"/>
                </a:solidFill>
                <a:effectLst/>
                <a:uLnTx/>
                <a:uFillTx/>
                <a:latin typeface="Arial Narrow" pitchFamily="34" charset="0"/>
                <a:cs typeface="Arial" pitchFamily="34" charset="0"/>
              </a:rPr>
              <a:t>Trans</a:t>
            </a:r>
            <a:endParaRPr kumimoji="0" lang="es-ES" sz="1100" b="0" i="0" u="none" strike="noStrike" kern="1200" cap="none" spc="0" normalizeH="0" baseline="0" noProof="0" dirty="0">
              <a:ln>
                <a:noFill/>
              </a:ln>
              <a:solidFill>
                <a:srgbClr val="196FD7"/>
              </a:solidFill>
              <a:effectLst/>
              <a:uLnTx/>
              <a:uFillTx/>
              <a:latin typeface="Arial Narrow" pitchFamily="34" charset="0"/>
              <a:cs typeface="Arial" pitchFamily="34" charset="0"/>
            </a:endParaRP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pitchFamily="2" charset="2"/>
              <a:buNone/>
              <a:tabLst/>
              <a:defRPr/>
            </a:pPr>
            <a:r>
              <a:rPr kumimoji="0" lang="es-ES" sz="1100" b="0" i="0" u="none" strike="noStrike" kern="1200" cap="none" spc="0" normalizeH="0" baseline="0" noProof="0" dirty="0">
                <a:ln>
                  <a:noFill/>
                </a:ln>
                <a:solidFill>
                  <a:srgbClr val="196FD7"/>
                </a:solidFill>
                <a:effectLst/>
                <a:uLnTx/>
                <a:uFillTx/>
                <a:latin typeface="Arial Narrow" pitchFamily="34" charset="0"/>
                <a:cs typeface="Arial" pitchFamily="34" charset="0"/>
              </a:rPr>
              <a:t>D. Antonio Pérez Millán		</a:t>
            </a:r>
            <a:r>
              <a:rPr kumimoji="0" lang="es-ES" sz="1100" b="0" i="0" u="none" strike="noStrike" kern="1200" cap="none" spc="0" normalizeH="0" baseline="0" noProof="0" dirty="0" err="1">
                <a:ln>
                  <a:noFill/>
                </a:ln>
                <a:solidFill>
                  <a:srgbClr val="196FD7"/>
                </a:solidFill>
                <a:effectLst/>
                <a:uLnTx/>
                <a:uFillTx/>
                <a:latin typeface="Arial Narrow" pitchFamily="34" charset="0"/>
                <a:cs typeface="Arial" pitchFamily="34" charset="0"/>
              </a:rPr>
              <a:t>Tecniruta</a:t>
            </a:r>
            <a:r>
              <a:rPr kumimoji="0" lang="es-ES" sz="1100" b="0" i="0" u="none" strike="noStrike" kern="1200" cap="none" spc="0" normalizeH="0" baseline="0" noProof="0" dirty="0">
                <a:ln>
                  <a:noFill/>
                </a:ln>
                <a:solidFill>
                  <a:srgbClr val="196FD7"/>
                </a:solidFill>
                <a:effectLst/>
                <a:uLnTx/>
                <a:uFillTx/>
                <a:latin typeface="Arial Narrow" pitchFamily="34" charset="0"/>
                <a:cs typeface="Arial" pitchFamily="34" charset="0"/>
              </a:rPr>
              <a:t> – Concisa</a:t>
            </a: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pitchFamily="2" charset="2"/>
              <a:buNone/>
              <a:tabLst/>
              <a:defRPr/>
            </a:pPr>
            <a:r>
              <a:rPr kumimoji="0" lang="es-ES" sz="1100" b="0" i="0" u="none" strike="noStrike" kern="1200" cap="none" spc="0" normalizeH="0" baseline="0" noProof="0" dirty="0">
                <a:ln>
                  <a:noFill/>
                </a:ln>
                <a:solidFill>
                  <a:srgbClr val="196FD7"/>
                </a:solidFill>
                <a:effectLst/>
                <a:uLnTx/>
                <a:uFillTx/>
                <a:latin typeface="Arial Narrow" pitchFamily="34" charset="0"/>
                <a:cs typeface="Arial" pitchFamily="34" charset="0"/>
              </a:rPr>
              <a:t>D. Javier Carbajo de la Fuente		TIBUS</a:t>
            </a: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pitchFamily="2" charset="2"/>
              <a:buNone/>
              <a:tabLst/>
              <a:defRPr/>
            </a:pPr>
            <a:r>
              <a:rPr kumimoji="0" lang="es-ES" sz="1100" b="0" i="0" u="none" strike="noStrike" kern="1200" cap="none" spc="0" normalizeH="0" baseline="0" noProof="0" dirty="0">
                <a:ln>
                  <a:noFill/>
                </a:ln>
                <a:solidFill>
                  <a:srgbClr val="196FD7"/>
                </a:solidFill>
                <a:effectLst/>
                <a:uLnTx/>
                <a:uFillTx/>
                <a:latin typeface="Arial Narrow" pitchFamily="34" charset="0"/>
                <a:cs typeface="Arial" pitchFamily="34" charset="0"/>
              </a:rPr>
              <a:t>D. Carlos </a:t>
            </a:r>
            <a:r>
              <a:rPr kumimoji="0" lang="es-ES" sz="1100" b="0" i="0" u="none" strike="noStrike" kern="1200" cap="none" spc="0" normalizeH="0" baseline="0" noProof="0" dirty="0" err="1">
                <a:ln>
                  <a:noFill/>
                </a:ln>
                <a:solidFill>
                  <a:srgbClr val="196FD7"/>
                </a:solidFill>
                <a:effectLst/>
                <a:uLnTx/>
                <a:uFillTx/>
                <a:latin typeface="Arial Narrow" pitchFamily="34" charset="0"/>
                <a:cs typeface="Arial" pitchFamily="34" charset="0"/>
              </a:rPr>
              <a:t>Donat</a:t>
            </a:r>
            <a:r>
              <a:rPr kumimoji="0" lang="es-ES" sz="1100" b="0" i="0" u="none" strike="noStrike" kern="1200" cap="none" spc="0" normalizeH="0" baseline="0" noProof="0" dirty="0">
                <a:ln>
                  <a:noFill/>
                </a:ln>
                <a:solidFill>
                  <a:srgbClr val="196FD7"/>
                </a:solidFill>
                <a:effectLst/>
                <a:uLnTx/>
                <a:uFillTx/>
                <a:latin typeface="Arial Narrow" pitchFamily="34" charset="0"/>
                <a:cs typeface="Arial" pitchFamily="34" charset="0"/>
              </a:rPr>
              <a:t> Aliaga		Transdonat</a:t>
            </a: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pitchFamily="2" charset="2"/>
              <a:buNone/>
              <a:tabLst/>
              <a:defRPr/>
            </a:pPr>
            <a:r>
              <a:rPr kumimoji="0" lang="es-ES" sz="1100" b="0" i="0" u="none" strike="noStrike" kern="1200" cap="none" spc="0" normalizeH="0" baseline="0" noProof="0" dirty="0">
                <a:ln>
                  <a:noFill/>
                </a:ln>
                <a:solidFill>
                  <a:srgbClr val="196FD7"/>
                </a:solidFill>
                <a:effectLst/>
                <a:uLnTx/>
                <a:uFillTx/>
                <a:latin typeface="Arial Narrow" pitchFamily="34" charset="0"/>
                <a:cs typeface="Arial" pitchFamily="34" charset="0"/>
              </a:rPr>
              <a:t>D. Andrés Belzunces Mena		</a:t>
            </a:r>
            <a:r>
              <a:rPr kumimoji="0" lang="es-ES" sz="1100" b="0" i="0" u="none" strike="noStrike" kern="1200" cap="none" spc="0" normalizeH="0" baseline="0" noProof="0" dirty="0" err="1">
                <a:ln>
                  <a:noFill/>
                </a:ln>
                <a:solidFill>
                  <a:srgbClr val="196FD7"/>
                </a:solidFill>
                <a:effectLst/>
                <a:uLnTx/>
                <a:uFillTx/>
                <a:latin typeface="Arial Narrow" pitchFamily="34" charset="0"/>
                <a:cs typeface="Arial" pitchFamily="34" charset="0"/>
              </a:rPr>
              <a:t>Ttes</a:t>
            </a:r>
            <a:r>
              <a:rPr kumimoji="0" lang="es-ES" sz="1100" b="0" i="0" u="none" strike="noStrike" kern="1200" cap="none" spc="0" normalizeH="0" baseline="0" noProof="0" dirty="0">
                <a:ln>
                  <a:noFill/>
                </a:ln>
                <a:solidFill>
                  <a:srgbClr val="196FD7"/>
                </a:solidFill>
                <a:effectLst/>
                <a:uLnTx/>
                <a:uFillTx/>
                <a:latin typeface="Arial Narrow" pitchFamily="34" charset="0"/>
                <a:cs typeface="Arial" pitchFamily="34" charset="0"/>
              </a:rPr>
              <a:t>. Antonio Belzunces</a:t>
            </a: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pitchFamily="2" charset="2"/>
              <a:buNone/>
              <a:tabLst/>
              <a:defRPr/>
            </a:pPr>
            <a:r>
              <a:rPr kumimoji="0" lang="es-ES" sz="1100" b="0" i="0" u="none" strike="noStrike" kern="1200" cap="none" spc="0" normalizeH="0" baseline="0" noProof="0" dirty="0">
                <a:ln>
                  <a:noFill/>
                </a:ln>
                <a:solidFill>
                  <a:srgbClr val="196FD7"/>
                </a:solidFill>
                <a:effectLst/>
                <a:uLnTx/>
                <a:uFillTx/>
                <a:latin typeface="Arial Narrow" pitchFamily="34" charset="0"/>
                <a:cs typeface="Arial" pitchFamily="34" charset="0"/>
              </a:rPr>
              <a:t>D. Federico Martín Olmos		</a:t>
            </a:r>
            <a:r>
              <a:rPr kumimoji="0" lang="es-ES" sz="1100" b="0" i="0" u="none" strike="noStrike" kern="1200" cap="none" spc="0" normalizeH="0" baseline="0" noProof="0" dirty="0" err="1">
                <a:ln>
                  <a:noFill/>
                </a:ln>
                <a:solidFill>
                  <a:srgbClr val="196FD7"/>
                </a:solidFill>
                <a:effectLst/>
                <a:uLnTx/>
                <a:uFillTx/>
                <a:latin typeface="Arial Narrow" pitchFamily="34" charset="0"/>
                <a:cs typeface="Arial" pitchFamily="34" charset="0"/>
              </a:rPr>
              <a:t>Ttes</a:t>
            </a:r>
            <a:r>
              <a:rPr kumimoji="0" lang="es-ES" sz="1100" b="0" i="0" u="none" strike="noStrike" kern="1200" cap="none" spc="0" normalizeH="0" baseline="0" noProof="0" dirty="0">
                <a:ln>
                  <a:noFill/>
                </a:ln>
                <a:solidFill>
                  <a:srgbClr val="196FD7"/>
                </a:solidFill>
                <a:effectLst/>
                <a:uLnTx/>
                <a:uFillTx/>
                <a:latin typeface="Arial Narrow" pitchFamily="34" charset="0"/>
                <a:cs typeface="Arial" pitchFamily="34" charset="0"/>
              </a:rPr>
              <a:t>. A. Martín</a:t>
            </a: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pitchFamily="2" charset="2"/>
              <a:buNone/>
              <a:tabLst/>
              <a:defRPr/>
            </a:pPr>
            <a:r>
              <a:rPr kumimoji="0" lang="es-ES" sz="1100" b="0" i="0" u="none" strike="noStrike" kern="1200" cap="none" spc="0" normalizeH="0" baseline="0" noProof="0" dirty="0">
                <a:ln>
                  <a:noFill/>
                </a:ln>
                <a:solidFill>
                  <a:srgbClr val="196FD7"/>
                </a:solidFill>
                <a:effectLst/>
                <a:uLnTx/>
                <a:uFillTx/>
                <a:latin typeface="Arial Narrow" pitchFamily="34" charset="0"/>
                <a:cs typeface="Arial" pitchFamily="34" charset="0"/>
              </a:rPr>
              <a:t>D. Agustín Morera Martínez		</a:t>
            </a:r>
            <a:r>
              <a:rPr kumimoji="0" lang="es-ES" sz="1100" b="0" i="0" u="none" strike="noStrike" kern="1200" cap="none" spc="0" normalizeH="0" baseline="0" noProof="0" dirty="0" err="1">
                <a:ln>
                  <a:noFill/>
                </a:ln>
                <a:solidFill>
                  <a:srgbClr val="196FD7"/>
                </a:solidFill>
                <a:effectLst/>
                <a:uLnTx/>
                <a:uFillTx/>
                <a:latin typeface="Arial Narrow" pitchFamily="34" charset="0"/>
                <a:cs typeface="Arial" pitchFamily="34" charset="0"/>
              </a:rPr>
              <a:t>Ttes</a:t>
            </a:r>
            <a:r>
              <a:rPr kumimoji="0" lang="es-ES" sz="1100" b="0" i="0" u="none" strike="noStrike" kern="1200" cap="none" spc="0" normalizeH="0" baseline="0" noProof="0" dirty="0">
                <a:ln>
                  <a:noFill/>
                </a:ln>
                <a:solidFill>
                  <a:srgbClr val="196FD7"/>
                </a:solidFill>
                <a:effectLst/>
                <a:uLnTx/>
                <a:uFillTx/>
                <a:latin typeface="Arial Narrow" pitchFamily="34" charset="0"/>
                <a:cs typeface="Arial" pitchFamily="34" charset="0"/>
              </a:rPr>
              <a:t> Campillo</a:t>
            </a: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pitchFamily="2" charset="2"/>
              <a:buNone/>
              <a:tabLst/>
              <a:defRPr/>
            </a:pPr>
            <a:r>
              <a:rPr kumimoji="0" lang="es-ES" sz="1100" b="0" i="0" u="none" strike="noStrike" kern="1200" cap="none" spc="0" normalizeH="0" baseline="0" noProof="0" dirty="0">
                <a:ln>
                  <a:noFill/>
                </a:ln>
                <a:solidFill>
                  <a:srgbClr val="196FD7"/>
                </a:solidFill>
                <a:effectLst/>
                <a:uLnTx/>
                <a:uFillTx/>
                <a:latin typeface="Arial Narrow" pitchFamily="34" charset="0"/>
                <a:cs typeface="Arial" pitchFamily="34" charset="0"/>
              </a:rPr>
              <a:t>D. Miguel Ramón Ferrer		</a:t>
            </a:r>
            <a:r>
              <a:rPr kumimoji="0" lang="es-ES" sz="1100" b="0" i="0" u="none" strike="noStrike" kern="1200" cap="none" spc="0" normalizeH="0" baseline="0" noProof="0" dirty="0" err="1">
                <a:ln>
                  <a:noFill/>
                </a:ln>
                <a:solidFill>
                  <a:srgbClr val="196FD7"/>
                </a:solidFill>
                <a:effectLst/>
                <a:uLnTx/>
                <a:uFillTx/>
                <a:latin typeface="Arial Narrow" pitchFamily="34" charset="0"/>
                <a:cs typeface="Arial" pitchFamily="34" charset="0"/>
              </a:rPr>
              <a:t>Ttes</a:t>
            </a:r>
            <a:r>
              <a:rPr kumimoji="0" lang="es-ES" sz="1100" b="0" i="0" u="none" strike="noStrike" kern="1200" cap="none" spc="0" normalizeH="0" baseline="0" noProof="0" dirty="0">
                <a:ln>
                  <a:noFill/>
                </a:ln>
                <a:solidFill>
                  <a:srgbClr val="196FD7"/>
                </a:solidFill>
                <a:effectLst/>
                <a:uLnTx/>
                <a:uFillTx/>
                <a:latin typeface="Arial Narrow" pitchFamily="34" charset="0"/>
                <a:cs typeface="Arial" pitchFamily="34" charset="0"/>
              </a:rPr>
              <a:t> Carlos</a:t>
            </a: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pitchFamily="2" charset="2"/>
              <a:buNone/>
              <a:tabLst/>
              <a:defRPr/>
            </a:pPr>
            <a:r>
              <a:rPr kumimoji="0" lang="es-ES" sz="1100" b="0" i="0" u="none" strike="noStrike" kern="1200" cap="none" spc="0" normalizeH="0" baseline="0" noProof="0" dirty="0">
                <a:ln>
                  <a:noFill/>
                </a:ln>
                <a:solidFill>
                  <a:srgbClr val="196FD7"/>
                </a:solidFill>
                <a:effectLst/>
                <a:uLnTx/>
                <a:uFillTx/>
                <a:latin typeface="Arial Narrow" pitchFamily="34" charset="0"/>
                <a:cs typeface="Arial" pitchFamily="34" charset="0"/>
              </a:rPr>
              <a:t>D. Pedro Conejero Gandía		</a:t>
            </a:r>
            <a:r>
              <a:rPr kumimoji="0" lang="es-ES" sz="1100" b="0" i="0" u="none" strike="noStrike" kern="1200" cap="none" spc="0" normalizeH="0" baseline="0" noProof="0" dirty="0" err="1">
                <a:ln>
                  <a:noFill/>
                </a:ln>
                <a:solidFill>
                  <a:srgbClr val="196FD7"/>
                </a:solidFill>
                <a:effectLst/>
                <a:uLnTx/>
                <a:uFillTx/>
                <a:latin typeface="Arial Narrow" pitchFamily="34" charset="0"/>
                <a:cs typeface="Arial" pitchFamily="34" charset="0"/>
              </a:rPr>
              <a:t>Ttes</a:t>
            </a:r>
            <a:r>
              <a:rPr kumimoji="0" lang="es-ES" sz="1100" b="0" i="0" u="none" strike="noStrike" kern="1200" cap="none" spc="0" normalizeH="0" baseline="0" noProof="0" dirty="0">
                <a:ln>
                  <a:noFill/>
                </a:ln>
                <a:solidFill>
                  <a:srgbClr val="196FD7"/>
                </a:solidFill>
                <a:effectLst/>
                <a:uLnTx/>
                <a:uFillTx/>
                <a:latin typeface="Arial Narrow" pitchFamily="34" charset="0"/>
                <a:cs typeface="Arial" pitchFamily="34" charset="0"/>
              </a:rPr>
              <a:t> Caudete</a:t>
            </a: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pitchFamily="2" charset="2"/>
              <a:buNone/>
              <a:tabLst/>
              <a:defRPr/>
            </a:pPr>
            <a:r>
              <a:rPr kumimoji="0" lang="es-ES" sz="1100" b="0" i="0" u="none" strike="noStrike" kern="1200" cap="none" spc="0" normalizeH="0" baseline="0" noProof="0" dirty="0">
                <a:ln>
                  <a:noFill/>
                </a:ln>
                <a:solidFill>
                  <a:srgbClr val="196FD7"/>
                </a:solidFill>
                <a:effectLst/>
                <a:uLnTx/>
                <a:uFillTx/>
                <a:latin typeface="Arial Narrow" pitchFamily="34" charset="0"/>
                <a:cs typeface="Arial" pitchFamily="34" charset="0"/>
              </a:rPr>
              <a:t>D. José Ramón Mazo </a:t>
            </a:r>
            <a:r>
              <a:rPr kumimoji="0" lang="es-ES" sz="1100" b="0" i="0" u="none" strike="noStrike" kern="1200" cap="none" spc="0" normalizeH="0" baseline="0" noProof="0" dirty="0" err="1">
                <a:ln>
                  <a:noFill/>
                </a:ln>
                <a:solidFill>
                  <a:srgbClr val="196FD7"/>
                </a:solidFill>
                <a:effectLst/>
                <a:uLnTx/>
                <a:uFillTx/>
                <a:latin typeface="Arial Narrow" pitchFamily="34" charset="0"/>
                <a:cs typeface="Arial" pitchFamily="34" charset="0"/>
              </a:rPr>
              <a:t>Baldoví</a:t>
            </a:r>
            <a:r>
              <a:rPr kumimoji="0" lang="es-ES" sz="1100" b="0" i="0" u="none" strike="noStrike" kern="1200" cap="none" spc="0" normalizeH="0" baseline="0" noProof="0" dirty="0">
                <a:ln>
                  <a:noFill/>
                </a:ln>
                <a:solidFill>
                  <a:srgbClr val="196FD7"/>
                </a:solidFill>
                <a:effectLst/>
                <a:uLnTx/>
                <a:uFillTx/>
                <a:latin typeface="Arial Narrow" pitchFamily="34" charset="0"/>
                <a:cs typeface="Arial" pitchFamily="34" charset="0"/>
              </a:rPr>
              <a:t>		</a:t>
            </a:r>
            <a:r>
              <a:rPr kumimoji="0" lang="es-ES" sz="1100" b="0" i="0" u="none" strike="noStrike" kern="1200" cap="none" spc="0" normalizeH="0" baseline="0" noProof="0" dirty="0" err="1">
                <a:ln>
                  <a:noFill/>
                </a:ln>
                <a:solidFill>
                  <a:srgbClr val="196FD7"/>
                </a:solidFill>
                <a:effectLst/>
                <a:uLnTx/>
                <a:uFillTx/>
                <a:latin typeface="Arial Narrow" pitchFamily="34" charset="0"/>
                <a:cs typeface="Arial" pitchFamily="34" charset="0"/>
              </a:rPr>
              <a:t>Ttes</a:t>
            </a:r>
            <a:r>
              <a:rPr kumimoji="0" lang="es-ES" sz="1100" b="0" i="0" u="none" strike="noStrike" kern="1200" cap="none" spc="0" normalizeH="0" baseline="0" noProof="0" dirty="0">
                <a:ln>
                  <a:noFill/>
                </a:ln>
                <a:solidFill>
                  <a:srgbClr val="196FD7"/>
                </a:solidFill>
                <a:effectLst/>
                <a:uLnTx/>
                <a:uFillTx/>
                <a:latin typeface="Arial Narrow" pitchFamily="34" charset="0"/>
                <a:cs typeface="Arial" pitchFamily="34" charset="0"/>
              </a:rPr>
              <a:t> Mazo Hermanos</a:t>
            </a: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pitchFamily="2" charset="2"/>
              <a:buNone/>
              <a:tabLst/>
              <a:defRPr/>
            </a:pPr>
            <a:r>
              <a:rPr kumimoji="0" lang="es-ES" sz="1100" b="0" i="0" u="none" strike="noStrike" kern="1200" cap="none" spc="0" normalizeH="0" baseline="0" noProof="0" dirty="0">
                <a:ln>
                  <a:noFill/>
                </a:ln>
                <a:solidFill>
                  <a:srgbClr val="196FD7"/>
                </a:solidFill>
                <a:effectLst/>
                <a:uLnTx/>
                <a:uFillTx/>
                <a:latin typeface="Arial Narrow" pitchFamily="34" charset="0"/>
                <a:cs typeface="Arial" pitchFamily="34" charset="0"/>
              </a:rPr>
              <a:t>D. Alejandro Naya Garmendia		</a:t>
            </a:r>
            <a:r>
              <a:rPr kumimoji="0" lang="es-ES" sz="1100" b="0" i="0" u="none" strike="noStrike" kern="1200" cap="none" spc="0" normalizeH="0" baseline="0" noProof="0" dirty="0" err="1">
                <a:ln>
                  <a:noFill/>
                </a:ln>
                <a:solidFill>
                  <a:srgbClr val="196FD7"/>
                </a:solidFill>
                <a:effectLst/>
                <a:uLnTx/>
                <a:uFillTx/>
                <a:latin typeface="Arial Narrow" pitchFamily="34" charset="0"/>
                <a:cs typeface="Arial" pitchFamily="34" charset="0"/>
              </a:rPr>
              <a:t>Ttes</a:t>
            </a:r>
            <a:r>
              <a:rPr kumimoji="0" lang="es-ES" sz="1100" b="0" i="0" u="none" strike="noStrike" kern="1200" cap="none" spc="0" normalizeH="0" baseline="0" noProof="0" dirty="0">
                <a:ln>
                  <a:noFill/>
                </a:ln>
                <a:solidFill>
                  <a:srgbClr val="196FD7"/>
                </a:solidFill>
                <a:effectLst/>
                <a:uLnTx/>
                <a:uFillTx/>
                <a:latin typeface="Arial Narrow" pitchFamily="34" charset="0"/>
                <a:cs typeface="Arial" pitchFamily="34" charset="0"/>
              </a:rPr>
              <a:t> Pesa</a:t>
            </a: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pitchFamily="2" charset="2"/>
              <a:buNone/>
              <a:tabLst/>
              <a:defRPr/>
            </a:pPr>
            <a:r>
              <a:rPr kumimoji="0" lang="es-ES" sz="1100" b="0" i="0" u="none" strike="noStrike" kern="1200" cap="none" spc="0" normalizeH="0" baseline="0" noProof="0" dirty="0">
                <a:ln>
                  <a:noFill/>
                </a:ln>
                <a:solidFill>
                  <a:srgbClr val="196FD7"/>
                </a:solidFill>
                <a:effectLst/>
                <a:uLnTx/>
                <a:uFillTx/>
                <a:latin typeface="Arial Narrow" pitchFamily="34" charset="0"/>
                <a:cs typeface="Arial" pitchFamily="34" charset="0"/>
              </a:rPr>
              <a:t>Dña. Elena Soravilla </a:t>
            </a:r>
            <a:r>
              <a:rPr kumimoji="0" lang="es-ES" sz="1100" b="0" i="0" u="none" strike="noStrike" kern="1200" cap="none" spc="0" normalizeH="0" baseline="0" noProof="0" dirty="0" err="1">
                <a:ln>
                  <a:noFill/>
                </a:ln>
                <a:solidFill>
                  <a:srgbClr val="196FD7"/>
                </a:solidFill>
                <a:effectLst/>
                <a:uLnTx/>
                <a:uFillTx/>
                <a:latin typeface="Arial Narrow" pitchFamily="34" charset="0"/>
                <a:cs typeface="Arial" pitchFamily="34" charset="0"/>
              </a:rPr>
              <a:t>Perelló</a:t>
            </a:r>
            <a:r>
              <a:rPr kumimoji="0" lang="es-ES" sz="1100" b="0" i="0" u="none" strike="noStrike" kern="1200" cap="none" spc="0" normalizeH="0" baseline="0" noProof="0" dirty="0">
                <a:ln>
                  <a:noFill/>
                </a:ln>
                <a:solidFill>
                  <a:srgbClr val="196FD7"/>
                </a:solidFill>
                <a:effectLst/>
                <a:uLnTx/>
                <a:uFillTx/>
                <a:latin typeface="Arial Narrow" pitchFamily="34" charset="0"/>
                <a:cs typeface="Arial" pitchFamily="34" charset="0"/>
              </a:rPr>
              <a:t>		</a:t>
            </a:r>
            <a:r>
              <a:rPr kumimoji="0" lang="es-ES" sz="1100" b="0" i="0" u="none" strike="noStrike" kern="1200" cap="none" spc="0" normalizeH="0" baseline="0" noProof="0" dirty="0" err="1">
                <a:ln>
                  <a:noFill/>
                </a:ln>
                <a:solidFill>
                  <a:srgbClr val="196FD7"/>
                </a:solidFill>
                <a:effectLst/>
                <a:uLnTx/>
                <a:uFillTx/>
                <a:latin typeface="Arial Narrow" pitchFamily="34" charset="0"/>
                <a:cs typeface="Arial" pitchFamily="34" charset="0"/>
              </a:rPr>
              <a:t>Ttes</a:t>
            </a:r>
            <a:r>
              <a:rPr kumimoji="0" lang="es-ES" sz="1100" b="0" i="0" u="none" strike="noStrike" kern="1200" cap="none" spc="0" normalizeH="0" baseline="0" noProof="0" dirty="0">
                <a:ln>
                  <a:noFill/>
                </a:ln>
                <a:solidFill>
                  <a:srgbClr val="196FD7"/>
                </a:solidFill>
                <a:effectLst/>
                <a:uLnTx/>
                <a:uFillTx/>
                <a:latin typeface="Arial Narrow" pitchFamily="34" charset="0"/>
                <a:cs typeface="Arial" pitchFamily="34" charset="0"/>
              </a:rPr>
              <a:t> Solazo</a:t>
            </a: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pitchFamily="2" charset="2"/>
              <a:buNone/>
              <a:tabLst/>
              <a:defRPr/>
            </a:pPr>
            <a:r>
              <a:rPr kumimoji="0" lang="es-ES" sz="1100" b="0" i="0" u="none" strike="noStrike" kern="1200" cap="none" spc="0" normalizeH="0" baseline="0" noProof="0" dirty="0">
                <a:ln>
                  <a:noFill/>
                </a:ln>
                <a:solidFill>
                  <a:srgbClr val="196FD7"/>
                </a:solidFill>
                <a:effectLst/>
                <a:uLnTx/>
                <a:uFillTx/>
                <a:latin typeface="Arial Narrow" pitchFamily="34" charset="0"/>
                <a:cs typeface="Arial" pitchFamily="34" charset="0"/>
              </a:rPr>
              <a:t>D. Antoni Tarragona Montalvo		</a:t>
            </a:r>
            <a:r>
              <a:rPr kumimoji="0" lang="es-ES" sz="1100" b="0" i="0" u="none" strike="noStrike" kern="1200" cap="none" spc="0" normalizeH="0" baseline="0" noProof="0" dirty="0" err="1">
                <a:ln>
                  <a:noFill/>
                </a:ln>
                <a:solidFill>
                  <a:srgbClr val="196FD7"/>
                </a:solidFill>
                <a:effectLst/>
                <a:uLnTx/>
                <a:uFillTx/>
                <a:latin typeface="Arial Narrow" pitchFamily="34" charset="0"/>
                <a:cs typeface="Arial" pitchFamily="34" charset="0"/>
              </a:rPr>
              <a:t>Ttes</a:t>
            </a:r>
            <a:r>
              <a:rPr kumimoji="0" lang="es-ES" sz="1100" b="0" i="0" u="none" strike="noStrike" kern="1200" cap="none" spc="0" normalizeH="0" baseline="0" noProof="0" dirty="0">
                <a:ln>
                  <a:noFill/>
                </a:ln>
                <a:solidFill>
                  <a:srgbClr val="196FD7"/>
                </a:solidFill>
                <a:effectLst/>
                <a:uLnTx/>
                <a:uFillTx/>
                <a:latin typeface="Arial Narrow" pitchFamily="34" charset="0"/>
                <a:cs typeface="Arial" pitchFamily="34" charset="0"/>
              </a:rPr>
              <a:t> Tarragona</a:t>
            </a: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pitchFamily="2" charset="2"/>
              <a:buNone/>
              <a:tabLst/>
              <a:defRPr/>
            </a:pPr>
            <a:r>
              <a:rPr kumimoji="0" lang="es-ES" sz="1100" b="0" i="0" u="none" strike="noStrike" kern="1200" cap="none" spc="0" normalizeH="0" baseline="0" noProof="0" dirty="0">
                <a:ln>
                  <a:noFill/>
                </a:ln>
                <a:solidFill>
                  <a:srgbClr val="196FD7"/>
                </a:solidFill>
                <a:effectLst/>
                <a:uLnTx/>
                <a:uFillTx/>
                <a:latin typeface="Arial Narrow" pitchFamily="34" charset="0"/>
                <a:cs typeface="Arial" pitchFamily="34" charset="0"/>
              </a:rPr>
              <a:t>D. José Luís Arenas García		XPO </a:t>
            </a:r>
            <a:r>
              <a:rPr kumimoji="0" lang="es-ES" sz="1100" b="0" i="0" u="none" strike="noStrike" kern="1200" cap="none" spc="0" normalizeH="0" baseline="0" noProof="0" dirty="0" err="1">
                <a:ln>
                  <a:noFill/>
                </a:ln>
                <a:solidFill>
                  <a:srgbClr val="196FD7"/>
                </a:solidFill>
                <a:effectLst/>
                <a:uLnTx/>
                <a:uFillTx/>
                <a:latin typeface="Arial Narrow" pitchFamily="34" charset="0"/>
                <a:cs typeface="Arial" pitchFamily="34" charset="0"/>
              </a:rPr>
              <a:t>Logistics</a:t>
            </a:r>
            <a:endParaRPr kumimoji="0" lang="es-ES" sz="1100" b="0" i="0" u="none" strike="noStrike" kern="1200" cap="none" spc="0" normalizeH="0" baseline="0" noProof="0" dirty="0">
              <a:ln>
                <a:noFill/>
              </a:ln>
              <a:solidFill>
                <a:srgbClr val="196FD7"/>
              </a:solidFill>
              <a:effectLst/>
              <a:uLnTx/>
              <a:uFillTx/>
              <a:latin typeface="Arial Narrow" pitchFamily="34" charset="0"/>
              <a:cs typeface="Arial" pitchFamily="34" charset="0"/>
            </a:endParaRP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pitchFamily="2" charset="2"/>
              <a:buNone/>
              <a:tabLst/>
              <a:defRPr/>
            </a:pPr>
            <a:endParaRPr kumimoji="0" lang="es-ES" sz="1100" b="0" i="0" u="none" strike="noStrike" kern="1200" cap="none" spc="0" normalizeH="0" baseline="0" noProof="0" dirty="0">
              <a:ln>
                <a:noFill/>
              </a:ln>
              <a:solidFill>
                <a:srgbClr val="196FD7"/>
              </a:solidFill>
              <a:effectLst/>
              <a:uLnTx/>
              <a:uFillTx/>
              <a:latin typeface="Arial Narrow" pitchFamily="34" charset="0"/>
              <a:cs typeface="Arial" pitchFamily="34" charset="0"/>
            </a:endParaRPr>
          </a:p>
        </p:txBody>
      </p:sp>
      <p:sp>
        <p:nvSpPr>
          <p:cNvPr id="5" name="4 Rectángulo"/>
          <p:cNvSpPr/>
          <p:nvPr/>
        </p:nvSpPr>
        <p:spPr>
          <a:xfrm>
            <a:off x="323528" y="915566"/>
            <a:ext cx="4248472" cy="3456384"/>
          </a:xfrm>
          <a:prstGeom prst="rect">
            <a:avLst/>
          </a:prstGeom>
          <a:noFill/>
          <a:ln w="19050">
            <a:solidFill>
              <a:srgbClr val="130A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5 Rectángulo"/>
          <p:cNvSpPr/>
          <p:nvPr/>
        </p:nvSpPr>
        <p:spPr>
          <a:xfrm>
            <a:off x="4572000" y="915566"/>
            <a:ext cx="4248472" cy="3456384"/>
          </a:xfrm>
          <a:prstGeom prst="rect">
            <a:avLst/>
          </a:prstGeom>
          <a:noFill/>
          <a:ln w="19050">
            <a:solidFill>
              <a:srgbClr val="130A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transition>
    <p:fade thruBlk="1"/>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p:nvPr>
        </p:nvSpPr>
        <p:spPr/>
        <p:txBody>
          <a:bodyPr/>
          <a:lstStyle/>
          <a:p>
            <a:r>
              <a:rPr lang="es-ES" dirty="0"/>
              <a:t>Ruegos y preguntas</a:t>
            </a:r>
          </a:p>
        </p:txBody>
      </p:sp>
      <p:sp>
        <p:nvSpPr>
          <p:cNvPr id="5" name="4 Subtítulo"/>
          <p:cNvSpPr>
            <a:spLocks noGrp="1"/>
          </p:cNvSpPr>
          <p:nvPr>
            <p:ph type="subTitle" idx="1"/>
          </p:nvPr>
        </p:nvSpPr>
        <p:spPr/>
        <p:txBody>
          <a:bodyPr/>
          <a:lstStyle/>
          <a:p>
            <a:endParaRPr lang="es-ES" dirty="0"/>
          </a:p>
        </p:txBody>
      </p:sp>
    </p:spTree>
  </p:cSld>
  <p:clrMapOvr>
    <a:masterClrMapping/>
  </p:clrMapOvr>
  <p:transition>
    <p:fade thruBlk="1"/>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5906" name="Picture 2" descr="http://www.emprenemjunts.es/fotos/43322_foto.png">
            <a:hlinkClick r:id="rId3"/>
          </p:cNvPr>
          <p:cNvPicPr>
            <a:picLocks noChangeAspect="1" noChangeArrowheads="1"/>
          </p:cNvPicPr>
          <p:nvPr/>
        </p:nvPicPr>
        <p:blipFill>
          <a:blip r:embed="rId4" cstate="screen"/>
          <a:srcRect/>
          <a:stretch>
            <a:fillRect/>
          </a:stretch>
        </p:blipFill>
        <p:spPr bwMode="auto">
          <a:xfrm>
            <a:off x="2627784" y="0"/>
            <a:ext cx="3888432" cy="3723888"/>
          </a:xfrm>
          <a:prstGeom prst="rect">
            <a:avLst/>
          </a:prstGeom>
          <a:noFill/>
        </p:spPr>
      </p:pic>
      <p:pic>
        <p:nvPicPr>
          <p:cNvPr id="635912" name="Picture 8" descr="Continental logo"/>
          <p:cNvPicPr>
            <a:picLocks noChangeAspect="1" noChangeArrowheads="1"/>
          </p:cNvPicPr>
          <p:nvPr/>
        </p:nvPicPr>
        <p:blipFill>
          <a:blip r:embed="rId5" cstate="screen"/>
          <a:srcRect/>
          <a:stretch>
            <a:fillRect/>
          </a:stretch>
        </p:blipFill>
        <p:spPr bwMode="auto">
          <a:xfrm>
            <a:off x="1216868" y="3338288"/>
            <a:ext cx="6667500" cy="1609726"/>
          </a:xfrm>
          <a:prstGeom prst="rect">
            <a:avLst/>
          </a:prstGeom>
          <a:noFill/>
        </p:spPr>
      </p:pic>
    </p:spTree>
  </p:cSld>
  <p:clrMapOvr>
    <a:masterClrMapping/>
  </p:clrMapOvr>
  <p:transition>
    <p:fade thruBlk="1"/>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p:nvPr>
        </p:nvSpPr>
        <p:spPr>
          <a:xfrm>
            <a:off x="683568" y="771555"/>
            <a:ext cx="7772400" cy="1372321"/>
          </a:xfrm>
        </p:spPr>
        <p:txBody>
          <a:bodyPr>
            <a:normAutofit/>
          </a:bodyPr>
          <a:lstStyle/>
          <a:p>
            <a:r>
              <a:rPr lang="es-ES" dirty="0"/>
              <a:t>XXXIX Asamblea General</a:t>
            </a:r>
          </a:p>
        </p:txBody>
      </p:sp>
      <p:sp>
        <p:nvSpPr>
          <p:cNvPr id="5" name="4 Subtítulo"/>
          <p:cNvSpPr>
            <a:spLocks noGrp="1"/>
          </p:cNvSpPr>
          <p:nvPr>
            <p:ph type="subTitle" idx="1"/>
          </p:nvPr>
        </p:nvSpPr>
        <p:spPr>
          <a:xfrm>
            <a:off x="683568" y="2139702"/>
            <a:ext cx="7772400" cy="899778"/>
          </a:xfrm>
        </p:spPr>
        <p:txBody>
          <a:bodyPr/>
          <a:lstStyle/>
          <a:p>
            <a:pPr algn="r"/>
            <a:endParaRPr lang="es-ES" sz="1800" dirty="0"/>
          </a:p>
          <a:p>
            <a:pPr algn="r"/>
            <a:r>
              <a:rPr lang="es-ES" sz="1800" dirty="0"/>
              <a:t>Madrid, 3 de Junio de 2016</a:t>
            </a:r>
          </a:p>
        </p:txBody>
      </p:sp>
    </p:spTree>
  </p:cSld>
  <p:clrMapOvr>
    <a:masterClrMapping/>
  </p:clrMapOvr>
  <p:transition>
    <p:fade thruBlk="1"/>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0290" name="Picture 2"/>
          <p:cNvPicPr>
            <a:picLocks noChangeAspect="1" noChangeArrowheads="1"/>
          </p:cNvPicPr>
          <p:nvPr/>
        </p:nvPicPr>
        <p:blipFill>
          <a:blip r:embed="rId3" cstate="screen"/>
          <a:srcRect t="6454" b="10817"/>
          <a:stretch>
            <a:fillRect/>
          </a:stretch>
        </p:blipFill>
        <p:spPr bwMode="auto">
          <a:xfrm>
            <a:off x="251523" y="0"/>
            <a:ext cx="8892481" cy="5143500"/>
          </a:xfrm>
          <a:prstGeom prst="rect">
            <a:avLst/>
          </a:prstGeom>
          <a:noFill/>
          <a:ln w="9525">
            <a:noFill/>
            <a:miter lim="800000"/>
            <a:headEnd/>
            <a:tailEnd/>
          </a:ln>
        </p:spPr>
      </p:pic>
      <p:sp>
        <p:nvSpPr>
          <p:cNvPr id="6" name="5 Rectángulo"/>
          <p:cNvSpPr/>
          <p:nvPr/>
        </p:nvSpPr>
        <p:spPr>
          <a:xfrm>
            <a:off x="1043610" y="195487"/>
            <a:ext cx="7122463" cy="64633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rPr>
              <a:t>POR FAVOR SILENCIE SU MÓVIL</a:t>
            </a:r>
            <a:endParaRPr lang="es-ES" sz="3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endParaRPr>
          </a:p>
        </p:txBody>
      </p:sp>
      <p:pic>
        <p:nvPicPr>
          <p:cNvPr id="140294" name="Picture 6" descr="http://www.connector.com/wp-content/uploads/2012/04/dreamstime_xs_14511556.jpg"/>
          <p:cNvPicPr>
            <a:picLocks noChangeAspect="1" noChangeArrowheads="1"/>
          </p:cNvPicPr>
          <p:nvPr/>
        </p:nvPicPr>
        <p:blipFill>
          <a:blip r:embed="rId4" cstate="screen">
            <a:clrChange>
              <a:clrFrom>
                <a:srgbClr val="FFFFFF"/>
              </a:clrFrom>
              <a:clrTo>
                <a:srgbClr val="FFFFFF">
                  <a:alpha val="0"/>
                </a:srgbClr>
              </a:clrTo>
            </a:clrChange>
          </a:blip>
          <a:srcRect/>
          <a:stretch>
            <a:fillRect/>
          </a:stretch>
        </p:blipFill>
        <p:spPr bwMode="auto">
          <a:xfrm>
            <a:off x="6156176" y="987574"/>
            <a:ext cx="1944216" cy="1944216"/>
          </a:xfrm>
          <a:prstGeom prst="rect">
            <a:avLst/>
          </a:prstGeom>
          <a:ln>
            <a:noFill/>
          </a:ln>
          <a:effectLst>
            <a:outerShdw blurRad="165100" dist="38100" algn="tl" rotWithShape="0">
              <a:srgbClr val="000000">
                <a:alpha val="70000"/>
              </a:srgbClr>
            </a:outerShdw>
          </a:effectLst>
        </p:spPr>
      </p:pic>
    </p:spTree>
  </p:cSld>
  <p:clrMapOvr>
    <a:masterClrMapping/>
  </p:clrMapOvr>
  <p:transition advClick="0" advTm="1000">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mph" presetSubtype="2" repeatCount="4000" fill="hold" grpId="0" nodeType="afterEffect">
                                  <p:stCondLst>
                                    <p:cond delay="0"/>
                                  </p:stCondLst>
                                  <p:childTnLst>
                                    <p:anim to="0.5" calcmode="lin" valueType="num">
                                      <p:cBhvr override="childStyle">
                                        <p:cTn id="6" dur="3000" fill="hold"/>
                                        <p:tgtEl>
                                          <p:spTgt spid="6"/>
                                        </p:tgtEl>
                                        <p:attrNameLst>
                                          <p:attrName>style.fontSize</p:attrName>
                                        </p:attrNameLst>
                                      </p:cBhvr>
                                    </p:anim>
                                  </p:childTnLst>
                                </p:cTn>
                              </p:par>
                              <p:par>
                                <p:cTn id="7" presetID="8" presetClass="emph" presetSubtype="0" repeatCount="5000" fill="hold" nodeType="withEffect">
                                  <p:stCondLst>
                                    <p:cond delay="0"/>
                                  </p:stCondLst>
                                  <p:childTnLst>
                                    <p:animRot by="21600000">
                                      <p:cBhvr>
                                        <p:cTn id="8" dur="3000" fill="hold"/>
                                        <p:tgtEl>
                                          <p:spTgt spid="14029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r>
              <a:rPr lang="es-ES" dirty="0"/>
              <a:t>Álvaro Escribano</a:t>
            </a:r>
          </a:p>
        </p:txBody>
      </p:sp>
      <p:sp>
        <p:nvSpPr>
          <p:cNvPr id="3" name="2 Subtítulo"/>
          <p:cNvSpPr>
            <a:spLocks noGrp="1"/>
          </p:cNvSpPr>
          <p:nvPr>
            <p:ph type="subTitle" idx="1"/>
          </p:nvPr>
        </p:nvSpPr>
        <p:spPr/>
        <p:txBody>
          <a:bodyPr/>
          <a:lstStyle/>
          <a:p>
            <a:r>
              <a:rPr lang="es-ES" dirty="0"/>
              <a:t>Catedrático de Economía Aplicada</a:t>
            </a:r>
          </a:p>
          <a:p>
            <a:r>
              <a:rPr lang="es-ES" dirty="0"/>
              <a:t>Universidad Carlos III de Madrid</a:t>
            </a:r>
          </a:p>
        </p:txBody>
      </p:sp>
    </p:spTree>
  </p:cSld>
  <p:clrMapOvr>
    <a:masterClrMapping/>
  </p:clrMapOvr>
  <p:transition>
    <p:fade thruBlk="1"/>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Logo ASTIC - Parte izquierda.jpg"/>
          <p:cNvPicPr>
            <a:picLocks noChangeAspect="1"/>
          </p:cNvPicPr>
          <p:nvPr/>
        </p:nvPicPr>
        <p:blipFill>
          <a:blip r:embed="rId3" cstate="screen"/>
          <a:stretch>
            <a:fillRect/>
          </a:stretch>
        </p:blipFill>
        <p:spPr>
          <a:xfrm>
            <a:off x="1823390" y="1563638"/>
            <a:ext cx="5300897" cy="1944216"/>
          </a:xfrm>
          <a:prstGeom prst="rect">
            <a:avLst/>
          </a:prstGeom>
        </p:spPr>
      </p:pic>
    </p:spTree>
  </p:cSld>
  <p:clrMapOvr>
    <a:masterClrMapping/>
  </p:clrMapOvr>
  <p:transition>
    <p:fade thruBlk="1"/>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r>
              <a:rPr lang="es-ES" dirty="0"/>
              <a:t>María Jesús Segura</a:t>
            </a:r>
          </a:p>
        </p:txBody>
      </p:sp>
      <p:sp>
        <p:nvSpPr>
          <p:cNvPr id="3" name="2 Subtítulo"/>
          <p:cNvSpPr>
            <a:spLocks noGrp="1"/>
          </p:cNvSpPr>
          <p:nvPr>
            <p:ph type="subTitle" idx="1"/>
          </p:nvPr>
        </p:nvSpPr>
        <p:spPr/>
        <p:txBody>
          <a:bodyPr/>
          <a:lstStyle/>
          <a:p>
            <a:r>
              <a:rPr lang="es-ES" dirty="0"/>
              <a:t>Socia Fundadora de Clayton &amp; Segura</a:t>
            </a:r>
          </a:p>
        </p:txBody>
      </p:sp>
    </p:spTree>
  </p:cSld>
  <p:clrMapOvr>
    <a:masterClrMapping/>
  </p:clrMapOvr>
  <p:transition>
    <p:fade thruBlk="1"/>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Logo ASTIC - Parte izquierda.jpg"/>
          <p:cNvPicPr>
            <a:picLocks noChangeAspect="1"/>
          </p:cNvPicPr>
          <p:nvPr/>
        </p:nvPicPr>
        <p:blipFill>
          <a:blip r:embed="rId3" cstate="screen"/>
          <a:stretch>
            <a:fillRect/>
          </a:stretch>
        </p:blipFill>
        <p:spPr>
          <a:xfrm>
            <a:off x="1823390" y="1563638"/>
            <a:ext cx="5300897" cy="1944216"/>
          </a:xfrm>
          <a:prstGeom prst="rect">
            <a:avLst/>
          </a:prstGeom>
        </p:spPr>
      </p:pic>
    </p:spTree>
  </p:cSld>
  <p:clrMapOvr>
    <a:masterClrMapping/>
  </p:clrMapOvr>
  <p:transition>
    <p:fade thruBlk="1"/>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ctrTitle"/>
          </p:nvPr>
        </p:nvSpPr>
        <p:spPr/>
        <p:txBody>
          <a:bodyPr/>
          <a:lstStyle/>
          <a:p>
            <a:r>
              <a:rPr lang="es-ES" dirty="0"/>
              <a:t>José A. </a:t>
            </a:r>
            <a:r>
              <a:rPr lang="es-ES" dirty="0" err="1"/>
              <a:t>Mannucci</a:t>
            </a:r>
            <a:endParaRPr lang="es-ES" dirty="0"/>
          </a:p>
        </p:txBody>
      </p:sp>
      <p:sp>
        <p:nvSpPr>
          <p:cNvPr id="5" name="4 Subtítulo"/>
          <p:cNvSpPr>
            <a:spLocks noGrp="1"/>
          </p:cNvSpPr>
          <p:nvPr>
            <p:ph type="subTitle" idx="1"/>
          </p:nvPr>
        </p:nvSpPr>
        <p:spPr/>
        <p:txBody>
          <a:bodyPr/>
          <a:lstStyle/>
          <a:p>
            <a:r>
              <a:rPr lang="es-ES" dirty="0"/>
              <a:t>Director General de SCANIA Hispania</a:t>
            </a:r>
          </a:p>
        </p:txBody>
      </p:sp>
    </p:spTree>
  </p:cSld>
  <p:clrMapOvr>
    <a:masterClrMapping/>
  </p:clrMapOvr>
  <p:transition>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13 Grupo"/>
          <p:cNvGrpSpPr/>
          <p:nvPr/>
        </p:nvGrpSpPr>
        <p:grpSpPr>
          <a:xfrm>
            <a:off x="315916" y="915567"/>
            <a:ext cx="8512175" cy="3024336"/>
            <a:chOff x="315916" y="1130305"/>
            <a:chExt cx="8512175" cy="2887663"/>
          </a:xfrm>
        </p:grpSpPr>
        <p:grpSp>
          <p:nvGrpSpPr>
            <p:cNvPr id="15" name="11 Grupo"/>
            <p:cNvGrpSpPr/>
            <p:nvPr/>
          </p:nvGrpSpPr>
          <p:grpSpPr>
            <a:xfrm>
              <a:off x="315916" y="1130305"/>
              <a:ext cx="8512175" cy="2887663"/>
              <a:chOff x="315916" y="1130305"/>
              <a:chExt cx="8512175" cy="2887663"/>
            </a:xfrm>
          </p:grpSpPr>
          <p:grpSp>
            <p:nvGrpSpPr>
              <p:cNvPr id="17" name="9 Grupo"/>
              <p:cNvGrpSpPr/>
              <p:nvPr/>
            </p:nvGrpSpPr>
            <p:grpSpPr>
              <a:xfrm>
                <a:off x="315916" y="1130305"/>
                <a:ext cx="8512175" cy="2887663"/>
                <a:chOff x="315916" y="1130305"/>
                <a:chExt cx="8512175" cy="2887663"/>
              </a:xfrm>
            </p:grpSpPr>
            <p:pic>
              <p:nvPicPr>
                <p:cNvPr id="19" name="Picture 1"/>
                <p:cNvPicPr>
                  <a:picLocks noChangeAspect="1" noChangeArrowheads="1"/>
                </p:cNvPicPr>
                <p:nvPr/>
              </p:nvPicPr>
              <p:blipFill>
                <a:blip r:embed="rId3" cstate="screen"/>
                <a:srcRect/>
                <a:stretch>
                  <a:fillRect/>
                </a:stretch>
              </p:blipFill>
              <p:spPr bwMode="auto">
                <a:xfrm>
                  <a:off x="315916" y="1130305"/>
                  <a:ext cx="8512175" cy="2887663"/>
                </a:xfrm>
                <a:prstGeom prst="rect">
                  <a:avLst/>
                </a:prstGeom>
                <a:noFill/>
                <a:ln w="9525">
                  <a:noFill/>
                  <a:miter lim="800000"/>
                  <a:headEnd/>
                  <a:tailEnd/>
                </a:ln>
                <a:effectLst/>
              </p:spPr>
            </p:pic>
            <p:sp>
              <p:nvSpPr>
                <p:cNvPr id="20" name="19 Rectángulo"/>
                <p:cNvSpPr/>
                <p:nvPr/>
              </p:nvSpPr>
              <p:spPr>
                <a:xfrm>
                  <a:off x="2771800" y="2643758"/>
                  <a:ext cx="1368152" cy="3600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1" name="20 Rectángulo"/>
                <p:cNvSpPr/>
                <p:nvPr/>
              </p:nvSpPr>
              <p:spPr>
                <a:xfrm>
                  <a:off x="7164288" y="2643758"/>
                  <a:ext cx="1368152" cy="3600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
            <p:nvSpPr>
              <p:cNvPr id="18" name="17 Rectángulo"/>
              <p:cNvSpPr/>
              <p:nvPr/>
            </p:nvSpPr>
            <p:spPr>
              <a:xfrm>
                <a:off x="611560" y="1923678"/>
                <a:ext cx="1656184" cy="3600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pic>
          <p:nvPicPr>
            <p:cNvPr id="16" name="Picture 2" descr="http://www.iveco.com/common/Style%20Library/RWDIveco/images/logo_iveco.png"/>
            <p:cNvPicPr>
              <a:picLocks noChangeAspect="1" noChangeArrowheads="1"/>
            </p:cNvPicPr>
            <p:nvPr/>
          </p:nvPicPr>
          <p:blipFill>
            <a:blip r:embed="rId4" cstate="screen"/>
            <a:srcRect/>
            <a:stretch>
              <a:fillRect/>
            </a:stretch>
          </p:blipFill>
          <p:spPr bwMode="auto">
            <a:xfrm>
              <a:off x="611560" y="1941420"/>
              <a:ext cx="2031082" cy="414306"/>
            </a:xfrm>
            <a:prstGeom prst="rect">
              <a:avLst/>
            </a:prstGeom>
            <a:noFill/>
          </p:spPr>
        </p:pic>
      </p:grpSp>
      <p:grpSp>
        <p:nvGrpSpPr>
          <p:cNvPr id="22" name="21 Grupo"/>
          <p:cNvGrpSpPr/>
          <p:nvPr/>
        </p:nvGrpSpPr>
        <p:grpSpPr>
          <a:xfrm>
            <a:off x="395536" y="915566"/>
            <a:ext cx="8512175" cy="3024336"/>
            <a:chOff x="315916" y="1130305"/>
            <a:chExt cx="8512175" cy="2887663"/>
          </a:xfrm>
        </p:grpSpPr>
        <p:grpSp>
          <p:nvGrpSpPr>
            <p:cNvPr id="23" name="11 Grupo"/>
            <p:cNvGrpSpPr/>
            <p:nvPr/>
          </p:nvGrpSpPr>
          <p:grpSpPr>
            <a:xfrm>
              <a:off x="315916" y="1130305"/>
              <a:ext cx="8512175" cy="2887663"/>
              <a:chOff x="315916" y="1130305"/>
              <a:chExt cx="8512175" cy="2887663"/>
            </a:xfrm>
          </p:grpSpPr>
          <p:grpSp>
            <p:nvGrpSpPr>
              <p:cNvPr id="25" name="9 Grupo"/>
              <p:cNvGrpSpPr/>
              <p:nvPr/>
            </p:nvGrpSpPr>
            <p:grpSpPr>
              <a:xfrm>
                <a:off x="315916" y="1130305"/>
                <a:ext cx="8512175" cy="2887663"/>
                <a:chOff x="315916" y="1130305"/>
                <a:chExt cx="8512175" cy="2887663"/>
              </a:xfrm>
            </p:grpSpPr>
            <p:pic>
              <p:nvPicPr>
                <p:cNvPr id="27" name="Picture 1"/>
                <p:cNvPicPr>
                  <a:picLocks noChangeAspect="1" noChangeArrowheads="1"/>
                </p:cNvPicPr>
                <p:nvPr/>
              </p:nvPicPr>
              <p:blipFill>
                <a:blip r:embed="rId3" cstate="screen"/>
                <a:srcRect/>
                <a:stretch>
                  <a:fillRect/>
                </a:stretch>
              </p:blipFill>
              <p:spPr bwMode="auto">
                <a:xfrm>
                  <a:off x="315916" y="1130305"/>
                  <a:ext cx="8512175" cy="2887663"/>
                </a:xfrm>
                <a:prstGeom prst="rect">
                  <a:avLst/>
                </a:prstGeom>
                <a:noFill/>
                <a:ln w="9525">
                  <a:noFill/>
                  <a:miter lim="800000"/>
                  <a:headEnd/>
                  <a:tailEnd/>
                </a:ln>
                <a:effectLst/>
              </p:spPr>
            </p:pic>
            <p:sp>
              <p:nvSpPr>
                <p:cNvPr id="28" name="27 Rectángulo"/>
                <p:cNvSpPr/>
                <p:nvPr/>
              </p:nvSpPr>
              <p:spPr>
                <a:xfrm>
                  <a:off x="2771800" y="2643758"/>
                  <a:ext cx="1368152" cy="3600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9" name="28 Rectángulo"/>
                <p:cNvSpPr/>
                <p:nvPr/>
              </p:nvSpPr>
              <p:spPr>
                <a:xfrm>
                  <a:off x="7164288" y="2643758"/>
                  <a:ext cx="1368152" cy="3600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
            <p:nvSpPr>
              <p:cNvPr id="26" name="25 Rectángulo"/>
              <p:cNvSpPr/>
              <p:nvPr/>
            </p:nvSpPr>
            <p:spPr>
              <a:xfrm>
                <a:off x="611560" y="1923678"/>
                <a:ext cx="1656184" cy="3600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pic>
          <p:nvPicPr>
            <p:cNvPr id="24" name="Picture 2" descr="http://www.iveco.com/common/Style%20Library/RWDIveco/images/logo_iveco.png"/>
            <p:cNvPicPr>
              <a:picLocks noChangeAspect="1" noChangeArrowheads="1"/>
            </p:cNvPicPr>
            <p:nvPr/>
          </p:nvPicPr>
          <p:blipFill>
            <a:blip r:embed="rId4" cstate="screen"/>
            <a:srcRect/>
            <a:stretch>
              <a:fillRect/>
            </a:stretch>
          </p:blipFill>
          <p:spPr bwMode="auto">
            <a:xfrm>
              <a:off x="611560" y="1941420"/>
              <a:ext cx="2031082" cy="414306"/>
            </a:xfrm>
            <a:prstGeom prst="rect">
              <a:avLst/>
            </a:prstGeom>
            <a:noFill/>
          </p:spPr>
        </p:pic>
      </p:grpSp>
      <p:sp>
        <p:nvSpPr>
          <p:cNvPr id="30" name="29 Rectángulo"/>
          <p:cNvSpPr/>
          <p:nvPr/>
        </p:nvSpPr>
        <p:spPr>
          <a:xfrm>
            <a:off x="2843808" y="843558"/>
            <a:ext cx="6120680" cy="31683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31" name="30 Imagen" descr="CaixaBank_logo_RGB_vert300.jpg"/>
          <p:cNvPicPr>
            <a:picLocks noChangeAspect="1"/>
          </p:cNvPicPr>
          <p:nvPr/>
        </p:nvPicPr>
        <p:blipFill>
          <a:blip r:embed="rId5" cstate="print"/>
          <a:srcRect r="-65446"/>
          <a:stretch>
            <a:fillRect/>
          </a:stretch>
        </p:blipFill>
        <p:spPr>
          <a:xfrm>
            <a:off x="611560" y="3003798"/>
            <a:ext cx="2160240" cy="1305704"/>
          </a:xfrm>
          <a:prstGeom prst="rect">
            <a:avLst/>
          </a:prstGeom>
          <a:solidFill>
            <a:schemeClr val="bg1"/>
          </a:solidFill>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xit" presetSubtype="16" fill="hold" grpId="0" nodeType="afterEffect">
                                  <p:stCondLst>
                                    <p:cond delay="1500"/>
                                  </p:stCondLst>
                                  <p:childTnLst>
                                    <p:animEffect transition="out" filter="diamond(in)">
                                      <p:cBhvr>
                                        <p:cTn id="6" dur="2000"/>
                                        <p:tgtEl>
                                          <p:spTgt spid="30"/>
                                        </p:tgtEl>
                                      </p:cBhvr>
                                    </p:animEffect>
                                    <p:set>
                                      <p:cBhvr>
                                        <p:cTn id="7" dur="1" fill="hold">
                                          <p:stCondLst>
                                            <p:cond delay="1999"/>
                                          </p:stCondLst>
                                        </p:cTn>
                                        <p:tgtEl>
                                          <p:spTgt spid="3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Logo ASTIC - Parte izquierda.jpg"/>
          <p:cNvPicPr>
            <a:picLocks noChangeAspect="1"/>
          </p:cNvPicPr>
          <p:nvPr/>
        </p:nvPicPr>
        <p:blipFill>
          <a:blip r:embed="rId3" cstate="screen"/>
          <a:stretch>
            <a:fillRect/>
          </a:stretch>
        </p:blipFill>
        <p:spPr>
          <a:xfrm>
            <a:off x="1823390" y="1563638"/>
            <a:ext cx="5300897" cy="1944216"/>
          </a:xfrm>
          <a:prstGeom prst="rect">
            <a:avLst/>
          </a:prstGeom>
        </p:spPr>
      </p:pic>
    </p:spTree>
  </p:cSld>
  <p:clrMapOvr>
    <a:masterClrMapping/>
  </p:clrMapOvr>
  <p:transition>
    <p:fade thruBlk="1"/>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ctrTitle"/>
          </p:nvPr>
        </p:nvSpPr>
        <p:spPr/>
        <p:txBody>
          <a:bodyPr/>
          <a:lstStyle/>
          <a:p>
            <a:r>
              <a:rPr lang="es-ES" dirty="0"/>
              <a:t>Borja Pérez Montero </a:t>
            </a:r>
          </a:p>
        </p:txBody>
      </p:sp>
      <p:sp>
        <p:nvSpPr>
          <p:cNvPr id="5" name="4 Subtítulo"/>
          <p:cNvSpPr>
            <a:spLocks noGrp="1"/>
          </p:cNvSpPr>
          <p:nvPr>
            <p:ph type="subTitle" idx="1"/>
          </p:nvPr>
        </p:nvSpPr>
        <p:spPr/>
        <p:txBody>
          <a:bodyPr/>
          <a:lstStyle/>
          <a:p>
            <a:r>
              <a:rPr lang="es-ES" dirty="0"/>
              <a:t>Director de Previsión Privada de </a:t>
            </a:r>
            <a:r>
              <a:rPr lang="es-ES" dirty="0" err="1"/>
              <a:t>Caixabank</a:t>
            </a:r>
            <a:endParaRPr lang="es-ES" dirty="0"/>
          </a:p>
        </p:txBody>
      </p:sp>
    </p:spTree>
  </p:cSld>
  <p:clrMapOvr>
    <a:masterClrMapping/>
  </p:clrMapOvr>
  <p:transition>
    <p:fade thruBlk="1"/>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Logo ASTIC - Parte izquierda.jpg"/>
          <p:cNvPicPr>
            <a:picLocks noChangeAspect="1"/>
          </p:cNvPicPr>
          <p:nvPr/>
        </p:nvPicPr>
        <p:blipFill>
          <a:blip r:embed="rId3" cstate="screen"/>
          <a:stretch>
            <a:fillRect/>
          </a:stretch>
        </p:blipFill>
        <p:spPr>
          <a:xfrm>
            <a:off x="1823390" y="1563638"/>
            <a:ext cx="5300897" cy="1944216"/>
          </a:xfrm>
          <a:prstGeom prst="rect">
            <a:avLst/>
          </a:prstGeom>
        </p:spPr>
      </p:pic>
    </p:spTree>
  </p:cSld>
  <p:clrMapOvr>
    <a:masterClrMapping/>
  </p:clrMapOvr>
  <p:transition>
    <p:fade thruBlk="1"/>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r>
              <a:rPr lang="es-ES" dirty="0"/>
              <a:t>Joaquín del Moral</a:t>
            </a:r>
          </a:p>
        </p:txBody>
      </p:sp>
      <p:sp>
        <p:nvSpPr>
          <p:cNvPr id="3" name="2 Subtítulo"/>
          <p:cNvSpPr>
            <a:spLocks noGrp="1"/>
          </p:cNvSpPr>
          <p:nvPr>
            <p:ph type="subTitle" idx="1"/>
          </p:nvPr>
        </p:nvSpPr>
        <p:spPr/>
        <p:txBody>
          <a:bodyPr/>
          <a:lstStyle/>
          <a:p>
            <a:r>
              <a:rPr lang="es-ES" dirty="0"/>
              <a:t>Director General de Transporte Terrestre</a:t>
            </a:r>
          </a:p>
          <a:p>
            <a:r>
              <a:rPr lang="es-ES" dirty="0"/>
              <a:t>Ministerio de Fomento</a:t>
            </a:r>
          </a:p>
        </p:txBody>
      </p:sp>
    </p:spTree>
  </p:cSld>
  <p:clrMapOvr>
    <a:masterClrMapping/>
  </p:clrMapOvr>
  <p:transition>
    <p:fade thruBlk="1"/>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Logo ASTIC - Parte izquierda.jpg"/>
          <p:cNvPicPr>
            <a:picLocks noChangeAspect="1"/>
          </p:cNvPicPr>
          <p:nvPr/>
        </p:nvPicPr>
        <p:blipFill>
          <a:blip r:embed="rId3" cstate="screen"/>
          <a:stretch>
            <a:fillRect/>
          </a:stretch>
        </p:blipFill>
        <p:spPr>
          <a:xfrm>
            <a:off x="1823390" y="1563638"/>
            <a:ext cx="5300897" cy="1944216"/>
          </a:xfrm>
          <a:prstGeom prst="rect">
            <a:avLst/>
          </a:prstGeom>
        </p:spPr>
      </p:pic>
    </p:spTree>
  </p:cSld>
  <p:clrMapOvr>
    <a:masterClrMapping/>
  </p:clrMapOvr>
  <p:transition>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contenido"/>
          <p:cNvSpPr>
            <a:spLocks noGrp="1"/>
          </p:cNvSpPr>
          <p:nvPr>
            <p:ph idx="1"/>
          </p:nvPr>
        </p:nvSpPr>
        <p:spPr>
          <a:xfrm>
            <a:off x="323528" y="411511"/>
            <a:ext cx="8229600" cy="3517895"/>
          </a:xfrm>
        </p:spPr>
        <p:txBody>
          <a:bodyPr>
            <a:noAutofit/>
          </a:bodyPr>
          <a:lstStyle/>
          <a:p>
            <a:pPr lvl="0">
              <a:lnSpc>
                <a:spcPct val="150000"/>
              </a:lnSpc>
              <a:buFont typeface="Wingdings" pitchFamily="2" charset="2"/>
              <a:buChar char="v"/>
            </a:pPr>
            <a:r>
              <a:rPr lang="es-ES" b="1" dirty="0">
                <a:solidFill>
                  <a:schemeClr val="tx1">
                    <a:lumMod val="50000"/>
                    <a:lumOff val="50000"/>
                  </a:schemeClr>
                </a:solidFill>
                <a:latin typeface="Edwardian Script ITC" pitchFamily="66" charset="0"/>
              </a:rPr>
              <a:t>D. Manuel Lago Gómez (fundador Transportes Lago)</a:t>
            </a:r>
          </a:p>
          <a:p>
            <a:pPr lvl="0">
              <a:lnSpc>
                <a:spcPct val="150000"/>
              </a:lnSpc>
              <a:buFont typeface="Wingdings" pitchFamily="2" charset="2"/>
              <a:buChar char="v"/>
            </a:pPr>
            <a:r>
              <a:rPr lang="es-ES" b="1" dirty="0">
                <a:solidFill>
                  <a:schemeClr val="tx1">
                    <a:lumMod val="50000"/>
                    <a:lumOff val="50000"/>
                  </a:schemeClr>
                </a:solidFill>
                <a:latin typeface="Edwardian Script ITC" pitchFamily="66" charset="0"/>
              </a:rPr>
              <a:t>D. Antonio Martínez (Consejero Delegado </a:t>
            </a:r>
            <a:r>
              <a:rPr lang="es-ES" b="1" dirty="0" err="1">
                <a:solidFill>
                  <a:schemeClr val="tx1">
                    <a:lumMod val="50000"/>
                    <a:lumOff val="50000"/>
                  </a:schemeClr>
                </a:solidFill>
                <a:latin typeface="Edwardian Script ITC" pitchFamily="66" charset="0"/>
              </a:rPr>
              <a:t>Stinsa</a:t>
            </a:r>
            <a:r>
              <a:rPr lang="es-ES" b="1" dirty="0">
                <a:solidFill>
                  <a:schemeClr val="tx1">
                    <a:lumMod val="50000"/>
                    <a:lumOff val="50000"/>
                  </a:schemeClr>
                </a:solidFill>
                <a:latin typeface="Edwardian Script ITC" pitchFamily="66" charset="0"/>
              </a:rPr>
              <a:t>)</a:t>
            </a:r>
          </a:p>
          <a:p>
            <a:pPr lvl="0">
              <a:lnSpc>
                <a:spcPct val="150000"/>
              </a:lnSpc>
              <a:buFont typeface="Wingdings" pitchFamily="2" charset="2"/>
              <a:buChar char="v"/>
            </a:pPr>
            <a:r>
              <a:rPr lang="es-ES" b="1" dirty="0">
                <a:solidFill>
                  <a:schemeClr val="tx1">
                    <a:lumMod val="50000"/>
                    <a:lumOff val="50000"/>
                  </a:schemeClr>
                </a:solidFill>
                <a:latin typeface="Edwardian Script ITC" pitchFamily="66" charset="0"/>
              </a:rPr>
              <a:t>D. </a:t>
            </a:r>
            <a:r>
              <a:rPr lang="es-ES" b="1" dirty="0" err="1">
                <a:solidFill>
                  <a:schemeClr val="tx1">
                    <a:lumMod val="50000"/>
                    <a:lumOff val="50000"/>
                  </a:schemeClr>
                </a:solidFill>
                <a:latin typeface="Edwardian Script ITC" pitchFamily="66" charset="0"/>
              </a:rPr>
              <a:t>Markus</a:t>
            </a:r>
            <a:r>
              <a:rPr lang="es-ES" b="1" dirty="0">
                <a:solidFill>
                  <a:schemeClr val="tx1">
                    <a:lumMod val="50000"/>
                    <a:lumOff val="50000"/>
                  </a:schemeClr>
                </a:solidFill>
                <a:latin typeface="Edwardian Script ITC" pitchFamily="66" charset="0"/>
              </a:rPr>
              <a:t> </a:t>
            </a:r>
            <a:r>
              <a:rPr lang="es-ES" b="1" dirty="0" err="1">
                <a:solidFill>
                  <a:schemeClr val="tx1">
                    <a:lumMod val="50000"/>
                    <a:lumOff val="50000"/>
                  </a:schemeClr>
                </a:solidFill>
                <a:latin typeface="Edwardian Script ITC" pitchFamily="66" charset="0"/>
              </a:rPr>
              <a:t>Widmer</a:t>
            </a:r>
            <a:r>
              <a:rPr lang="es-ES" b="1" dirty="0">
                <a:solidFill>
                  <a:schemeClr val="tx1">
                    <a:lumMod val="50000"/>
                    <a:lumOff val="50000"/>
                  </a:schemeClr>
                </a:solidFill>
                <a:latin typeface="Edwardian Script ITC" pitchFamily="66" charset="0"/>
              </a:rPr>
              <a:t> (Director General </a:t>
            </a:r>
            <a:r>
              <a:rPr lang="es-ES" b="1" dirty="0" err="1">
                <a:solidFill>
                  <a:schemeClr val="tx1">
                    <a:lumMod val="50000"/>
                    <a:lumOff val="50000"/>
                  </a:schemeClr>
                </a:solidFill>
                <a:latin typeface="Edwardian Script ITC" pitchFamily="66" charset="0"/>
              </a:rPr>
              <a:t>Bertschi</a:t>
            </a:r>
            <a:r>
              <a:rPr lang="es-ES" b="1" dirty="0">
                <a:solidFill>
                  <a:schemeClr val="tx1">
                    <a:lumMod val="50000"/>
                    <a:lumOff val="50000"/>
                  </a:schemeClr>
                </a:solidFill>
                <a:latin typeface="Edwardian Script ITC" pitchFamily="66" charset="0"/>
              </a:rPr>
              <a:t> España y Portugal)</a:t>
            </a:r>
          </a:p>
          <a:p>
            <a:pPr lvl="0">
              <a:lnSpc>
                <a:spcPct val="150000"/>
              </a:lnSpc>
              <a:buFont typeface="Wingdings" pitchFamily="2" charset="2"/>
              <a:buChar char="v"/>
            </a:pPr>
            <a:r>
              <a:rPr lang="es-ES" b="1" dirty="0">
                <a:solidFill>
                  <a:schemeClr val="tx1">
                    <a:lumMod val="50000"/>
                    <a:lumOff val="50000"/>
                  </a:schemeClr>
                </a:solidFill>
                <a:latin typeface="Edwardian Script ITC" pitchFamily="66" charset="0"/>
              </a:rPr>
              <a:t>Dña. Milagros Meseguer Martí (madre de D. José y D. Ángel Rallo)</a:t>
            </a:r>
          </a:p>
          <a:p>
            <a:pPr lvl="0">
              <a:lnSpc>
                <a:spcPct val="150000"/>
              </a:lnSpc>
              <a:buFont typeface="Wingdings" pitchFamily="2" charset="2"/>
              <a:buChar char="v"/>
            </a:pPr>
            <a:r>
              <a:rPr lang="es-ES" b="1" dirty="0">
                <a:solidFill>
                  <a:schemeClr val="tx1">
                    <a:lumMod val="50000"/>
                    <a:lumOff val="50000"/>
                  </a:schemeClr>
                </a:solidFill>
                <a:latin typeface="Edwardian Script ITC" pitchFamily="66" charset="0"/>
              </a:rPr>
              <a:t>Dña. Genoveva Palma (madre de D. Ramón Valdivia)</a:t>
            </a:r>
          </a:p>
          <a:p>
            <a:pPr lvl="0">
              <a:lnSpc>
                <a:spcPct val="150000"/>
              </a:lnSpc>
              <a:buFont typeface="Wingdings" pitchFamily="2" charset="2"/>
              <a:buChar char="v"/>
            </a:pPr>
            <a:r>
              <a:rPr lang="es-ES" b="1" dirty="0">
                <a:solidFill>
                  <a:schemeClr val="tx1">
                    <a:lumMod val="50000"/>
                    <a:lumOff val="50000"/>
                  </a:schemeClr>
                </a:solidFill>
                <a:latin typeface="Edwardian Script ITC" pitchFamily="66" charset="0"/>
              </a:rPr>
              <a:t>D. José </a:t>
            </a:r>
            <a:r>
              <a:rPr lang="es-ES" b="1" dirty="0" err="1">
                <a:solidFill>
                  <a:schemeClr val="tx1">
                    <a:lumMod val="50000"/>
                    <a:lumOff val="50000"/>
                  </a:schemeClr>
                </a:solidFill>
                <a:latin typeface="Edwardian Script ITC" pitchFamily="66" charset="0"/>
              </a:rPr>
              <a:t>Llácer</a:t>
            </a:r>
            <a:r>
              <a:rPr lang="es-ES" b="1" dirty="0">
                <a:solidFill>
                  <a:schemeClr val="tx1">
                    <a:lumMod val="50000"/>
                    <a:lumOff val="50000"/>
                  </a:schemeClr>
                </a:solidFill>
                <a:latin typeface="Edwardian Script ITC" pitchFamily="66" charset="0"/>
              </a:rPr>
              <a:t> </a:t>
            </a:r>
            <a:r>
              <a:rPr lang="es-ES" b="1" dirty="0" err="1">
                <a:solidFill>
                  <a:schemeClr val="tx1">
                    <a:lumMod val="50000"/>
                    <a:lumOff val="50000"/>
                  </a:schemeClr>
                </a:solidFill>
                <a:latin typeface="Edwardian Script ITC" pitchFamily="66" charset="0"/>
              </a:rPr>
              <a:t>Cañamás</a:t>
            </a:r>
            <a:r>
              <a:rPr lang="es-ES" b="1" dirty="0">
                <a:solidFill>
                  <a:schemeClr val="tx1">
                    <a:lumMod val="50000"/>
                    <a:lumOff val="50000"/>
                  </a:schemeClr>
                </a:solidFill>
                <a:latin typeface="Edwardian Script ITC" pitchFamily="66" charset="0"/>
              </a:rPr>
              <a:t> (cofundador Grupo </a:t>
            </a:r>
            <a:r>
              <a:rPr lang="es-ES" b="1" dirty="0" err="1">
                <a:solidFill>
                  <a:schemeClr val="tx1">
                    <a:lumMod val="50000"/>
                    <a:lumOff val="50000"/>
                  </a:schemeClr>
                </a:solidFill>
                <a:latin typeface="Edwardian Script ITC" pitchFamily="66" charset="0"/>
              </a:rPr>
              <a:t>Llácer</a:t>
            </a:r>
            <a:r>
              <a:rPr lang="es-ES" b="1" dirty="0">
                <a:solidFill>
                  <a:schemeClr val="tx1">
                    <a:lumMod val="50000"/>
                    <a:lumOff val="50000"/>
                  </a:schemeClr>
                </a:solidFill>
                <a:latin typeface="Edwardian Script ITC" pitchFamily="66" charset="0"/>
              </a:rPr>
              <a:t> y Navarro)</a:t>
            </a:r>
          </a:p>
          <a:p>
            <a:pPr lvl="0">
              <a:lnSpc>
                <a:spcPct val="150000"/>
              </a:lnSpc>
              <a:buFont typeface="Wingdings" pitchFamily="2" charset="2"/>
              <a:buChar char="v"/>
            </a:pPr>
            <a:r>
              <a:rPr lang="es-ES" b="1" dirty="0">
                <a:solidFill>
                  <a:schemeClr val="tx1">
                    <a:lumMod val="50000"/>
                    <a:lumOff val="50000"/>
                  </a:schemeClr>
                </a:solidFill>
                <a:latin typeface="Edwardian Script ITC" pitchFamily="66" charset="0"/>
              </a:rPr>
              <a:t>Dña. Rosa Andrés (esposa D. Antonio Mazo)</a:t>
            </a:r>
          </a:p>
          <a:p>
            <a:pPr>
              <a:lnSpc>
                <a:spcPct val="150000"/>
              </a:lnSpc>
              <a:buFont typeface="Wingdings" pitchFamily="2" charset="2"/>
              <a:buChar char="v"/>
            </a:pPr>
            <a:endParaRPr lang="es-ES" b="1" dirty="0">
              <a:solidFill>
                <a:schemeClr val="tx1">
                  <a:lumMod val="50000"/>
                  <a:lumOff val="50000"/>
                </a:schemeClr>
              </a:solidFill>
              <a:latin typeface="Edwardian Script ITC" pitchFamily="66" charset="0"/>
            </a:endParaRPr>
          </a:p>
        </p:txBody>
      </p:sp>
      <p:sp>
        <p:nvSpPr>
          <p:cNvPr id="3" name="2 Título"/>
          <p:cNvSpPr>
            <a:spLocks noGrp="1"/>
          </p:cNvSpPr>
          <p:nvPr>
            <p:ph type="title"/>
          </p:nvPr>
        </p:nvSpPr>
        <p:spPr>
          <a:xfrm>
            <a:off x="539552" y="1"/>
            <a:ext cx="8229600" cy="483518"/>
          </a:xfrm>
        </p:spPr>
        <p:txBody>
          <a:bodyPr/>
          <a:lstStyle/>
          <a:p>
            <a:r>
              <a:rPr lang="es-ES" dirty="0"/>
              <a:t>IN MEMORIAM   </a:t>
            </a:r>
          </a:p>
        </p:txBody>
      </p:sp>
      <p:sp>
        <p:nvSpPr>
          <p:cNvPr id="6" name="5 Rectángulo"/>
          <p:cNvSpPr/>
          <p:nvPr/>
        </p:nvSpPr>
        <p:spPr>
          <a:xfrm>
            <a:off x="6435821" y="4096692"/>
            <a:ext cx="2449709" cy="923330"/>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s-ES" sz="5400" b="1" spc="150" dirty="0">
                <a:ln w="11430"/>
                <a:solidFill>
                  <a:schemeClr val="tx1">
                    <a:lumMod val="50000"/>
                    <a:lumOff val="50000"/>
                  </a:schemeClr>
                </a:solidFill>
                <a:effectLst>
                  <a:outerShdw blurRad="25400" algn="tl" rotWithShape="0">
                    <a:srgbClr val="000000">
                      <a:alpha val="43000"/>
                    </a:srgbClr>
                  </a:outerShdw>
                </a:effectLst>
                <a:latin typeface="Edwardian Script ITC" pitchFamily="66" charset="0"/>
              </a:rPr>
              <a:t>QEPD</a:t>
            </a:r>
          </a:p>
        </p:txBody>
      </p:sp>
    </p:spTree>
  </p:cSld>
  <p:clrMapOvr>
    <a:masterClrMapping/>
  </p:clrMapOvr>
  <p:transition>
    <p:fade thruBlk="1"/>
  </p:transition>
</p:sld>
</file>

<file path=ppt/tags/tag1.xml><?xml version="1.0" encoding="utf-8"?>
<p:tagLst xmlns:a="http://schemas.openxmlformats.org/drawingml/2006/main" xmlns:r="http://schemas.openxmlformats.org/officeDocument/2006/relationships" xmlns:p="http://schemas.openxmlformats.org/presentationml/2006/main">
  <p:tag name="RESIZE" val="Yes"/>
  <p:tag name="THINKCELLSHAPEDONOTDELETE" val="pG.Fz28l9CUenHNhHpdDOvw"/>
</p:tagLst>
</file>

<file path=ppt/tags/tag2.xml><?xml version="1.0" encoding="utf-8"?>
<p:tagLst xmlns:a="http://schemas.openxmlformats.org/drawingml/2006/main" xmlns:r="http://schemas.openxmlformats.org/officeDocument/2006/relationships" xmlns:p="http://schemas.openxmlformats.org/presentationml/2006/main">
  <p:tag name="RESIZE" val="Yes"/>
  <p:tag name="THINKCELLSHAPEDONOTDELETE" val="pG.Fz28l9CUenHNhHpdDOv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2W6u1sWNt02pzXKHpPfNa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2W6u1sWNt02pzXKHpPfNa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2W6u1sWNt02pzXKHpPfNaw"/>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urrencia">
  <a:themeElements>
    <a:clrScheme name="Concurrencia">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urrencia">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urrencia">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21016</TotalTime>
  <Words>4061</Words>
  <Application>Microsoft Office PowerPoint</Application>
  <PresentationFormat>Presentación en pantalla (16:9)</PresentationFormat>
  <Paragraphs>596</Paragraphs>
  <Slides>84</Slides>
  <Notes>38</Notes>
  <HiddenSlides>0</HiddenSlides>
  <MMClips>0</MMClips>
  <ScaleCrop>false</ScaleCrop>
  <HeadingPairs>
    <vt:vector size="8" baseType="variant">
      <vt:variant>
        <vt:lpstr>Fuentes usadas</vt:lpstr>
      </vt:variant>
      <vt:variant>
        <vt:i4>10</vt:i4>
      </vt:variant>
      <vt:variant>
        <vt:lpstr>Tema</vt:lpstr>
      </vt:variant>
      <vt:variant>
        <vt:i4>1</vt:i4>
      </vt:variant>
      <vt:variant>
        <vt:lpstr>Servidores OLE incrustados</vt:lpstr>
      </vt:variant>
      <vt:variant>
        <vt:i4>1</vt:i4>
      </vt:variant>
      <vt:variant>
        <vt:lpstr>Títulos de diapositiva</vt:lpstr>
      </vt:variant>
      <vt:variant>
        <vt:i4>84</vt:i4>
      </vt:variant>
    </vt:vector>
  </HeadingPairs>
  <TitlesOfParts>
    <vt:vector size="96" baseType="lpstr">
      <vt:lpstr>Arial</vt:lpstr>
      <vt:lpstr>Arial Narrow</vt:lpstr>
      <vt:lpstr>Berlin Sans FB</vt:lpstr>
      <vt:lpstr>Calibri</vt:lpstr>
      <vt:lpstr>Courier New</vt:lpstr>
      <vt:lpstr>Edwardian Script ITC</vt:lpstr>
      <vt:lpstr>Lucida Sans Unicode</vt:lpstr>
      <vt:lpstr>Verdana</vt:lpstr>
      <vt:lpstr>Wingdings</vt:lpstr>
      <vt:lpstr>Wingdings 2</vt:lpstr>
      <vt:lpstr>Concurrencia</vt:lpstr>
      <vt:lpstr>Fotografía de Photo Editor</vt:lpstr>
      <vt:lpstr>XXXIX Asamblea General</vt:lpstr>
      <vt:lpstr>Presentación de PowerPoint</vt:lpstr>
      <vt:lpstr>Presentación de PowerPoint</vt:lpstr>
      <vt:lpstr>Marcos Basante</vt:lpstr>
      <vt:lpstr>Javier Calderón</vt:lpstr>
      <vt:lpstr>Marcos Basante</vt:lpstr>
      <vt:lpstr>Presentación de PowerPoint</vt:lpstr>
      <vt:lpstr>Presentación de PowerPoint</vt:lpstr>
      <vt:lpstr>IN MEMORIAM   </vt:lpstr>
      <vt:lpstr>Orden del día para aprobación</vt:lpstr>
      <vt:lpstr>Segunda parte de la jornada:</vt:lpstr>
      <vt:lpstr>Presentación de PowerPoint</vt:lpstr>
      <vt:lpstr>Informe del Presidente</vt:lpstr>
      <vt:lpstr>INFORME DEL PRESIDENTE</vt:lpstr>
      <vt:lpstr>AFILIACIÓN: 202 AFILIADOS </vt:lpstr>
      <vt:lpstr>RESULTADOS ASTIC POR EJERCICIO FISCAL</vt:lpstr>
      <vt:lpstr>Composición de la cuenta de resultados 2015</vt:lpstr>
      <vt:lpstr>Información específica al afiliado</vt:lpstr>
      <vt:lpstr>Formación</vt:lpstr>
      <vt:lpstr>Formación</vt:lpstr>
      <vt:lpstr>Presentación de PowerPoint</vt:lpstr>
      <vt:lpstr>Presentación de PowerPoint</vt:lpstr>
      <vt:lpstr>Presentación de PowerPoint</vt:lpstr>
      <vt:lpstr>ASTIC hacia el exterior</vt:lpstr>
      <vt:lpstr>Resumen actividades: Alcance nacional</vt:lpstr>
      <vt:lpstr>Resumen de actividades: Alcance internacional</vt:lpstr>
      <vt:lpstr>Un breve perspectiva:</vt:lpstr>
      <vt:lpstr>Un período “agitado”</vt:lpstr>
      <vt:lpstr>Un ejemplo</vt:lpstr>
      <vt:lpstr>Los retos del próximo escenario</vt:lpstr>
      <vt:lpstr> </vt:lpstr>
      <vt:lpstr>Rubén Prada</vt:lpstr>
      <vt:lpstr>Presentación de PowerPoint</vt:lpstr>
      <vt:lpstr>Presentación de PowerPoint</vt:lpstr>
      <vt:lpstr>Presentación de PowerPoint</vt:lpstr>
      <vt:lpstr>Antonio Pérez Millán</vt:lpstr>
      <vt:lpstr>Presentación de PowerPoint</vt:lpstr>
      <vt:lpstr>Ramón Valdivia</vt:lpstr>
      <vt:lpstr>Entorno económico y perspectivas</vt:lpstr>
      <vt:lpstr>La situación económica mejora y la recuperación se asienta</vt:lpstr>
      <vt:lpstr>Evolución del precio del combustible en España</vt:lpstr>
      <vt:lpstr>A pesar de la recuperación la inversión sigue débil</vt:lpstr>
      <vt:lpstr>Presentación de PowerPoint</vt:lpstr>
      <vt:lpstr>Presentación de PowerPoint</vt:lpstr>
      <vt:lpstr>Previsiones más recientes para 2016 y 2017</vt:lpstr>
      <vt:lpstr>Presentación de PowerPoint</vt:lpstr>
      <vt:lpstr>Presentación de PowerPoint</vt:lpstr>
      <vt:lpstr>Evolución de exportaciones desde España</vt:lpstr>
      <vt:lpstr>Actividad de transporte en España</vt:lpstr>
      <vt:lpstr>Tasas de crecimiento de export/import </vt:lpstr>
      <vt:lpstr>¿Qué bienes exportamos y cuáles importamos?</vt:lpstr>
      <vt:lpstr>No crece más el número de nuestros clientes</vt:lpstr>
      <vt:lpstr>Los precios de lo exportado se recuperan…</vt:lpstr>
      <vt:lpstr>Reparto modal en TonKm : la carretera en Europa</vt:lpstr>
      <vt:lpstr>Ranking de Ton.Km según país de matriculación</vt:lpstr>
      <vt:lpstr>Peso del Tte. Internacional por carretea según país</vt:lpstr>
      <vt:lpstr>Comunicación e imagen de marca</vt:lpstr>
      <vt:lpstr>Presentación de PowerPoint</vt:lpstr>
      <vt:lpstr>Punto de partida</vt:lpstr>
      <vt:lpstr>A quién nos dirigimos</vt:lpstr>
      <vt:lpstr>Principales temas</vt:lpstr>
      <vt:lpstr>Estrategia 2015, 2016…</vt:lpstr>
      <vt:lpstr>Estrategia 2015 -2016</vt:lpstr>
      <vt:lpstr> </vt:lpstr>
      <vt:lpstr>Presentación de PowerPoint</vt:lpstr>
      <vt:lpstr>Presentación de PowerPoint</vt:lpstr>
      <vt:lpstr>Presentación de PowerPoint</vt:lpstr>
      <vt:lpstr>Candidatos a la Presidencia:</vt:lpstr>
      <vt:lpstr>Miembros de Honor de la Junta de Gobierno:</vt:lpstr>
      <vt:lpstr>Candidatos a la Junta de Gobierno</vt:lpstr>
      <vt:lpstr>Ruegos y preguntas</vt:lpstr>
      <vt:lpstr>Presentación de PowerPoint</vt:lpstr>
      <vt:lpstr>XXXIX Asamblea General</vt:lpstr>
      <vt:lpstr>Presentación de PowerPoint</vt:lpstr>
      <vt:lpstr>Álvaro Escribano</vt:lpstr>
      <vt:lpstr>Presentación de PowerPoint</vt:lpstr>
      <vt:lpstr>María Jesús Segura</vt:lpstr>
      <vt:lpstr>Presentación de PowerPoint</vt:lpstr>
      <vt:lpstr>José A. Mannucci</vt:lpstr>
      <vt:lpstr>Presentación de PowerPoint</vt:lpstr>
      <vt:lpstr>Borja Pérez Montero </vt:lpstr>
      <vt:lpstr>Presentación de PowerPoint</vt:lpstr>
      <vt:lpstr>Joaquín del Moral</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ASAMBLEA GENERAL 2013</dc:title>
  <dc:creator>mcarias</dc:creator>
  <cp:lastModifiedBy>Teresa Benadero Torres</cp:lastModifiedBy>
  <cp:revision>866</cp:revision>
  <dcterms:created xsi:type="dcterms:W3CDTF">2013-03-21T13:57:12Z</dcterms:created>
  <dcterms:modified xsi:type="dcterms:W3CDTF">2023-02-13T11:28:58Z</dcterms:modified>
</cp:coreProperties>
</file>